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72"/>
  </p:notesMasterIdLst>
  <p:sldIdLst>
    <p:sldId id="259" r:id="rId2"/>
    <p:sldId id="274" r:id="rId3"/>
    <p:sldId id="275" r:id="rId4"/>
    <p:sldId id="276" r:id="rId5"/>
    <p:sldId id="277" r:id="rId6"/>
    <p:sldId id="278" r:id="rId7"/>
    <p:sldId id="279" r:id="rId8"/>
    <p:sldId id="281" r:id="rId9"/>
    <p:sldId id="282" r:id="rId10"/>
    <p:sldId id="295" r:id="rId11"/>
    <p:sldId id="296" r:id="rId12"/>
    <p:sldId id="297" r:id="rId13"/>
    <p:sldId id="333" r:id="rId14"/>
    <p:sldId id="270" r:id="rId15"/>
    <p:sldId id="262" r:id="rId16"/>
    <p:sldId id="291" r:id="rId17"/>
    <p:sldId id="292" r:id="rId18"/>
    <p:sldId id="329" r:id="rId19"/>
    <p:sldId id="324" r:id="rId20"/>
    <p:sldId id="323" r:id="rId21"/>
    <p:sldId id="331" r:id="rId22"/>
    <p:sldId id="325" r:id="rId23"/>
    <p:sldId id="327" r:id="rId24"/>
    <p:sldId id="334" r:id="rId25"/>
    <p:sldId id="267" r:id="rId26"/>
    <p:sldId id="284" r:id="rId27"/>
    <p:sldId id="285" r:id="rId28"/>
    <p:sldId id="287" r:id="rId29"/>
    <p:sldId id="288" r:id="rId30"/>
    <p:sldId id="332" r:id="rId31"/>
    <p:sldId id="335" r:id="rId32"/>
    <p:sldId id="269" r:id="rId33"/>
    <p:sldId id="305" r:id="rId34"/>
    <p:sldId id="306" r:id="rId35"/>
    <p:sldId id="307" r:id="rId36"/>
    <p:sldId id="272" r:id="rId37"/>
    <p:sldId id="299" r:id="rId38"/>
    <p:sldId id="300" r:id="rId39"/>
    <p:sldId id="302" r:id="rId40"/>
    <p:sldId id="303" r:id="rId41"/>
    <p:sldId id="301" r:id="rId42"/>
    <p:sldId id="304" r:id="rId43"/>
    <p:sldId id="338" r:id="rId44"/>
    <p:sldId id="339" r:id="rId45"/>
    <p:sldId id="340" r:id="rId46"/>
    <p:sldId id="341" r:id="rId47"/>
    <p:sldId id="342" r:id="rId48"/>
    <p:sldId id="308" r:id="rId49"/>
    <p:sldId id="309" r:id="rId50"/>
    <p:sldId id="310" r:id="rId51"/>
    <p:sldId id="336" r:id="rId52"/>
    <p:sldId id="311" r:id="rId53"/>
    <p:sldId id="322" r:id="rId54"/>
    <p:sldId id="313" r:id="rId55"/>
    <p:sldId id="346" r:id="rId56"/>
    <p:sldId id="350" r:id="rId57"/>
    <p:sldId id="351" r:id="rId58"/>
    <p:sldId id="352" r:id="rId59"/>
    <p:sldId id="344" r:id="rId60"/>
    <p:sldId id="312" r:id="rId61"/>
    <p:sldId id="314" r:id="rId62"/>
    <p:sldId id="315" r:id="rId63"/>
    <p:sldId id="316" r:id="rId64"/>
    <p:sldId id="317" r:id="rId65"/>
    <p:sldId id="289" r:id="rId66"/>
    <p:sldId id="290" r:id="rId67"/>
    <p:sldId id="319" r:id="rId68"/>
    <p:sldId id="320" r:id="rId69"/>
    <p:sldId id="321" r:id="rId70"/>
    <p:sldId id="337" r:id="rId71"/>
  </p:sldIdLst>
  <p:sldSz cx="9144000" cy="6858000" type="screen4x3"/>
  <p:notesSz cx="7102475" cy="93884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9104" autoAdjust="0"/>
  </p:normalViewPr>
  <p:slideViewPr>
    <p:cSldViewPr>
      <p:cViewPr varScale="1">
        <p:scale>
          <a:sx n="91" d="100"/>
          <a:sy n="91" d="100"/>
        </p:scale>
        <p:origin x="-97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24949929-D269-4693-A390-5361324A0FC2}" type="datetimeFigureOut">
              <a:rPr lang="ru-RU" smtClean="0"/>
              <a:pPr/>
              <a:t>20.11.2018</a:t>
            </a:fld>
            <a:endParaRPr lang="ru-RU"/>
          </a:p>
        </p:txBody>
      </p:sp>
      <p:sp>
        <p:nvSpPr>
          <p:cNvPr id="4" name="Образ слайда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709613" y="4459288"/>
            <a:ext cx="5683250" cy="422433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916988"/>
            <a:ext cx="3078163" cy="4699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4022725" y="8916988"/>
            <a:ext cx="3078163" cy="469900"/>
          </a:xfrm>
          <a:prstGeom prst="rect">
            <a:avLst/>
          </a:prstGeom>
        </p:spPr>
        <p:txBody>
          <a:bodyPr vert="horz" lIns="91440" tIns="45720" rIns="91440" bIns="45720" rtlCol="0" anchor="b"/>
          <a:lstStyle>
            <a:lvl1pPr algn="r">
              <a:defRPr sz="1200"/>
            </a:lvl1pPr>
          </a:lstStyle>
          <a:p>
            <a:fld id="{E797C978-FDF2-499C-B2BA-0FFA42B47308}"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204913" y="704850"/>
            <a:ext cx="4692650" cy="3519488"/>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797C978-FDF2-499C-B2BA-0FFA42B47308}" type="slidenum">
              <a:rPr lang="ru-RU" smtClean="0"/>
              <a:pPr/>
              <a:t>36</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204913" y="704850"/>
            <a:ext cx="4692650" cy="3519488"/>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797C978-FDF2-499C-B2BA-0FFA42B47308}" type="slidenum">
              <a:rPr lang="ru-RU" smtClean="0"/>
              <a:pPr/>
              <a:t>48</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204913" y="704850"/>
            <a:ext cx="4692650" cy="3519488"/>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797C978-FDF2-499C-B2BA-0FFA42B47308}" type="slidenum">
              <a:rPr lang="ru-RU" smtClean="0"/>
              <a:pPr/>
              <a:t>52</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204913" y="704850"/>
            <a:ext cx="4692650" cy="3519488"/>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797C978-FDF2-499C-B2BA-0FFA42B47308}" type="slidenum">
              <a:rPr lang="ru-RU" smtClean="0"/>
              <a:pPr/>
              <a:t>54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204913" y="704850"/>
            <a:ext cx="4692650" cy="3519488"/>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797C978-FDF2-499C-B2BA-0FFA42B47308}" type="slidenum">
              <a:rPr lang="ru-RU" smtClean="0"/>
              <a:pPr/>
              <a:t>59</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204913" y="704850"/>
            <a:ext cx="4692650" cy="3519488"/>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797C978-FDF2-499C-B2BA-0FFA42B47308}" type="slidenum">
              <a:rPr lang="ru-RU" smtClean="0"/>
              <a:pPr/>
              <a:t>65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6"/>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9"/>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20.11.2018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20.11.2018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20.11.2018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20.11.2018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20.11.2018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20.11.2018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1"/>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20.11.2018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20.11.2018</a:t>
            </a:fld>
            <a:endParaRPr lang="ru-RU"/>
          </a:p>
        </p:txBody>
      </p:sp>
      <p:sp>
        <p:nvSpPr>
          <p:cNvPr id="5" name="Нижний колонтитул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5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a:p>
        </p:txBody>
      </p:sp>
      <p:pic>
        <p:nvPicPr>
          <p:cNvPr id="15362" name="Picture 2" descr="C:\Users\Дом\Desktop\PSD.Flower.Frame.06.3000x4500.jpg"/>
          <p:cNvPicPr>
            <a:picLocks noChangeAspect="1" noChangeArrowheads="1"/>
          </p:cNvPicPr>
          <p:nvPr/>
        </p:nvPicPr>
        <p:blipFill>
          <a:blip r:embed="rId2" cstate="print"/>
          <a:srcRect/>
          <a:stretch>
            <a:fillRect/>
          </a:stretch>
        </p:blipFill>
        <p:spPr bwMode="auto">
          <a:xfrm>
            <a:off x="0" y="0"/>
            <a:ext cx="9144000" cy="6831378"/>
          </a:xfrm>
          <a:prstGeom prst="rect">
            <a:avLst/>
          </a:prstGeom>
          <a:noFill/>
        </p:spPr>
      </p:pic>
      <p:sp>
        <p:nvSpPr>
          <p:cNvPr id="5" name="TextBox 4"/>
          <p:cNvSpPr txBox="1"/>
          <p:nvPr/>
        </p:nvSpPr>
        <p:spPr>
          <a:xfrm>
            <a:off x="827585" y="2456892"/>
            <a:ext cx="7968884" cy="1569660"/>
          </a:xfrm>
          <a:prstGeom prst="rect">
            <a:avLst/>
          </a:prstGeom>
          <a:noFill/>
        </p:spPr>
        <p:txBody>
          <a:bodyPr wrap="square" rtlCol="0">
            <a:spAutoFit/>
          </a:bodyPr>
          <a:lstStyle/>
          <a:p>
            <a:pPr algn="ctr"/>
            <a:r>
              <a:rPr lang="ru-RU" sz="24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Проект </a:t>
            </a:r>
          </a:p>
          <a:p>
            <a:pPr algn="ctr"/>
            <a:r>
              <a:rPr lang="ru-RU" sz="24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«Путешествие по экологической тропе </a:t>
            </a:r>
          </a:p>
          <a:p>
            <a:pPr algn="ctr"/>
            <a:r>
              <a:rPr lang="ru-RU" sz="24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«Зеленая тропинка»</a:t>
            </a:r>
          </a:p>
          <a:p>
            <a:pPr algn="ctr"/>
            <a:r>
              <a:rPr lang="ru-RU" sz="24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с детьми старшей группы №1</a:t>
            </a:r>
            <a:endParaRPr lang="ru-RU" sz="2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endParaRPr>
          </a:p>
        </p:txBody>
      </p:sp>
      <p:sp>
        <p:nvSpPr>
          <p:cNvPr id="6" name="TextBox 5"/>
          <p:cNvSpPr txBox="1"/>
          <p:nvPr/>
        </p:nvSpPr>
        <p:spPr>
          <a:xfrm>
            <a:off x="1403648" y="728700"/>
            <a:ext cx="7740352" cy="1754326"/>
          </a:xfrm>
          <a:prstGeom prst="rect">
            <a:avLst/>
          </a:prstGeom>
          <a:noFill/>
        </p:spPr>
        <p:txBody>
          <a:bodyPr wrap="square" rtlCol="0">
            <a:spAutoFit/>
          </a:bodyPr>
          <a:lstStyle/>
          <a:p>
            <a:pPr algn="ctr"/>
            <a:r>
              <a:rPr lang="ru-RU" sz="1200" dirty="0" smtClean="0">
                <a:latin typeface="Times New Roman" pitchFamily="18" charset="0"/>
                <a:cs typeface="Times New Roman" pitchFamily="18" charset="0"/>
              </a:rPr>
              <a:t>муниципальное бюджетное дошкольное образовательное учреждение «Детский сад </a:t>
            </a:r>
          </a:p>
          <a:p>
            <a:pPr algn="ctr"/>
            <a:r>
              <a:rPr lang="ru-RU" sz="1200" dirty="0" smtClean="0">
                <a:latin typeface="Times New Roman" pitchFamily="18" charset="0"/>
                <a:cs typeface="Times New Roman" pitchFamily="18" charset="0"/>
              </a:rPr>
              <a:t>комбинированного вида №5» г. Лениногорска муниципального образования</a:t>
            </a:r>
          </a:p>
          <a:p>
            <a:pPr algn="ct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Лениногорский</a:t>
            </a:r>
            <a:r>
              <a:rPr lang="ru-RU" sz="1200" dirty="0" smtClean="0">
                <a:latin typeface="Times New Roman" pitchFamily="18" charset="0"/>
                <a:cs typeface="Times New Roman" pitchFamily="18" charset="0"/>
              </a:rPr>
              <a:t> муниципальный район» Республики Татарстан</a:t>
            </a:r>
          </a:p>
          <a:p>
            <a:pPr algn="ctr"/>
            <a:r>
              <a:rPr lang="ru-RU" dirty="0" smtClean="0"/>
              <a:t> </a:t>
            </a:r>
          </a:p>
          <a:p>
            <a:r>
              <a:rPr lang="ru-RU" dirty="0" smtClean="0"/>
              <a:t> </a:t>
            </a:r>
          </a:p>
          <a:p>
            <a:r>
              <a:rPr lang="ru-RU" dirty="0" smtClean="0"/>
              <a:t> </a:t>
            </a:r>
          </a:p>
          <a:p>
            <a:endParaRPr lang="ru-RU" dirty="0"/>
          </a:p>
        </p:txBody>
      </p:sp>
      <p:sp>
        <p:nvSpPr>
          <p:cNvPr id="7" name="TextBox 6"/>
          <p:cNvSpPr txBox="1"/>
          <p:nvPr/>
        </p:nvSpPr>
        <p:spPr>
          <a:xfrm>
            <a:off x="3995937" y="4617132"/>
            <a:ext cx="5179473" cy="1477328"/>
          </a:xfrm>
          <a:prstGeom prst="rect">
            <a:avLst/>
          </a:prstGeom>
          <a:noFill/>
        </p:spPr>
        <p:txBody>
          <a:bodyPr wrap="square" rtlCol="0">
            <a:spAutoFit/>
          </a:bodyPr>
          <a:lstStyle/>
          <a:p>
            <a:r>
              <a:rPr lang="ru-RU" dirty="0" smtClean="0">
                <a:latin typeface="Times New Roman" pitchFamily="18" charset="0"/>
                <a:cs typeface="Times New Roman" pitchFamily="18" charset="0"/>
              </a:rPr>
              <a:t>            Воспитатель: </a:t>
            </a:r>
            <a:r>
              <a:rPr lang="ru-RU" dirty="0" err="1" smtClean="0">
                <a:latin typeface="Times New Roman" pitchFamily="18" charset="0"/>
                <a:cs typeface="Times New Roman" pitchFamily="18" charset="0"/>
              </a:rPr>
              <a:t>Низамова</a:t>
            </a:r>
            <a:r>
              <a:rPr lang="ru-RU" dirty="0" smtClean="0">
                <a:latin typeface="Times New Roman" pitchFamily="18" charset="0"/>
                <a:cs typeface="Times New Roman" pitchFamily="18" charset="0"/>
              </a:rPr>
              <a:t> Т.Х.</a:t>
            </a:r>
          </a:p>
          <a:p>
            <a:endParaRPr lang="ru-RU" dirty="0" smtClean="0">
              <a:latin typeface="Times New Roman" pitchFamily="18" charset="0"/>
              <a:cs typeface="Times New Roman" pitchFamily="18" charset="0"/>
            </a:endParaRPr>
          </a:p>
          <a:p>
            <a:endParaRPr lang="ru-RU" dirty="0" smtClean="0">
              <a:latin typeface="Times New Roman" pitchFamily="18" charset="0"/>
              <a:cs typeface="Times New Roman" pitchFamily="18" charset="0"/>
            </a:endParaRPr>
          </a:p>
          <a:p>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г. Лениногорск</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467544" y="249354"/>
            <a:ext cx="8280920" cy="60939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ru-RU" b="1" dirty="0" smtClean="0">
                <a:solidFill>
                  <a:srgbClr val="FF0000"/>
                </a:solidFill>
                <a:latin typeface="Times New Roman" pitchFamily="18" charset="0"/>
                <a:cs typeface="Times New Roman" pitchFamily="18" charset="0"/>
              </a:rPr>
              <a:t>Детские стихи про клен и кленовые листья для дошкольников </a:t>
            </a:r>
          </a:p>
          <a:p>
            <a:pPr lvl="0" algn="ctr" fontAlgn="base">
              <a:spcBef>
                <a:spcPct val="0"/>
              </a:spcBef>
              <a:spcAft>
                <a:spcPct val="0"/>
              </a:spcAft>
            </a:pPr>
            <a:r>
              <a:rPr lang="ru-RU" sz="1200" b="1" dirty="0" smtClean="0">
                <a:latin typeface="Times New Roman" pitchFamily="18" charset="0"/>
                <a:cs typeface="Times New Roman" pitchFamily="18" charset="0"/>
              </a:rPr>
              <a:t>Н. </a:t>
            </a:r>
            <a:r>
              <a:rPr lang="ru-RU" sz="1200" b="1" dirty="0" err="1" smtClean="0">
                <a:latin typeface="Times New Roman" pitchFamily="18" charset="0"/>
                <a:cs typeface="Times New Roman" pitchFamily="18" charset="0"/>
              </a:rPr>
              <a:t>Нехаева</a:t>
            </a: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В нашем парке были </a:t>
            </a:r>
            <a:r>
              <a:rPr lang="ru-RU" sz="1200" b="1" dirty="0" smtClean="0">
                <a:latin typeface="Times New Roman" pitchFamily="18" charset="0"/>
                <a:cs typeface="Times New Roman" pitchFamily="18" charset="0"/>
              </a:rPr>
              <a:t>клёны</a:t>
            </a: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Летом зелены-зелёны.</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Осень красит очень рано</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Листья клёна в цвет багряный. </a:t>
            </a:r>
            <a:br>
              <a:rPr lang="ru-RU" sz="1200" dirty="0" smtClean="0">
                <a:latin typeface="Times New Roman" pitchFamily="18" charset="0"/>
                <a:cs typeface="Times New Roman" pitchFamily="18" charset="0"/>
              </a:rPr>
            </a:br>
            <a:endParaRPr lang="ru-RU" sz="1200" dirty="0" smtClean="0">
              <a:latin typeface="Times New Roman" pitchFamily="18" charset="0"/>
              <a:cs typeface="Times New Roman" pitchFamily="18" charset="0"/>
            </a:endParaRPr>
          </a:p>
          <a:p>
            <a:pPr lvl="0" algn="ctr" fontAlgn="base">
              <a:spcBef>
                <a:spcPct val="0"/>
              </a:spcBef>
              <a:spcAft>
                <a:spcPct val="0"/>
              </a:spcAft>
            </a:pPr>
            <a:r>
              <a:rPr lang="ru-RU" sz="1200" b="1" dirty="0" smtClean="0">
                <a:latin typeface="Times New Roman" pitchFamily="18" charset="0"/>
                <a:cs typeface="Times New Roman" pitchFamily="18" charset="0"/>
              </a:rPr>
              <a:t>Л. Слуцкая</a:t>
            </a: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b="1" dirty="0" smtClean="0">
                <a:latin typeface="Times New Roman" pitchFamily="18" charset="0"/>
                <a:cs typeface="Times New Roman" pitchFamily="18" charset="0"/>
              </a:rPr>
              <a:t>Клён</a:t>
            </a:r>
            <a:r>
              <a:rPr lang="ru-RU" sz="1200" dirty="0" smtClean="0">
                <a:latin typeface="Times New Roman" pitchFamily="18" charset="0"/>
                <a:cs typeface="Times New Roman" pitchFamily="18" charset="0"/>
              </a:rPr>
              <a:t> гордится: «Все дорожки</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Глажу я своей ладошкой.</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Даже к флагу, случай был,</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Я ладошку приложил!»</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b="1" dirty="0" smtClean="0">
                <a:latin typeface="Times New Roman" pitchFamily="18" charset="0"/>
                <a:cs typeface="Times New Roman" pitchFamily="18" charset="0"/>
              </a:rPr>
              <a:t>Я. </a:t>
            </a:r>
            <a:r>
              <a:rPr lang="ru-RU" sz="1200" b="1" dirty="0" err="1" smtClean="0">
                <a:latin typeface="Times New Roman" pitchFamily="18" charset="0"/>
                <a:cs typeface="Times New Roman" pitchFamily="18" charset="0"/>
              </a:rPr>
              <a:t>Миллиз</a:t>
            </a: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Летом у </a:t>
            </a:r>
            <a:r>
              <a:rPr lang="ru-RU" sz="1200" b="1" dirty="0" smtClean="0">
                <a:latin typeface="Times New Roman" pitchFamily="18" charset="0"/>
                <a:cs typeface="Times New Roman" pitchFamily="18" charset="0"/>
              </a:rPr>
              <a:t>клена</a:t>
            </a: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Кафтанчик зеленый,</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Солнышком пахнет обновка.</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А осень заплачет</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И в желтенький плащик</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Он переоденется ловко. </a:t>
            </a:r>
            <a:br>
              <a:rPr lang="ru-RU" sz="1200" dirty="0" smtClean="0">
                <a:latin typeface="Times New Roman" pitchFamily="18" charset="0"/>
                <a:cs typeface="Times New Roman" pitchFamily="18" charset="0"/>
              </a:rPr>
            </a:br>
            <a:r>
              <a:rPr lang="ru-RU" sz="1200" b="1" dirty="0" smtClean="0">
                <a:latin typeface="Times New Roman" pitchFamily="18" charset="0"/>
                <a:cs typeface="Times New Roman" pitchFamily="18" charset="0"/>
              </a:rPr>
              <a:t/>
            </a:r>
            <a:br>
              <a:rPr lang="ru-RU" sz="1200" b="1" dirty="0" smtClean="0">
                <a:latin typeface="Times New Roman" pitchFamily="18" charset="0"/>
                <a:cs typeface="Times New Roman" pitchFamily="18" charset="0"/>
              </a:rPr>
            </a:br>
            <a:r>
              <a:rPr lang="ru-RU" sz="1200" b="1" dirty="0" smtClean="0">
                <a:latin typeface="Times New Roman" pitchFamily="18" charset="0"/>
                <a:cs typeface="Times New Roman" pitchFamily="18" charset="0"/>
              </a:rPr>
              <a:t>Ю. Алешин</a:t>
            </a: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Ствол стройный, тёмная кора,</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Всё лето был зелёным он.</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Пришла осенняя пора,</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Одел наряд пурпурный </a:t>
            </a:r>
            <a:r>
              <a:rPr lang="ru-RU" sz="1200" b="1" dirty="0" smtClean="0">
                <a:latin typeface="Times New Roman" pitchFamily="18" charset="0"/>
                <a:cs typeface="Times New Roman" pitchFamily="18" charset="0"/>
              </a:rPr>
              <a:t>клен</a:t>
            </a:r>
            <a:r>
              <a:rPr lang="ru-RU" sz="1200" dirty="0" smtClean="0">
                <a:latin typeface="Times New Roman" pitchFamily="18" charset="0"/>
                <a:cs typeface="Times New Roman" pitchFamily="18" charset="0"/>
              </a:rPr>
              <a:t>.</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b="1" dirty="0" smtClean="0">
                <a:latin typeface="Times New Roman" pitchFamily="18" charset="0"/>
                <a:cs typeface="Times New Roman" pitchFamily="18" charset="0"/>
              </a:rPr>
              <a:t>Е. </a:t>
            </a:r>
            <a:r>
              <a:rPr lang="ru-RU" sz="1200" b="1" dirty="0" err="1" smtClean="0">
                <a:latin typeface="Times New Roman" pitchFamily="18" charset="0"/>
                <a:cs typeface="Times New Roman" pitchFamily="18" charset="0"/>
              </a:rPr>
              <a:t>Шендрик</a:t>
            </a: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Весь в морщинах ствол у </a:t>
            </a:r>
            <a:r>
              <a:rPr lang="ru-RU" sz="1200" b="1" dirty="0" smtClean="0">
                <a:latin typeface="Times New Roman" pitchFamily="18" charset="0"/>
                <a:cs typeface="Times New Roman" pitchFamily="18" charset="0"/>
              </a:rPr>
              <a:t>клена</a:t>
            </a:r>
            <a:r>
              <a:rPr lang="ru-RU" sz="1200" dirty="0" smtClean="0">
                <a:latin typeface="Times New Roman" pitchFamily="18" charset="0"/>
                <a:cs typeface="Times New Roman" pitchFamily="18" charset="0"/>
              </a:rPr>
              <a:t>,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Все же сильным кажется:</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Может был он чемпионом</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По поднятью тяжестей.</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467544" y="18521"/>
            <a:ext cx="828092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ru-RU" sz="1200" b="1" dirty="0" smtClean="0">
                <a:latin typeface="Times New Roman" pitchFamily="18" charset="0"/>
                <a:cs typeface="Times New Roman" pitchFamily="18" charset="0"/>
              </a:rPr>
              <a:t>Т. Лило</a:t>
            </a: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Сколько листиков у </a:t>
            </a:r>
            <a:r>
              <a:rPr lang="ru-RU" sz="1200" b="1" dirty="0" smtClean="0">
                <a:latin typeface="Times New Roman" pitchFamily="18" charset="0"/>
                <a:cs typeface="Times New Roman" pitchFamily="18" charset="0"/>
              </a:rPr>
              <a:t>клёна</a:t>
            </a:r>
            <a:r>
              <a:rPr lang="ru-RU" sz="1200" dirty="0" smtClean="0">
                <a:latin typeface="Times New Roman" pitchFamily="18" charset="0"/>
                <a:cs typeface="Times New Roman" pitchFamily="18" charset="0"/>
              </a:rPr>
              <a:t>?</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Листьев новеньких –  зелёных?</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Сколько будет золотистых?..</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Кто-нибудь считает листья?!</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Много их, остроконечных,</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Клён теряет так беспечно!</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Чтобы не было урона,</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Для учёта листьев клёна</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Пригласим…</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Кого ж ещё-то?!</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Ну конечно,</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Звездочёта!</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b="1" dirty="0" smtClean="0">
                <a:latin typeface="Times New Roman" pitchFamily="18" charset="0"/>
                <a:cs typeface="Times New Roman" pitchFamily="18" charset="0"/>
              </a:rPr>
              <a:t>Е. Липатова</a:t>
            </a: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Мокнут крыши и кусты,</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Двор и улица пусты.</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Дождик с самого утра</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Моросит рассеянно...</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Растерял все листья </a:t>
            </a:r>
            <a:r>
              <a:rPr lang="ru-RU" sz="1200" b="1" dirty="0" smtClean="0">
                <a:latin typeface="Times New Roman" pitchFamily="18" charset="0"/>
                <a:cs typeface="Times New Roman" pitchFamily="18" charset="0"/>
              </a:rPr>
              <a:t>клён</a:t>
            </a: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И стоит растерянный.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b="1" dirty="0" smtClean="0">
                <a:latin typeface="Times New Roman" pitchFamily="18" charset="0"/>
                <a:cs typeface="Times New Roman" pitchFamily="18" charset="0"/>
              </a:rPr>
              <a:t>А. Кулагина</a:t>
            </a: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b="1" dirty="0" smtClean="0">
                <a:latin typeface="Times New Roman" pitchFamily="18" charset="0"/>
                <a:cs typeface="Times New Roman" pitchFamily="18" charset="0"/>
              </a:rPr>
              <a:t>Клён</a:t>
            </a:r>
            <a:r>
              <a:rPr lang="ru-RU" sz="1200" dirty="0" smtClean="0">
                <a:latin typeface="Times New Roman" pitchFamily="18" charset="0"/>
                <a:cs typeface="Times New Roman" pitchFamily="18" charset="0"/>
              </a:rPr>
              <a:t> под солнышком купался</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И ладошкой умывался.</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Осень красная пришла</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Все ладошки обожгла.</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Дождик пламя потушил,</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Ветер ветки подсушил.</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Желтые ладошки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К нам летят в окошки.</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467544" y="-36906"/>
            <a:ext cx="8280920"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ru-RU" sz="1200" b="1" dirty="0" smtClean="0">
                <a:latin typeface="Times New Roman" pitchFamily="18" charset="0"/>
                <a:cs typeface="Times New Roman" pitchFamily="18" charset="0"/>
              </a:rPr>
              <a:t>Ю. </a:t>
            </a:r>
            <a:r>
              <a:rPr lang="ru-RU" sz="1200" b="1" dirty="0" err="1" smtClean="0">
                <a:latin typeface="Times New Roman" pitchFamily="18" charset="0"/>
                <a:cs typeface="Times New Roman" pitchFamily="18" charset="0"/>
              </a:rPr>
              <a:t>Мацегор</a:t>
            </a: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b="1" dirty="0" smtClean="0">
                <a:latin typeface="Times New Roman" pitchFamily="18" charset="0"/>
                <a:cs typeface="Times New Roman" pitchFamily="18" charset="0"/>
              </a:rPr>
              <a:t>Клён</a:t>
            </a:r>
            <a:r>
              <a:rPr lang="ru-RU" sz="1200" dirty="0" smtClean="0">
                <a:latin typeface="Times New Roman" pitchFamily="18" charset="0"/>
                <a:cs typeface="Times New Roman" pitchFamily="18" charset="0"/>
              </a:rPr>
              <a:t> кудрявый посажу</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У себя в </a:t>
            </a:r>
            <a:r>
              <a:rPr lang="ru-RU" sz="1200" dirty="0" err="1" smtClean="0">
                <a:latin typeface="Times New Roman" pitchFamily="18" charset="0"/>
                <a:cs typeface="Times New Roman" pitchFamily="18" charset="0"/>
              </a:rPr>
              <a:t>садочке</a:t>
            </a:r>
            <a:r>
              <a:rPr lang="ru-RU" sz="1200" dirty="0" smtClean="0">
                <a:latin typeface="Times New Roman" pitchFamily="18" charset="0"/>
                <a:cs typeface="Times New Roman" pitchFamily="18" charset="0"/>
              </a:rPr>
              <a:t>.</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С мамой, папой посижу</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В жаркий день в тенёчке.</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b="1" dirty="0" smtClean="0">
                <a:latin typeface="Times New Roman" pitchFamily="18" charset="0"/>
                <a:cs typeface="Times New Roman" pitchFamily="18" charset="0"/>
              </a:rPr>
              <a:t>С. Островский</a:t>
            </a: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Всё золото растратил </a:t>
            </a:r>
            <a:r>
              <a:rPr lang="ru-RU" sz="1200" b="1" dirty="0" smtClean="0">
                <a:latin typeface="Times New Roman" pitchFamily="18" charset="0"/>
                <a:cs typeface="Times New Roman" pitchFamily="18" charset="0"/>
              </a:rPr>
              <a:t>клён</a:t>
            </a:r>
            <a:r>
              <a:rPr lang="ru-RU" sz="1200" dirty="0" smtClean="0">
                <a:latin typeface="Times New Roman" pitchFamily="18" charset="0"/>
                <a:cs typeface="Times New Roman" pitchFamily="18" charset="0"/>
              </a:rPr>
              <a:t>.</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-давно в долгах. –признался он.</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Шуршит листва внизу в траве:</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-У клёна ветер в голове.</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Дождь идёт, и у дорожки</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Капли ловит </a:t>
            </a:r>
            <a:r>
              <a:rPr lang="ru-RU" sz="1200" b="1" dirty="0" smtClean="0">
                <a:latin typeface="Times New Roman" pitchFamily="18" charset="0"/>
                <a:cs typeface="Times New Roman" pitchFamily="18" charset="0"/>
              </a:rPr>
              <a:t>клён</a:t>
            </a:r>
            <a:r>
              <a:rPr lang="ru-RU" sz="1200" dirty="0" smtClean="0">
                <a:latin typeface="Times New Roman" pitchFamily="18" charset="0"/>
                <a:cs typeface="Times New Roman" pitchFamily="18" charset="0"/>
              </a:rPr>
              <a:t> в ладошки.</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Будет он из тех ладошек</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Мотыльков поить и мошек.</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b="1" dirty="0" smtClean="0">
                <a:latin typeface="Times New Roman" pitchFamily="18" charset="0"/>
                <a:cs typeface="Times New Roman" pitchFamily="18" charset="0"/>
              </a:rPr>
              <a:t>Н. </a:t>
            </a:r>
            <a:r>
              <a:rPr lang="ru-RU" sz="1200" b="1" dirty="0" err="1" smtClean="0">
                <a:latin typeface="Times New Roman" pitchFamily="18" charset="0"/>
                <a:cs typeface="Times New Roman" pitchFamily="18" charset="0"/>
              </a:rPr>
              <a:t>Губская</a:t>
            </a: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Осень в город вновь пришла,</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Листопад к нам принесла.</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Лист похожий на корону</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У раскидистого </a:t>
            </a:r>
            <a:r>
              <a:rPr lang="ru-RU" sz="1200" b="1" dirty="0" smtClean="0">
                <a:latin typeface="Times New Roman" pitchFamily="18" charset="0"/>
                <a:cs typeface="Times New Roman" pitchFamily="18" charset="0"/>
              </a:rPr>
              <a:t>клёна</a:t>
            </a:r>
            <a:r>
              <a:rPr lang="ru-RU" sz="1200" dirty="0" smtClean="0">
                <a:latin typeface="Times New Roman" pitchFamily="18" charset="0"/>
                <a:cs typeface="Times New Roman" pitchFamily="18" charset="0"/>
              </a:rPr>
              <a:t>.</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b="1" dirty="0" smtClean="0">
                <a:latin typeface="Times New Roman" pitchFamily="18" charset="0"/>
                <a:cs typeface="Times New Roman" pitchFamily="18" charset="0"/>
              </a:rPr>
              <a:t>Ю. </a:t>
            </a:r>
            <a:r>
              <a:rPr lang="ru-RU" sz="1200" b="1" dirty="0" err="1" smtClean="0">
                <a:latin typeface="Times New Roman" pitchFamily="18" charset="0"/>
                <a:cs typeface="Times New Roman" pitchFamily="18" charset="0"/>
              </a:rPr>
              <a:t>Симбирская</a:t>
            </a:r>
            <a:r>
              <a:rPr lang="ru-RU" sz="1200" b="1" dirty="0" smtClean="0">
                <a:latin typeface="Times New Roman" pitchFamily="18" charset="0"/>
                <a:cs typeface="Times New Roman" pitchFamily="18" charset="0"/>
              </a:rPr>
              <a:t/>
            </a:r>
            <a:br>
              <a:rPr lang="ru-RU" sz="1200" b="1"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b="1" dirty="0" smtClean="0">
                <a:latin typeface="Times New Roman" pitchFamily="18" charset="0"/>
                <a:cs typeface="Times New Roman" pitchFamily="18" charset="0"/>
              </a:rPr>
              <a:t>Клён</a:t>
            </a:r>
            <a:r>
              <a:rPr lang="ru-RU" sz="1200" dirty="0" smtClean="0">
                <a:latin typeface="Times New Roman" pitchFamily="18" charset="0"/>
                <a:cs typeface="Times New Roman" pitchFamily="18" charset="0"/>
              </a:rPr>
              <a:t> когда-то поселился во дворе.</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Сто морщинок на коричневой коре.</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Головой он подпирает провода.</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Он как дом и небо был со мной всегда.</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А когда я стану просто воробьём,</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Нам привычно будет во дворе вдвоём.</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3" descr="E:\Проек по экотропе Путешествие по\фотки по проекту\IMG-20180723-WA0037.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251520" y="260648"/>
            <a:ext cx="5027468" cy="30243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pic>
        <p:nvPicPr>
          <p:cNvPr id="5" name="Picture 2" descr="E:\Проек по экотропе Путешествие по\фотки по проекту\IMG_20180727_104220.jpg"/>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3995936" y="3573016"/>
            <a:ext cx="4608512" cy="30425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6386" name="Picture 2" descr="C:\Users\Дом\Desktop\1451297136_frame-for-photoshop-tropical-island.jpg"/>
          <p:cNvPicPr>
            <a:picLocks noChangeAspect="1" noChangeArrowheads="1"/>
          </p:cNvPicPr>
          <p:nvPr/>
        </p:nvPicPr>
        <p:blipFill>
          <a:blip r:embed="rId2" cstate="print"/>
          <a:srcRect/>
          <a:stretch>
            <a:fillRect/>
          </a:stretch>
        </p:blipFill>
        <p:spPr bwMode="auto">
          <a:xfrm>
            <a:off x="0" y="0"/>
            <a:ext cx="9144000" cy="6866573"/>
          </a:xfrm>
          <a:prstGeom prst="rect">
            <a:avLst/>
          </a:prstGeom>
          <a:noFill/>
        </p:spPr>
      </p:pic>
      <p:sp>
        <p:nvSpPr>
          <p:cNvPr id="5" name="TextBox 4"/>
          <p:cNvSpPr txBox="1"/>
          <p:nvPr/>
        </p:nvSpPr>
        <p:spPr>
          <a:xfrm>
            <a:off x="1595670" y="1970839"/>
            <a:ext cx="7104789" cy="2062103"/>
          </a:xfrm>
          <a:prstGeom prst="rect">
            <a:avLst/>
          </a:prstGeom>
          <a:noFill/>
        </p:spPr>
        <p:txBody>
          <a:bodyPr wrap="square" rtlCol="0">
            <a:spAutoFit/>
          </a:bodyPr>
          <a:lstStyle/>
          <a:p>
            <a:pPr algn="ctr"/>
            <a:r>
              <a:rPr lang="ru-RU" sz="3200" b="1" u="sng" dirty="0" smtClean="0">
                <a:solidFill>
                  <a:srgbClr val="FF0000"/>
                </a:solidFill>
                <a:latin typeface="Times New Roman" pitchFamily="18" charset="0"/>
                <a:cs typeface="Times New Roman" pitchFamily="18" charset="0"/>
              </a:rPr>
              <a:t>Станция </a:t>
            </a:r>
          </a:p>
          <a:p>
            <a:pPr algn="ctr"/>
            <a:r>
              <a:rPr lang="ru-RU" sz="3200" b="1" u="sng" dirty="0" smtClean="0">
                <a:solidFill>
                  <a:srgbClr val="FF0000"/>
                </a:solidFill>
                <a:latin typeface="Times New Roman" pitchFamily="18" charset="0"/>
                <a:cs typeface="Times New Roman" pitchFamily="18" charset="0"/>
              </a:rPr>
              <a:t>«Игровая»</a:t>
            </a:r>
          </a:p>
          <a:p>
            <a:pPr algn="ctr"/>
            <a:endParaRPr lang="ru-RU" sz="3200" b="1" u="sng" dirty="0" smtClean="0">
              <a:solidFill>
                <a:srgbClr val="FF0000"/>
              </a:solidFill>
              <a:latin typeface="Times New Roman" pitchFamily="18" charset="0"/>
              <a:cs typeface="Times New Roman" pitchFamily="18" charset="0"/>
            </a:endParaRPr>
          </a:p>
          <a:p>
            <a:pPr algn="ctr"/>
            <a:r>
              <a:rPr lang="ru-RU" sz="3200" b="1" u="sng" dirty="0" smtClean="0">
                <a:latin typeface="Times New Roman" pitchFamily="18" charset="0"/>
                <a:cs typeface="Times New Roman" pitchFamily="18" charset="0"/>
              </a:rPr>
              <a:t>«Учимся играя»</a:t>
            </a:r>
            <a:endParaRPr lang="ru-RU" sz="3200" b="1" u="sng"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260648"/>
            <a:ext cx="8784976" cy="5865517"/>
          </a:xfrm>
        </p:spPr>
        <p:txBody>
          <a:bodyPr>
            <a:noAutofit/>
          </a:bodyPr>
          <a:lstStyle/>
          <a:p>
            <a:pPr algn="ctr">
              <a:buNone/>
            </a:pPr>
            <a:r>
              <a:rPr lang="ru-RU" sz="1200" b="1" i="1" dirty="0" smtClean="0">
                <a:latin typeface="Times New Roman" pitchFamily="18" charset="0"/>
                <a:cs typeface="Times New Roman" pitchFamily="18" charset="0"/>
              </a:rPr>
              <a:t>Подвижная образная игра</a:t>
            </a:r>
            <a:r>
              <a:rPr lang="ru-RU" sz="1200" b="1" dirty="0" smtClean="0">
                <a:latin typeface="Times New Roman" pitchFamily="18" charset="0"/>
                <a:cs typeface="Times New Roman" pitchFamily="18" charset="0"/>
              </a:rPr>
              <a:t>       «Если бы я был деревом…»</a:t>
            </a:r>
          </a:p>
          <a:p>
            <a:pPr>
              <a:buNone/>
            </a:pPr>
            <a:r>
              <a:rPr lang="ru-RU" sz="1000" i="1" dirty="0" smtClean="0">
                <a:latin typeface="Times New Roman" pitchFamily="18" charset="0"/>
                <a:cs typeface="Times New Roman" pitchFamily="18" charset="0"/>
              </a:rPr>
              <a:t>Задачи:</a:t>
            </a:r>
            <a:r>
              <a:rPr lang="ru-RU" sz="1000" dirty="0" smtClean="0">
                <a:latin typeface="Times New Roman" pitchFamily="18" charset="0"/>
                <a:cs typeface="Times New Roman" pitchFamily="18" charset="0"/>
              </a:rPr>
              <a:t> закреплять представления о деревьях разных видов, развивать воображение, координацию движений, учить передавать информацию с помощью движений тела. </a:t>
            </a:r>
          </a:p>
          <a:p>
            <a:pPr>
              <a:buNone/>
            </a:pPr>
            <a:r>
              <a:rPr lang="ru-RU" sz="1000" dirty="0" smtClean="0">
                <a:latin typeface="Times New Roman" pitchFamily="18" charset="0"/>
                <a:cs typeface="Times New Roman" pitchFamily="18" charset="0"/>
              </a:rPr>
              <a:t>Предварительная работа: наблюдение за деревьями, растущими на территории детского сада; изучение их особенностей. </a:t>
            </a:r>
          </a:p>
          <a:p>
            <a:pPr>
              <a:buNone/>
            </a:pPr>
            <a:r>
              <a:rPr lang="ru-RU" sz="1000" dirty="0" smtClean="0">
                <a:latin typeface="Times New Roman" pitchFamily="18" charset="0"/>
                <a:cs typeface="Times New Roman" pitchFamily="18" charset="0"/>
              </a:rPr>
              <a:t>Примечание: Игры такого типа могут быть проведены в качестве физкультминуток, на прогулке, во время экскурсии. </a:t>
            </a:r>
          </a:p>
          <a:p>
            <a:pPr>
              <a:buNone/>
            </a:pPr>
            <a:r>
              <a:rPr lang="ru-RU" sz="1000" i="1" dirty="0" smtClean="0">
                <a:latin typeface="Times New Roman" pitchFamily="18" charset="0"/>
                <a:cs typeface="Times New Roman" pitchFamily="18" charset="0"/>
              </a:rPr>
              <a:t>Ход игры</a:t>
            </a:r>
            <a:endParaRPr lang="ru-RU" sz="1000" dirty="0" smtClean="0">
              <a:latin typeface="Times New Roman" pitchFamily="18" charset="0"/>
              <a:cs typeface="Times New Roman" pitchFamily="18" charset="0"/>
            </a:endParaRPr>
          </a:p>
          <a:p>
            <a:pPr>
              <a:buNone/>
            </a:pPr>
            <a:r>
              <a:rPr lang="ru-RU" sz="1000" dirty="0" smtClean="0">
                <a:latin typeface="Times New Roman" pitchFamily="18" charset="0"/>
                <a:cs typeface="Times New Roman" pitchFamily="18" charset="0"/>
              </a:rPr>
              <a:t>Дошкольники уже знают особенности разных деревьев. (Есть высокие, низкие, тонкие, толстые деревья. У одних из них раскидистая крона, у других — опущенные или приподнятые ветви.) Предложите детям превратиться в разные деревья и отразить их особенности. Скажите ребятам, что у каждого из них есть части тела, которые можно сравнить с частями растения: наши ноги похожи на корни, туловище — на ствол, руки — на ветки, пальцы — на листья. Так, изображая старый дуб с большими, толстыми корнями, ребенок широко расставит ноги; показывая плакучую иву, опустит руки и т.д. Пусть дошкольники вспомнят, как шумела листва в ветреную погоду, и воспроизведут эти звуки; представят, что на ветви садятся птицы; идет дождь (или светит солнце); пришел человек и сломал ветку. Ситуации можно придумать самые разнообразные, главное, чтобы они были связаны с проводившимися ранее наблюдениями. </a:t>
            </a:r>
          </a:p>
          <a:p>
            <a:r>
              <a:rPr lang="ru-RU" sz="1000" i="1" dirty="0" smtClean="0">
                <a:latin typeface="Times New Roman" pitchFamily="18" charset="0"/>
                <a:cs typeface="Times New Roman" pitchFamily="18" charset="0"/>
              </a:rPr>
              <a:t>Второй вариант:</a:t>
            </a:r>
            <a:r>
              <a:rPr lang="ru-RU" sz="1000" dirty="0" smtClean="0">
                <a:latin typeface="Times New Roman" pitchFamily="18" charset="0"/>
                <a:cs typeface="Times New Roman" pitchFamily="18" charset="0"/>
              </a:rPr>
              <a:t> дошкольники одной группы изображают конкретное дерево, а остальные отгадывают его название. </a:t>
            </a:r>
          </a:p>
          <a:p>
            <a:r>
              <a:rPr lang="ru-RU" sz="1000" i="1" dirty="0" smtClean="0">
                <a:latin typeface="Times New Roman" pitchFamily="18" charset="0"/>
                <a:cs typeface="Times New Roman" pitchFamily="18" charset="0"/>
              </a:rPr>
              <a:t>Третий вариант: </a:t>
            </a:r>
            <a:r>
              <a:rPr lang="ru-RU" sz="1000" dirty="0" smtClean="0">
                <a:latin typeface="Times New Roman" pitchFamily="18" charset="0"/>
                <a:cs typeface="Times New Roman" pitchFamily="18" charset="0"/>
              </a:rPr>
              <a:t>представим, что деревья научились ходить (эту игру уместно провести после чтения и обсуждения поэмы </a:t>
            </a:r>
            <a:r>
              <a:rPr lang="ru-RU" sz="1000" dirty="0" err="1" smtClean="0">
                <a:latin typeface="Times New Roman" pitchFamily="18" charset="0"/>
                <a:cs typeface="Times New Roman" pitchFamily="18" charset="0"/>
              </a:rPr>
              <a:t>Б.Заходера</a:t>
            </a:r>
            <a:r>
              <a:rPr lang="ru-RU" sz="1000" dirty="0" smtClean="0">
                <a:latin typeface="Times New Roman" pitchFamily="18" charset="0"/>
                <a:cs typeface="Times New Roman" pitchFamily="18" charset="0"/>
              </a:rPr>
              <a:t> «Почему деревья не ходят?»). Задание: показать, как могло бы ходить дерево: тяжелым шагом или легкой поступью, и т.п. Пусть дети объяснят свои движения (как правило, в своих объяснениях они ссылаются на особенности внешнего вида растения).</a:t>
            </a:r>
          </a:p>
          <a:p>
            <a:pPr algn="ctr">
              <a:buNone/>
            </a:pPr>
            <a:r>
              <a:rPr lang="ru-RU" sz="1200" b="1" dirty="0" smtClean="0">
                <a:latin typeface="Times New Roman" pitchFamily="18" charset="0"/>
                <a:cs typeface="Times New Roman" pitchFamily="18" charset="0"/>
              </a:rPr>
              <a:t>«Дерево — это...»</a:t>
            </a:r>
            <a:r>
              <a:rPr lang="ru-RU" sz="1200" dirty="0" smtClean="0">
                <a:latin typeface="Times New Roman" pitchFamily="18" charset="0"/>
                <a:cs typeface="Times New Roman" pitchFamily="18" charset="0"/>
              </a:rPr>
              <a:t> </a:t>
            </a:r>
            <a:r>
              <a:rPr lang="ru-RU" sz="1200" i="1" dirty="0" smtClean="0">
                <a:latin typeface="Times New Roman" pitchFamily="18" charset="0"/>
                <a:cs typeface="Times New Roman" pitchFamily="18" charset="0"/>
              </a:rPr>
              <a:t>Речевая игра</a:t>
            </a:r>
            <a:endParaRPr lang="ru-RU" sz="1200" dirty="0" smtClean="0">
              <a:latin typeface="Times New Roman" pitchFamily="18" charset="0"/>
              <a:cs typeface="Times New Roman" pitchFamily="18" charset="0"/>
            </a:endParaRPr>
          </a:p>
          <a:p>
            <a:pPr>
              <a:buNone/>
            </a:pPr>
            <a:r>
              <a:rPr lang="ru-RU" sz="1000" dirty="0" smtClean="0">
                <a:latin typeface="Times New Roman" pitchFamily="18" charset="0"/>
                <a:cs typeface="Times New Roman" pitchFamily="18" charset="0"/>
              </a:rPr>
              <a:t>Задача: развивать мышление дошкольников, актуализировать их опыт, знания, учить рассматривать один и тот же объект с разных точек зрения. </a:t>
            </a:r>
          </a:p>
          <a:p>
            <a:pPr algn="ctr">
              <a:buNone/>
            </a:pPr>
            <a:r>
              <a:rPr lang="ru-RU" sz="1000" i="1" dirty="0" smtClean="0">
                <a:latin typeface="Times New Roman" pitchFamily="18" charset="0"/>
                <a:cs typeface="Times New Roman" pitchFamily="18" charset="0"/>
              </a:rPr>
              <a:t>Ход игры</a:t>
            </a:r>
            <a:endParaRPr lang="ru-RU" sz="1000" dirty="0" smtClean="0">
              <a:latin typeface="Times New Roman" pitchFamily="18" charset="0"/>
              <a:cs typeface="Times New Roman" pitchFamily="18" charset="0"/>
            </a:endParaRPr>
          </a:p>
          <a:p>
            <a:pPr>
              <a:buNone/>
            </a:pPr>
            <a:r>
              <a:rPr lang="ru-RU" sz="1000" dirty="0" smtClean="0">
                <a:latin typeface="Times New Roman" pitchFamily="18" charset="0"/>
                <a:cs typeface="Times New Roman" pitchFamily="18" charset="0"/>
              </a:rPr>
              <a:t>Ведущий предлагает детям определить, какую роль играет дерево в жизни разных животных, людей и т.п.  Приведем примеры.</a:t>
            </a:r>
          </a:p>
          <a:p>
            <a:r>
              <a:rPr lang="ru-RU" sz="1000" dirty="0" smtClean="0">
                <a:latin typeface="Times New Roman" pitchFamily="18" charset="0"/>
                <a:cs typeface="Times New Roman" pitchFamily="18" charset="0"/>
              </a:rPr>
              <a:t>«Для птицы дерево — это…».</a:t>
            </a:r>
          </a:p>
          <a:p>
            <a:pPr>
              <a:buNone/>
            </a:pPr>
            <a:r>
              <a:rPr lang="ru-RU" sz="1000" dirty="0" smtClean="0">
                <a:latin typeface="Times New Roman" pitchFamily="18" charset="0"/>
                <a:cs typeface="Times New Roman" pitchFamily="18" charset="0"/>
              </a:rPr>
              <a:t>(Варианты ответов ребят: столовая, место для постройки гнезда, место, где она может спрятаться, и т.п. )</a:t>
            </a:r>
          </a:p>
          <a:p>
            <a:r>
              <a:rPr lang="ru-RU" sz="1000" dirty="0" smtClean="0">
                <a:latin typeface="Times New Roman" pitchFamily="18" charset="0"/>
                <a:cs typeface="Times New Roman" pitchFamily="18" charset="0"/>
              </a:rPr>
              <a:t>«Для жука наш дуб — это…».</a:t>
            </a:r>
          </a:p>
          <a:p>
            <a:pPr>
              <a:buNone/>
            </a:pPr>
            <a:r>
              <a:rPr lang="ru-RU" sz="1000" dirty="0" smtClean="0">
                <a:latin typeface="Times New Roman" pitchFamily="18" charset="0"/>
                <a:cs typeface="Times New Roman" pitchFamily="18" charset="0"/>
              </a:rPr>
              <a:t>(Варианты ответов: его жилище, место, где он откладывает яйца, из которых появляются личинки, где жук может найти добычу и т.п.)</a:t>
            </a:r>
          </a:p>
          <a:p>
            <a:r>
              <a:rPr lang="ru-RU" sz="1000" dirty="0" smtClean="0">
                <a:latin typeface="Times New Roman" pitchFamily="18" charset="0"/>
                <a:cs typeface="Times New Roman" pitchFamily="18" charset="0"/>
              </a:rPr>
              <a:t>«Для художника дерево — это…».</a:t>
            </a:r>
          </a:p>
          <a:p>
            <a:pPr>
              <a:buNone/>
            </a:pPr>
            <a:r>
              <a:rPr lang="ru-RU" sz="1000" dirty="0" smtClean="0">
                <a:latin typeface="Times New Roman" pitchFamily="18" charset="0"/>
                <a:cs typeface="Times New Roman" pitchFamily="18" charset="0"/>
              </a:rPr>
              <a:t>(Варианты ответов: объект для картины, источник вдохновения)</a:t>
            </a:r>
          </a:p>
          <a:p>
            <a:r>
              <a:rPr lang="ru-RU" sz="1000" dirty="0" smtClean="0">
                <a:latin typeface="Times New Roman" pitchFamily="18" charset="0"/>
                <a:cs typeface="Times New Roman" pitchFamily="18" charset="0"/>
              </a:rPr>
              <a:t>«Для зайца дерево — это…».</a:t>
            </a:r>
          </a:p>
          <a:p>
            <a:pPr>
              <a:buNone/>
            </a:pPr>
            <a:r>
              <a:rPr lang="ru-RU" sz="1000" dirty="0" smtClean="0">
                <a:latin typeface="Times New Roman" pitchFamily="18" charset="0"/>
                <a:cs typeface="Times New Roman" pitchFamily="18" charset="0"/>
              </a:rPr>
              <a:t>(Варианты ответов: пища зимой. Заяц обгрызает кору с деревьев.</a:t>
            </a:r>
          </a:p>
          <a:p>
            <a:pPr>
              <a:buNone/>
            </a:pPr>
            <a:r>
              <a:rPr lang="ru-RU" sz="1000" dirty="0" smtClean="0">
                <a:latin typeface="Times New Roman" pitchFamily="18" charset="0"/>
                <a:cs typeface="Times New Roman" pitchFamily="18" charset="0"/>
              </a:rPr>
              <a:t> «Для горожанина дерево — это…».</a:t>
            </a:r>
          </a:p>
          <a:p>
            <a:pPr>
              <a:buNone/>
            </a:pPr>
            <a:r>
              <a:rPr lang="ru-RU" sz="1000" dirty="0" smtClean="0">
                <a:latin typeface="Times New Roman" pitchFamily="18" charset="0"/>
                <a:cs typeface="Times New Roman" pitchFamily="18" charset="0"/>
              </a:rPr>
              <a:t>(Варианты ответов: чистый воздух, прохлада в зной, «зонтик» от дождя, место для отдыха и т.п.)</a:t>
            </a:r>
          </a:p>
          <a:p>
            <a:pPr>
              <a:buNone/>
            </a:pPr>
            <a:r>
              <a:rPr lang="ru-RU" sz="1000" dirty="0" smtClean="0">
                <a:latin typeface="Times New Roman" pitchFamily="18" charset="0"/>
                <a:cs typeface="Times New Roman" pitchFamily="18" charset="0"/>
              </a:rPr>
              <a:t>Слово «дерево» можно заменять конкретными названиями различных пород, в частности, тех, за которыми дети наблюдали. </a:t>
            </a:r>
            <a:endParaRPr lang="ru-RU" sz="1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260648"/>
            <a:ext cx="8784976" cy="6264696"/>
          </a:xfrm>
        </p:spPr>
        <p:txBody>
          <a:bodyPr>
            <a:noAutofit/>
          </a:bodyPr>
          <a:lstStyle/>
          <a:p>
            <a:pPr algn="ctr"/>
            <a:r>
              <a:rPr lang="ru-RU" sz="1200" b="1" dirty="0" smtClean="0">
                <a:latin typeface="Times New Roman" pitchFamily="18" charset="0"/>
                <a:cs typeface="Times New Roman" pitchFamily="18" charset="0"/>
              </a:rPr>
              <a:t> «Что будет, если...»</a:t>
            </a:r>
            <a:endParaRPr lang="ru-RU" sz="1200" dirty="0" smtClean="0">
              <a:latin typeface="Times New Roman" pitchFamily="18" charset="0"/>
              <a:cs typeface="Times New Roman" pitchFamily="18" charset="0"/>
            </a:endParaRPr>
          </a:p>
          <a:p>
            <a:pPr>
              <a:buNone/>
            </a:pPr>
            <a:r>
              <a:rPr lang="ru-RU" sz="1200" dirty="0" smtClean="0">
                <a:latin typeface="Times New Roman" pitchFamily="18" charset="0"/>
                <a:cs typeface="Times New Roman" pitchFamily="18" charset="0"/>
              </a:rPr>
              <a:t> Педагог предлагает детям подумать и ответить, что случится с их деревом, если... (исчезнут птицы, дождевые черви, грибы; если перестанет идти дождик; если снег не укроет его корни; не прилетят пчелы; человек повредит кору и т.п.).</a:t>
            </a:r>
          </a:p>
          <a:p>
            <a:pPr algn="ctr"/>
            <a:r>
              <a:rPr lang="ru-RU" sz="1200" b="1" dirty="0" smtClean="0">
                <a:latin typeface="Times New Roman" pitchFamily="18" charset="0"/>
                <a:cs typeface="Times New Roman" pitchFamily="18" charset="0"/>
              </a:rPr>
              <a:t>«С чьей ветки детки?». </a:t>
            </a:r>
            <a:endParaRPr lang="ru-RU" sz="1200" dirty="0" smtClean="0">
              <a:latin typeface="Times New Roman" pitchFamily="18" charset="0"/>
              <a:cs typeface="Times New Roman" pitchFamily="18" charset="0"/>
            </a:endParaRPr>
          </a:p>
          <a:p>
            <a:pPr>
              <a:buNone/>
            </a:pPr>
            <a:r>
              <a:rPr lang="ru-RU" sz="1200" dirty="0" smtClean="0">
                <a:latin typeface="Times New Roman" pitchFamily="18" charset="0"/>
                <a:cs typeface="Times New Roman" pitchFamily="18" charset="0"/>
              </a:rPr>
              <a:t>Воспитатель называет название дерева или куста, а дети берут в руки и показывают их плоды. </a:t>
            </a:r>
          </a:p>
          <a:p>
            <a:pPr algn="ctr"/>
            <a:r>
              <a:rPr lang="ru-RU" sz="1200" b="1" dirty="0" smtClean="0">
                <a:latin typeface="Times New Roman" pitchFamily="18" charset="0"/>
                <a:cs typeface="Times New Roman" pitchFamily="18" charset="0"/>
              </a:rPr>
              <a:t>Упражнение «Я видел на дереве…»</a:t>
            </a:r>
            <a:endParaRPr lang="ru-RU" sz="1200" dirty="0" smtClean="0">
              <a:latin typeface="Times New Roman" pitchFamily="18" charset="0"/>
              <a:cs typeface="Times New Roman" pitchFamily="18" charset="0"/>
            </a:endParaRPr>
          </a:p>
          <a:p>
            <a:pPr>
              <a:buNone/>
            </a:pPr>
            <a:r>
              <a:rPr lang="ru-RU" sz="1200" i="1" dirty="0" smtClean="0">
                <a:latin typeface="Times New Roman" pitchFamily="18" charset="0"/>
                <a:cs typeface="Times New Roman" pitchFamily="18" charset="0"/>
              </a:rPr>
              <a:t>Цель:</a:t>
            </a:r>
            <a:r>
              <a:rPr lang="ru-RU" sz="1200" dirty="0" smtClean="0">
                <a:latin typeface="Times New Roman" pitchFamily="18" charset="0"/>
                <a:cs typeface="Times New Roman" pitchFamily="18" charset="0"/>
              </a:rPr>
              <a:t> развивает память и помогает вспомнить особенности жизни дерева.</a:t>
            </a:r>
          </a:p>
          <a:p>
            <a:pPr>
              <a:buNone/>
            </a:pPr>
            <a:r>
              <a:rPr lang="ru-RU" sz="1200" dirty="0" smtClean="0">
                <a:latin typeface="Times New Roman" pitchFamily="18" charset="0"/>
                <a:cs typeface="Times New Roman" pitchFamily="18" charset="0"/>
              </a:rPr>
              <a:t>1 ребенок: Я видел на дереве лист</a:t>
            </a:r>
          </a:p>
          <a:p>
            <a:pPr>
              <a:buNone/>
            </a:pPr>
            <a:r>
              <a:rPr lang="ru-RU" sz="1200" dirty="0" smtClean="0">
                <a:latin typeface="Times New Roman" pitchFamily="18" charset="0"/>
                <a:cs typeface="Times New Roman" pitchFamily="18" charset="0"/>
              </a:rPr>
              <a:t>2ребенок: Я видел на дереве лист и птицу</a:t>
            </a:r>
          </a:p>
          <a:p>
            <a:pPr>
              <a:buNone/>
            </a:pPr>
            <a:r>
              <a:rPr lang="ru-RU" sz="1200" dirty="0" smtClean="0">
                <a:latin typeface="Times New Roman" pitchFamily="18" charset="0"/>
                <a:cs typeface="Times New Roman" pitchFamily="18" charset="0"/>
              </a:rPr>
              <a:t>3 ребенок: Я видел на дереве лист , птицу и ягоды т.д.</a:t>
            </a:r>
          </a:p>
          <a:p>
            <a:endParaRPr lang="ru-RU" sz="1200" dirty="0" smtClean="0">
              <a:latin typeface="Times New Roman" pitchFamily="18" charset="0"/>
              <a:cs typeface="Times New Roman" pitchFamily="18" charset="0"/>
            </a:endParaRPr>
          </a:p>
          <a:p>
            <a:pPr algn="ctr"/>
            <a:r>
              <a:rPr lang="ru-RU" sz="1200" b="1" dirty="0" smtClean="0">
                <a:latin typeface="Times New Roman" pitchFamily="18" charset="0"/>
                <a:cs typeface="Times New Roman" pitchFamily="18" charset="0"/>
              </a:rPr>
              <a:t>«Какого растения не стало?»</a:t>
            </a:r>
            <a:endParaRPr lang="ru-RU" sz="1200" dirty="0" smtClean="0">
              <a:latin typeface="Times New Roman" pitchFamily="18" charset="0"/>
              <a:cs typeface="Times New Roman" pitchFamily="18" charset="0"/>
            </a:endParaRPr>
          </a:p>
          <a:p>
            <a:pPr>
              <a:buNone/>
            </a:pPr>
            <a:r>
              <a:rPr lang="ru-RU" sz="1200" dirty="0" smtClean="0">
                <a:latin typeface="Times New Roman" pitchFamily="18" charset="0"/>
                <a:cs typeface="Times New Roman" pitchFamily="18" charset="0"/>
              </a:rPr>
              <a:t>На столик выставляется четыре или пять растений. Дети их запоминают. Воспитатель предлагает детям закрыть глазки и убирает одно из растений. Дети открывают глаза и вспоминают, какое растение стояло ещё. Игра проводится 4-5 раз. Можно с каждым разом увеличивать количество растений на столе.</a:t>
            </a:r>
          </a:p>
          <a:p>
            <a:pPr algn="ctr"/>
            <a:r>
              <a:rPr lang="ru-RU" sz="1200" b="1" dirty="0" smtClean="0">
                <a:latin typeface="Times New Roman" pitchFamily="18" charset="0"/>
                <a:cs typeface="Times New Roman" pitchFamily="18" charset="0"/>
              </a:rPr>
              <a:t>«Где что зреет?»</a:t>
            </a:r>
            <a:r>
              <a:rPr lang="ru-RU" sz="1200" dirty="0" smtClean="0">
                <a:latin typeface="Times New Roman" pitchFamily="18" charset="0"/>
                <a:cs typeface="Times New Roman" pitchFamily="18" charset="0"/>
              </a:rPr>
              <a:t>                                                                                                                                                                                  </a:t>
            </a:r>
            <a:r>
              <a:rPr lang="ru-RU" sz="1200" i="1" dirty="0" smtClean="0">
                <a:latin typeface="Times New Roman" pitchFamily="18" charset="0"/>
                <a:cs typeface="Times New Roman" pitchFamily="18" charset="0"/>
              </a:rPr>
              <a:t>Цель:</a:t>
            </a:r>
            <a:r>
              <a:rPr lang="ru-RU" sz="1200" dirty="0" smtClean="0">
                <a:latin typeface="Times New Roman" pitchFamily="18" charset="0"/>
                <a:cs typeface="Times New Roman" pitchFamily="18" charset="0"/>
              </a:rPr>
              <a:t> учить использовать знания о растениях, сравнивать плоды дерева с его листьями.</a:t>
            </a:r>
          </a:p>
          <a:p>
            <a:pPr>
              <a:buNone/>
            </a:pPr>
            <a:r>
              <a:rPr lang="ru-RU" sz="1200" dirty="0" smtClean="0">
                <a:latin typeface="Times New Roman" pitchFamily="18" charset="0"/>
                <a:cs typeface="Times New Roman" pitchFamily="18" charset="0"/>
              </a:rPr>
              <a:t>Ход игры: на </a:t>
            </a:r>
            <a:r>
              <a:rPr lang="ru-RU" sz="1200" dirty="0" err="1" smtClean="0">
                <a:latin typeface="Times New Roman" pitchFamily="18" charset="0"/>
                <a:cs typeface="Times New Roman" pitchFamily="18" charset="0"/>
              </a:rPr>
              <a:t>фланелеграфе</a:t>
            </a:r>
            <a:r>
              <a:rPr lang="ru-RU" sz="1200" dirty="0" smtClean="0">
                <a:latin typeface="Times New Roman" pitchFamily="18" charset="0"/>
                <a:cs typeface="Times New Roman" pitchFamily="18" charset="0"/>
              </a:rPr>
              <a:t> выкладываются две ветки: на одной – плоды и листья одного растения (яблоня), на другой – плоды и листья разных растений. (например, листья крыжовника, а плоды груши) Воспитатель задаёт вопрос: «Какие плоды созреют, а какие нет?» дети исправляют ошибки, допущенные в составлении рисунка.</a:t>
            </a:r>
          </a:p>
          <a:p>
            <a:pPr algn="ctr"/>
            <a:r>
              <a:rPr lang="ru-RU" sz="1200" b="1" dirty="0" smtClean="0">
                <a:latin typeface="Times New Roman" pitchFamily="18" charset="0"/>
                <a:cs typeface="Times New Roman" pitchFamily="18" charset="0"/>
              </a:rPr>
              <a:t>«Береги природу»</a:t>
            </a:r>
            <a:endParaRPr lang="ru-RU" sz="1200" dirty="0" smtClean="0">
              <a:latin typeface="Times New Roman" pitchFamily="18" charset="0"/>
              <a:cs typeface="Times New Roman" pitchFamily="18" charset="0"/>
            </a:endParaRPr>
          </a:p>
          <a:p>
            <a:pPr>
              <a:buNone/>
            </a:pPr>
            <a:r>
              <a:rPr lang="ru-RU" sz="1200" dirty="0" smtClean="0">
                <a:latin typeface="Times New Roman" pitchFamily="18" charset="0"/>
                <a:cs typeface="Times New Roman" pitchFamily="18" charset="0"/>
              </a:rPr>
              <a:t>На столе или наборном полотне картинки, изображающие растения, птиц, зверей, человека, солнца, воды и т.д. Воспитатель убирает одну из картинок, и дети должны рассказать, что произойдёт с оставшимися живыми объектами, если на Земле не будет спрятанного объекта. Например: убирает птицу – что будет с остальными животными, с человеком, с растениями и т.д.</a:t>
            </a:r>
          </a:p>
          <a:p>
            <a:pPr algn="ctr"/>
            <a:r>
              <a:rPr lang="ru-RU" sz="1200" b="1" dirty="0" smtClean="0">
                <a:latin typeface="Times New Roman" pitchFamily="18" charset="0"/>
                <a:cs typeface="Times New Roman" pitchFamily="18" charset="0"/>
              </a:rPr>
              <a:t>«Выбери нужное»</a:t>
            </a:r>
            <a:endParaRPr lang="ru-RU" sz="1200" dirty="0" smtClean="0">
              <a:latin typeface="Times New Roman" pitchFamily="18" charset="0"/>
              <a:cs typeface="Times New Roman" pitchFamily="18" charset="0"/>
            </a:endParaRPr>
          </a:p>
          <a:p>
            <a:pPr>
              <a:buNone/>
            </a:pPr>
            <a:r>
              <a:rPr lang="ru-RU" sz="1200" dirty="0" smtClean="0">
                <a:latin typeface="Times New Roman" pitchFamily="18" charset="0"/>
                <a:cs typeface="Times New Roman" pitchFamily="18" charset="0"/>
              </a:rPr>
              <a:t>На Столе рассыпаны предметные картинки. Воспитатель называет какое-либо свойство или признак, а дети должны выбрать как можно больше предметов, которые этим свойством обладают. Например: «зелёный» - это могут быть картинки листочка, дерева, огурца, капусты, кузнечика, ящерицы и т.д. Или: «влажный» - вода, роса, облако, туман, иней и т.д.</a:t>
            </a:r>
          </a:p>
          <a:p>
            <a:pPr>
              <a:buNone/>
            </a:pPr>
            <a:r>
              <a:rPr lang="ru-RU" sz="1200" dirty="0" smtClean="0">
                <a:latin typeface="Times New Roman" pitchFamily="18" charset="0"/>
                <a:cs typeface="Times New Roman" pitchFamily="18" charset="0"/>
              </a:rPr>
              <a:t> </a:t>
            </a:r>
          </a:p>
          <a:p>
            <a:endParaRPr lang="ru-RU" sz="1000" dirty="0" smtClean="0"/>
          </a:p>
          <a:p>
            <a:pPr algn="ctr">
              <a:buNone/>
            </a:pPr>
            <a:endParaRPr lang="ru-RU" sz="1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260648"/>
            <a:ext cx="8784976" cy="5865517"/>
          </a:xfrm>
        </p:spPr>
        <p:txBody>
          <a:bodyPr>
            <a:noAutofit/>
          </a:bodyPr>
          <a:lstStyle/>
          <a:p>
            <a:pPr algn="ctr"/>
            <a:r>
              <a:rPr lang="ru-RU" sz="1200" b="1" dirty="0" smtClean="0">
                <a:latin typeface="Times New Roman" pitchFamily="18" charset="0"/>
                <a:cs typeface="Times New Roman" pitchFamily="18" charset="0"/>
              </a:rPr>
              <a:t>Угадай растение» </a:t>
            </a:r>
            <a:endParaRPr lang="ru-RU" sz="1200" dirty="0" smtClean="0">
              <a:latin typeface="Times New Roman" pitchFamily="18" charset="0"/>
              <a:cs typeface="Times New Roman" pitchFamily="18" charset="0"/>
            </a:endParaRPr>
          </a:p>
          <a:p>
            <a:pPr>
              <a:buNone/>
            </a:pPr>
            <a:r>
              <a:rPr lang="ru-RU" sz="1200" dirty="0" smtClean="0">
                <a:latin typeface="Times New Roman" pitchFamily="18" charset="0"/>
                <a:cs typeface="Times New Roman" pitchFamily="18" charset="0"/>
              </a:rPr>
              <a:t>Сейчас каждый из вас загадает комнатное растение, расскажет нам о нём, не называя его. А мы по рассказу отгадаем растение и назовём его.</a:t>
            </a:r>
          </a:p>
          <a:p>
            <a:pPr algn="ctr"/>
            <a:r>
              <a:rPr lang="ru-RU" sz="1200" b="1" dirty="0" smtClean="0">
                <a:latin typeface="Times New Roman" pitchFamily="18" charset="0"/>
                <a:cs typeface="Times New Roman" pitchFamily="18" charset="0"/>
              </a:rPr>
              <a:t>Игра с мячом «Я знаю» </a:t>
            </a:r>
            <a:endParaRPr lang="ru-RU" sz="1200" dirty="0" smtClean="0">
              <a:latin typeface="Times New Roman" pitchFamily="18" charset="0"/>
              <a:cs typeface="Times New Roman" pitchFamily="18" charset="0"/>
            </a:endParaRPr>
          </a:p>
          <a:p>
            <a:pPr>
              <a:buNone/>
            </a:pPr>
            <a:r>
              <a:rPr lang="ru-RU" sz="1200" dirty="0" smtClean="0">
                <a:latin typeface="Times New Roman" pitchFamily="18" charset="0"/>
                <a:cs typeface="Times New Roman" pitchFamily="18" charset="0"/>
              </a:rPr>
              <a:t>Дети становятся в круг, в центре – воспитатель с мячом. Воспитатель бросает ребёнку мяч и называет класс объектов природы (звери, птицы, рыбы, растения, деревья, цветы). Ребёнок, поймавший мяч, говорит: «Я знаю пять названий зверей» и перечисляет (например, лось, лиса, волк, заяц, олень) и возвращает мяч воспитателю.</a:t>
            </a:r>
          </a:p>
          <a:p>
            <a:pPr>
              <a:buNone/>
            </a:pPr>
            <a:r>
              <a:rPr lang="ru-RU" sz="1200" dirty="0" smtClean="0">
                <a:latin typeface="Times New Roman" pitchFamily="18" charset="0"/>
                <a:cs typeface="Times New Roman" pitchFamily="18" charset="0"/>
              </a:rPr>
              <a:t>Аналогично называются другие классы объектов природы.</a:t>
            </a:r>
          </a:p>
          <a:p>
            <a:pPr algn="ctr"/>
            <a:r>
              <a:rPr lang="ru-RU" sz="1200" dirty="0" smtClean="0">
                <a:latin typeface="Times New Roman" pitchFamily="18" charset="0"/>
                <a:cs typeface="Times New Roman" pitchFamily="18" charset="0"/>
              </a:rPr>
              <a:t>«</a:t>
            </a:r>
            <a:r>
              <a:rPr lang="ru-RU" sz="1200" b="1" dirty="0" smtClean="0">
                <a:latin typeface="Times New Roman" pitchFamily="18" charset="0"/>
                <a:cs typeface="Times New Roman" pitchFamily="18" charset="0"/>
              </a:rPr>
              <a:t>Четвёртый лишний»</a:t>
            </a:r>
            <a:endParaRPr lang="ru-RU" sz="1200" dirty="0" smtClean="0">
              <a:latin typeface="Times New Roman" pitchFamily="18" charset="0"/>
              <a:cs typeface="Times New Roman" pitchFamily="18" charset="0"/>
            </a:endParaRPr>
          </a:p>
          <a:p>
            <a:pPr algn="ctr">
              <a:buNone/>
            </a:pPr>
            <a:r>
              <a:rPr lang="ru-RU" sz="1200" dirty="0" smtClean="0">
                <a:latin typeface="Times New Roman" pitchFamily="18" charset="0"/>
                <a:cs typeface="Times New Roman" pitchFamily="18" charset="0"/>
              </a:rPr>
              <a:t>Вы уже знаете, что у нас не только насекомые и птицы летают, но есть и летающие животные. Чтобы убедиться, не путаете ли вы насекомых с другими животными, мы поиграем в игру «Четвёртый лишний»</a:t>
            </a:r>
            <a:r>
              <a:rPr lang="ru-RU" sz="1200" b="1" dirty="0" smtClean="0">
                <a:latin typeface="Times New Roman" pitchFamily="18" charset="0"/>
                <a:cs typeface="Times New Roman" pitchFamily="18" charset="0"/>
              </a:rPr>
              <a:t> </a:t>
            </a:r>
          </a:p>
          <a:p>
            <a:pPr algn="ctr"/>
            <a:r>
              <a:rPr lang="ru-RU" sz="1200" b="1" dirty="0" smtClean="0">
                <a:latin typeface="Times New Roman" pitchFamily="18" charset="0"/>
                <a:cs typeface="Times New Roman" pitchFamily="18" charset="0"/>
              </a:rPr>
              <a:t>Две корзины»</a:t>
            </a:r>
            <a:endParaRPr lang="ru-RU" sz="1200" dirty="0" smtClean="0">
              <a:latin typeface="Times New Roman" pitchFamily="18" charset="0"/>
              <a:cs typeface="Times New Roman" pitchFamily="18" charset="0"/>
            </a:endParaRPr>
          </a:p>
          <a:p>
            <a:pPr>
              <a:buNone/>
            </a:pPr>
            <a:r>
              <a:rPr lang="ru-RU" sz="1200" dirty="0" smtClean="0">
                <a:latin typeface="Times New Roman" pitchFamily="18" charset="0"/>
                <a:cs typeface="Times New Roman" pitchFamily="18" charset="0"/>
              </a:rPr>
              <a:t>На столе муляжи или картинки листьев и  плодов. Дети должны их разложить на две корзины</a:t>
            </a:r>
          </a:p>
          <a:p>
            <a:pPr algn="ctr"/>
            <a:r>
              <a:rPr lang="ru-RU" sz="1200" b="1" dirty="0" smtClean="0">
                <a:latin typeface="Times New Roman" pitchFamily="18" charset="0"/>
                <a:cs typeface="Times New Roman" pitchFamily="18" charset="0"/>
              </a:rPr>
              <a:t>Подвижная игра "Я садовником родился"</a:t>
            </a:r>
            <a:endParaRPr lang="ru-RU" sz="1200" dirty="0" smtClean="0">
              <a:latin typeface="Times New Roman" pitchFamily="18" charset="0"/>
              <a:cs typeface="Times New Roman" pitchFamily="18" charset="0"/>
            </a:endParaRPr>
          </a:p>
          <a:p>
            <a:pPr>
              <a:buNone/>
            </a:pPr>
            <a:r>
              <a:rPr lang="ru-RU" sz="1200" dirty="0" smtClean="0">
                <a:latin typeface="Times New Roman" pitchFamily="18" charset="0"/>
                <a:cs typeface="Times New Roman" pitchFamily="18" charset="0"/>
              </a:rPr>
              <a:t>Каждый играющий называется каким-нибудь цветком. Водящий говорит:</a:t>
            </a:r>
          </a:p>
          <a:p>
            <a:pPr>
              <a:buNone/>
            </a:pPr>
            <a:r>
              <a:rPr lang="ru-RU" sz="1200" dirty="0" smtClean="0">
                <a:latin typeface="Times New Roman" pitchFamily="18" charset="0"/>
                <a:cs typeface="Times New Roman" pitchFamily="18" charset="0"/>
              </a:rPr>
              <a:t>Я садовником родился,</a:t>
            </a:r>
          </a:p>
          <a:p>
            <a:pPr>
              <a:buNone/>
            </a:pPr>
            <a:r>
              <a:rPr lang="ru-RU" sz="1200" dirty="0" smtClean="0">
                <a:latin typeface="Times New Roman" pitchFamily="18" charset="0"/>
                <a:cs typeface="Times New Roman" pitchFamily="18" charset="0"/>
              </a:rPr>
              <a:t>Не на шутку рассердился,</a:t>
            </a:r>
          </a:p>
          <a:p>
            <a:pPr>
              <a:buNone/>
            </a:pPr>
            <a:r>
              <a:rPr lang="ru-RU" sz="1200" dirty="0" smtClean="0">
                <a:latin typeface="Times New Roman" pitchFamily="18" charset="0"/>
                <a:cs typeface="Times New Roman" pitchFamily="18" charset="0"/>
              </a:rPr>
              <a:t>Все цветы мне надоели,</a:t>
            </a:r>
          </a:p>
          <a:p>
            <a:pPr>
              <a:buNone/>
            </a:pPr>
            <a:r>
              <a:rPr lang="ru-RU" sz="1200" dirty="0" smtClean="0">
                <a:latin typeface="Times New Roman" pitchFamily="18" charset="0"/>
                <a:cs typeface="Times New Roman" pitchFamily="18" charset="0"/>
              </a:rPr>
              <a:t>Кроме. астры</a:t>
            </a:r>
          </a:p>
          <a:p>
            <a:pPr>
              <a:buNone/>
            </a:pPr>
            <a:r>
              <a:rPr lang="ru-RU" sz="1200" dirty="0" smtClean="0">
                <a:latin typeface="Times New Roman" pitchFamily="18" charset="0"/>
                <a:cs typeface="Times New Roman" pitchFamily="18" charset="0"/>
              </a:rPr>
              <a:t>Названный цветок должен быстро откликнуться:</a:t>
            </a:r>
          </a:p>
          <a:p>
            <a:pPr>
              <a:buNone/>
            </a:pPr>
            <a:r>
              <a:rPr lang="ru-RU" sz="1200" dirty="0" smtClean="0">
                <a:latin typeface="Times New Roman" pitchFamily="18" charset="0"/>
                <a:cs typeface="Times New Roman" pitchFamily="18" charset="0"/>
              </a:rPr>
              <a:t>- Ой!</a:t>
            </a:r>
          </a:p>
          <a:p>
            <a:pPr>
              <a:buNone/>
            </a:pPr>
            <a:r>
              <a:rPr lang="ru-RU" sz="1200" dirty="0" smtClean="0">
                <a:latin typeface="Times New Roman" pitchFamily="18" charset="0"/>
                <a:cs typeface="Times New Roman" pitchFamily="18" charset="0"/>
              </a:rPr>
              <a:t>- Что с тобой?</a:t>
            </a:r>
          </a:p>
          <a:p>
            <a:pPr>
              <a:buNone/>
            </a:pPr>
            <a:r>
              <a:rPr lang="ru-RU" sz="1200" dirty="0" smtClean="0">
                <a:latin typeface="Times New Roman" pitchFamily="18" charset="0"/>
                <a:cs typeface="Times New Roman" pitchFamily="18" charset="0"/>
              </a:rPr>
              <a:t>- Я Влюблен!</a:t>
            </a:r>
          </a:p>
          <a:p>
            <a:pPr>
              <a:buNone/>
            </a:pPr>
            <a:r>
              <a:rPr lang="ru-RU" sz="1200" dirty="0" smtClean="0">
                <a:latin typeface="Times New Roman" pitchFamily="18" charset="0"/>
                <a:cs typeface="Times New Roman" pitchFamily="18" charset="0"/>
              </a:rPr>
              <a:t>- В кого?</a:t>
            </a:r>
          </a:p>
          <a:p>
            <a:pPr>
              <a:buNone/>
            </a:pPr>
            <a:r>
              <a:rPr lang="ru-RU" sz="1200" dirty="0" smtClean="0">
                <a:latin typeface="Times New Roman" pitchFamily="18" charset="0"/>
                <a:cs typeface="Times New Roman" pitchFamily="18" charset="0"/>
              </a:rPr>
              <a:t>- В розу!</a:t>
            </a:r>
          </a:p>
          <a:p>
            <a:pPr>
              <a:buNone/>
            </a:pPr>
            <a:r>
              <a:rPr lang="ru-RU" sz="1200" dirty="0" smtClean="0">
                <a:latin typeface="Times New Roman" pitchFamily="18" charset="0"/>
                <a:cs typeface="Times New Roman" pitchFamily="18" charset="0"/>
              </a:rPr>
              <a:t>Теперь аналогичным образом откликается "роза", и игра продолжается.</a:t>
            </a:r>
          </a:p>
          <a:p>
            <a:endParaRPr lang="ru-RU" sz="1200" dirty="0" smtClean="0">
              <a:latin typeface="Times New Roman" pitchFamily="18" charset="0"/>
              <a:cs typeface="Times New Roman" pitchFamily="18" charset="0"/>
            </a:endParaRPr>
          </a:p>
          <a:p>
            <a:endParaRPr lang="ru-RU" sz="1200" dirty="0" smtClean="0">
              <a:latin typeface="Times New Roman" pitchFamily="18" charset="0"/>
              <a:cs typeface="Times New Roman" pitchFamily="18" charset="0"/>
            </a:endParaRPr>
          </a:p>
          <a:p>
            <a:pPr algn="ctr">
              <a:buNone/>
            </a:pPr>
            <a:endParaRPr lang="ru-RU"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i="1" dirty="0" smtClean="0"/>
              <a:t>Дидактическая игры </a:t>
            </a:r>
            <a:br>
              <a:rPr lang="ru-RU" b="1" i="1" dirty="0" smtClean="0"/>
            </a:br>
            <a:r>
              <a:rPr lang="ru-RU" b="1" i="1" dirty="0" smtClean="0"/>
              <a:t>«Назови дерево». </a:t>
            </a:r>
            <a:endParaRPr lang="ru-RU" b="1" i="1" dirty="0"/>
          </a:p>
        </p:txBody>
      </p:sp>
      <p:pic>
        <p:nvPicPr>
          <p:cNvPr id="4" name="Picture 3" descr="C:\Users\Сергей\Downloads\naghliadnyi-matierial-baume_11.jpeg"/>
          <p:cNvPicPr>
            <a:picLocks noGrp="1" noChangeAspect="1" noChangeArrowheads="1"/>
          </p:cNvPicPr>
          <p:nvPr>
            <p:ph idx="1"/>
          </p:nvPr>
        </p:nvPicPr>
        <p:blipFill>
          <a:blip r:embed="rId2" cstate="email"/>
          <a:srcRect/>
          <a:stretch>
            <a:fillRect/>
          </a:stretch>
        </p:blipFill>
        <p:spPr bwMode="auto">
          <a:xfrm>
            <a:off x="6553200" y="1600200"/>
            <a:ext cx="2243450" cy="2514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2" descr="D:\Документы\Документы Надежды\Новая папка\image (1).jpg"/>
          <p:cNvPicPr>
            <a:picLocks noChangeAspect="1" noChangeArrowheads="1"/>
          </p:cNvPicPr>
          <p:nvPr/>
        </p:nvPicPr>
        <p:blipFill>
          <a:blip r:embed="rId3" cstate="email"/>
          <a:stretch>
            <a:fillRect/>
          </a:stretch>
        </p:blipFill>
        <p:spPr bwMode="auto">
          <a:xfrm>
            <a:off x="3733800" y="1600200"/>
            <a:ext cx="1981200" cy="2514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2" descr="C:\Users\Сергей\Downloads\282562_html_m633d4e5.jpg"/>
          <p:cNvPicPr>
            <a:picLocks noChangeAspect="1" noChangeArrowheads="1"/>
          </p:cNvPicPr>
          <p:nvPr/>
        </p:nvPicPr>
        <p:blipFill>
          <a:blip r:embed="rId4" cstate="email"/>
          <a:stretch>
            <a:fillRect/>
          </a:stretch>
        </p:blipFill>
        <p:spPr bwMode="auto">
          <a:xfrm>
            <a:off x="533400" y="1600200"/>
            <a:ext cx="2265234" cy="259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3" descr="C:\Users\Сергей\Downloads\Без-имени-22.jpg"/>
          <p:cNvPicPr>
            <a:picLocks noChangeAspect="1" noChangeArrowheads="1"/>
          </p:cNvPicPr>
          <p:nvPr/>
        </p:nvPicPr>
        <p:blipFill>
          <a:blip r:embed="rId5" cstate="email"/>
          <a:srcRect/>
          <a:stretch>
            <a:fillRect/>
          </a:stretch>
        </p:blipFill>
        <p:spPr bwMode="auto">
          <a:xfrm>
            <a:off x="457200" y="4648200"/>
            <a:ext cx="2590800" cy="18307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2" descr="D:\Документы\Документы Надежды\Новая папка\image (3).jpg"/>
          <p:cNvPicPr>
            <a:picLocks noChangeAspect="1" noChangeArrowheads="1"/>
          </p:cNvPicPr>
          <p:nvPr/>
        </p:nvPicPr>
        <p:blipFill>
          <a:blip r:embed="rId6" cstate="email"/>
          <a:stretch>
            <a:fillRect/>
          </a:stretch>
        </p:blipFill>
        <p:spPr bwMode="auto">
          <a:xfrm>
            <a:off x="3733800" y="4648200"/>
            <a:ext cx="2218271" cy="175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3" descr="C:\Users\Сергей\Downloads\Без названия.jpg"/>
          <p:cNvPicPr>
            <a:picLocks noChangeAspect="1" noChangeArrowheads="1"/>
          </p:cNvPicPr>
          <p:nvPr/>
        </p:nvPicPr>
        <p:blipFill>
          <a:blip r:embed="rId7" cstate="email"/>
          <a:srcRect/>
          <a:stretch>
            <a:fillRect/>
          </a:stretch>
        </p:blipFill>
        <p:spPr bwMode="auto">
          <a:xfrm>
            <a:off x="6477000" y="4648200"/>
            <a:ext cx="2342787" cy="175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C:\Users\Сергей\Documents\img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323528" y="606649"/>
            <a:ext cx="8424936" cy="5678478"/>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1"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Вид</a:t>
            </a:r>
            <a:r>
              <a:rPr kumimoji="0" lang="ru-RU" sz="13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 </a:t>
            </a:r>
            <a:r>
              <a:rPr kumimoji="0" lang="ru-RU" sz="1300" b="1"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проекта</a:t>
            </a:r>
            <a:r>
              <a:rPr kumimoji="0" lang="ru-RU" sz="13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 краткосрочный с 20 по 27 июля </a:t>
            </a:r>
            <a:r>
              <a:rPr kumimoji="0" lang="ru-RU" sz="1300" b="0" i="1"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(1 неделя)</a:t>
            </a:r>
            <a:endParaRPr kumimoji="0" lang="ru-RU" sz="13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3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Тип проекта:</a:t>
            </a:r>
            <a:r>
              <a:rPr kumimoji="0" lang="ru-RU" sz="13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информационно-исследовательский</a:t>
            </a:r>
            <a:endParaRPr kumimoji="0" lang="ru-RU" sz="13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300" b="1"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Участники</a:t>
            </a:r>
            <a:r>
              <a:rPr kumimoji="0" lang="ru-RU" sz="13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 </a:t>
            </a:r>
            <a:r>
              <a:rPr kumimoji="0" lang="ru-RU" sz="1300" b="1"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проекта</a:t>
            </a:r>
            <a:r>
              <a:rPr kumimoji="0" lang="ru-RU" sz="13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 дети </a:t>
            </a:r>
            <a:r>
              <a:rPr kumimoji="0" lang="ru-RU" sz="1300" b="1"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старшей группы</a:t>
            </a:r>
            <a:r>
              <a:rPr kumimoji="0" lang="ru-RU" sz="13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 родители, воспитатели.</a:t>
            </a:r>
            <a:endParaRPr kumimoji="0" lang="ru-RU" sz="13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3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Образовательные области:</a:t>
            </a:r>
            <a:r>
              <a:rPr kumimoji="0" lang="ru-RU" sz="13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3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познавательное развитие, речевое развитие, художественно-эстетическое развитие, социально-коммуникативное развитие, физическое развитие.</a:t>
            </a:r>
            <a:endParaRPr kumimoji="0" lang="ru-RU" sz="13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300" b="1"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Актуальность проекта.</a:t>
            </a:r>
            <a:endParaRPr kumimoji="0" lang="ru-RU" sz="13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3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Ознакомление детей с окружающим миром тесно связано  с вопросами экологического воспитания. Важнейшим средством экологического образования является организация разнообразных видов деятельности дошкольников непосредственно в природной среде. В мире природы экологическая тропа – специально оборудованная в образовательных целях природная территория, на которой создаются условия  для выполнения системы заданий, организующих и направляющих деятельность дошкольников в природном окружении. Задания выполняются во время экскурсий.</a:t>
            </a:r>
            <a:endParaRPr kumimoji="0" lang="ru-RU" sz="13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300" b="1"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Проект </a:t>
            </a:r>
            <a:r>
              <a:rPr kumimoji="0" lang="ru-RU" sz="1300" b="0" i="1"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a:t>
            </a:r>
            <a:r>
              <a:rPr kumimoji="0" lang="ru-RU" sz="1300" b="1" i="1"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Экологическая тропа</a:t>
            </a:r>
            <a:r>
              <a:rPr kumimoji="0" lang="ru-RU" sz="1300" b="0" i="1"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a:t>
            </a:r>
            <a:r>
              <a:rPr kumimoji="0" lang="ru-RU" sz="13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 открывает возможность формировать собственный жизненный опыт ребенка и, исходя из детских потребностей и интересов, развивает его как личность. Привлекая внимание детей к изменениям, происходящим в природе в разные временные отрезки, важно научить детей не только любоваться увиденным, но и наблюдать, понимать некоторые явления природы, заботиться о ней, охранять и приумножать ее богатства.</a:t>
            </a:r>
            <a:endParaRPr kumimoji="0" lang="ru-RU" sz="13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300" b="1"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Цель проекта: </a:t>
            </a:r>
            <a:endParaRPr kumimoji="0" lang="ru-RU" sz="13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3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расширение сведений об объектах, процессах и явлениях окружающей природы. </a:t>
            </a:r>
            <a:endParaRPr kumimoji="0" lang="ru-RU" sz="13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300" b="1"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Задачи:</a:t>
            </a:r>
            <a:endParaRPr kumimoji="0" lang="ru-RU" sz="13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Научить детей вести наблюдения за объектами  живой и неживой природы, </a:t>
            </a:r>
            <a:endParaRPr kumimoji="0" lang="ru-RU" sz="13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Научить конкретным способам экспериментирования и исследования объектов природы;</a:t>
            </a:r>
            <a:endParaRPr kumimoji="0" lang="ru-RU" sz="13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Развивать умения делать выводы, устанавливать причинно – следственные связи между объектами природы.     </a:t>
            </a:r>
            <a:endParaRPr kumimoji="0" lang="ru-RU" sz="13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развивать воображение, творчество, познавательный интерес, мышление, умение анализировать, сравнивать, обобщать;</a:t>
            </a:r>
            <a:endParaRPr kumimoji="0" lang="ru-RU" sz="13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отражать знания, полученные опытным путем, в различных видах деятельности </a:t>
            </a:r>
            <a:r>
              <a:rPr kumimoji="0" lang="ru-RU" sz="13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(изобразительной, умственной, игровой)</a:t>
            </a: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3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формировать экологически грамотное и безопасное для природы и здоровья человека поведение.</a:t>
            </a:r>
            <a:endParaRPr kumimoji="0" lang="ru-RU" sz="13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i="1" dirty="0" smtClean="0"/>
              <a:t>Дидактическая игра </a:t>
            </a:r>
            <a:br>
              <a:rPr lang="ru-RU" b="1" i="1" dirty="0" smtClean="0"/>
            </a:br>
            <a:r>
              <a:rPr lang="ru-RU" b="1" i="1" dirty="0" smtClean="0"/>
              <a:t>«Назови дерево». </a:t>
            </a:r>
            <a:endParaRPr lang="ru-RU" b="1" i="1" dirty="0"/>
          </a:p>
        </p:txBody>
      </p:sp>
      <p:pic>
        <p:nvPicPr>
          <p:cNvPr id="4" name="Picture 3" descr="C:\Users\Сергей\Downloads\naghliadnyi-matierial-baume_11.jpeg"/>
          <p:cNvPicPr>
            <a:picLocks noGrp="1" noChangeAspect="1" noChangeArrowheads="1"/>
          </p:cNvPicPr>
          <p:nvPr>
            <p:ph idx="1"/>
          </p:nvPr>
        </p:nvPicPr>
        <p:blipFill>
          <a:blip r:embed="rId2" cstate="email"/>
          <a:srcRect/>
          <a:stretch>
            <a:fillRect/>
          </a:stretch>
        </p:blipFill>
        <p:spPr bwMode="auto">
          <a:xfrm>
            <a:off x="6553200" y="1600200"/>
            <a:ext cx="2243450" cy="2514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2" descr="D:\Документы\Документы Надежды\Новая папка\image (1).jpg"/>
          <p:cNvPicPr>
            <a:picLocks noChangeAspect="1" noChangeArrowheads="1"/>
          </p:cNvPicPr>
          <p:nvPr/>
        </p:nvPicPr>
        <p:blipFill>
          <a:blip r:embed="rId3" cstate="email"/>
          <a:stretch>
            <a:fillRect/>
          </a:stretch>
        </p:blipFill>
        <p:spPr bwMode="auto">
          <a:xfrm>
            <a:off x="3733800" y="1600200"/>
            <a:ext cx="1981200" cy="2514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2" descr="C:\Users\Сергей\Downloads\282562_html_m633d4e5.jpg"/>
          <p:cNvPicPr>
            <a:picLocks noChangeAspect="1" noChangeArrowheads="1"/>
          </p:cNvPicPr>
          <p:nvPr/>
        </p:nvPicPr>
        <p:blipFill>
          <a:blip r:embed="rId4" cstate="email"/>
          <a:stretch>
            <a:fillRect/>
          </a:stretch>
        </p:blipFill>
        <p:spPr bwMode="auto">
          <a:xfrm>
            <a:off x="533400" y="1600200"/>
            <a:ext cx="2265234" cy="259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3" descr="C:\Users\Сергей\Downloads\Без-имени-22.jpg"/>
          <p:cNvPicPr>
            <a:picLocks noChangeAspect="1" noChangeArrowheads="1"/>
          </p:cNvPicPr>
          <p:nvPr/>
        </p:nvPicPr>
        <p:blipFill>
          <a:blip r:embed="rId5" cstate="email"/>
          <a:srcRect/>
          <a:stretch>
            <a:fillRect/>
          </a:stretch>
        </p:blipFill>
        <p:spPr bwMode="auto">
          <a:xfrm>
            <a:off x="457200" y="4648200"/>
            <a:ext cx="2590800" cy="18307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2" descr="D:\Документы\Документы Надежды\Новая папка\image (3).jpg"/>
          <p:cNvPicPr>
            <a:picLocks noChangeAspect="1" noChangeArrowheads="1"/>
          </p:cNvPicPr>
          <p:nvPr/>
        </p:nvPicPr>
        <p:blipFill>
          <a:blip r:embed="rId6" cstate="email"/>
          <a:stretch>
            <a:fillRect/>
          </a:stretch>
        </p:blipFill>
        <p:spPr bwMode="auto">
          <a:xfrm>
            <a:off x="3733800" y="4648200"/>
            <a:ext cx="2218271" cy="175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3" descr="C:\Users\Сергей\Downloads\Без названия.jpg"/>
          <p:cNvPicPr>
            <a:picLocks noChangeAspect="1" noChangeArrowheads="1"/>
          </p:cNvPicPr>
          <p:nvPr/>
        </p:nvPicPr>
        <p:blipFill>
          <a:blip r:embed="rId7" cstate="email"/>
          <a:srcRect/>
          <a:stretch>
            <a:fillRect/>
          </a:stretch>
        </p:blipFill>
        <p:spPr bwMode="auto">
          <a:xfrm>
            <a:off x="6477000" y="4648200"/>
            <a:ext cx="2342787" cy="175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46050"/>
          </a:xfrm>
        </p:spPr>
        <p:txBody>
          <a:bodyPr>
            <a:normAutofit fontScale="90000"/>
          </a:bodyPr>
          <a:lstStyle/>
          <a:p>
            <a:r>
              <a:rPr lang="ru-RU" b="1" i="1" dirty="0" smtClean="0"/>
              <a:t/>
            </a:r>
            <a:br>
              <a:rPr lang="ru-RU" b="1" i="1" dirty="0" smtClean="0"/>
            </a:br>
            <a:r>
              <a:rPr lang="ru-RU" b="1" i="1" dirty="0" smtClean="0"/>
              <a:t>«С какого дерева ветка»</a:t>
            </a:r>
            <a:endParaRPr lang="ru-RU" b="1" i="1" dirty="0"/>
          </a:p>
        </p:txBody>
      </p:sp>
      <p:pic>
        <p:nvPicPr>
          <p:cNvPr id="1027" name="Picture 3" descr="C:\Users\Сергей\Documents\609527332.jpg"/>
          <p:cNvPicPr>
            <a:picLocks noGrp="1" noChangeAspect="1" noChangeArrowheads="1"/>
          </p:cNvPicPr>
          <p:nvPr>
            <p:ph idx="1"/>
          </p:nvPr>
        </p:nvPicPr>
        <p:blipFill>
          <a:blip r:embed="rId2" cstate="email"/>
          <a:srcRect/>
          <a:stretch>
            <a:fillRect/>
          </a:stretch>
        </p:blipFill>
        <p:spPr bwMode="auto">
          <a:xfrm>
            <a:off x="914400" y="1578548"/>
            <a:ext cx="7543800" cy="4928616"/>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C:\Users\Сергей\Documents\slide_3.jpg"/>
          <p:cNvPicPr>
            <a:picLocks noChangeAspect="1" noChangeArrowheads="1"/>
          </p:cNvPicPr>
          <p:nvPr/>
        </p:nvPicPr>
        <p:blipFill>
          <a:blip r:embed="rId2" cstate="email"/>
          <a:srcRect/>
          <a:stretch>
            <a:fillRect/>
          </a:stretch>
        </p:blipFill>
        <p:spPr bwMode="auto">
          <a:xfrm>
            <a:off x="457199" y="1295400"/>
            <a:ext cx="8229601" cy="51816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a:p>
        </p:txBody>
      </p:sp>
      <p:pic>
        <p:nvPicPr>
          <p:cNvPr id="3074" name="Picture 2" descr="C:\Users\Сергей\Documents\img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Picture 2" descr="E:\Проек по экотропе Путешествие по\фотки по проекту\IMG-20180723-WA0039.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467544" y="260648"/>
            <a:ext cx="3994574" cy="2402986"/>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3" descr="E:\Проек по экотропе Путешествие по\фотки по проекту\IMG-20180723-WA0038.jpg"/>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4788024" y="260648"/>
            <a:ext cx="3973492" cy="2390304"/>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4" descr="E:\Проек по экотропе Путешествие по\фотки по проекту\IMG-20180723-WA0033.jpg"/>
          <p:cNvPicPr>
            <a:picLocks noGrp="1" noChangeAspect="1" noChangeArrowheads="1"/>
          </p:cNvPicPr>
          <p:nvPr>
            <p:ph idx="1"/>
          </p:nvPr>
        </p:nvPicPr>
        <p:blipFill>
          <a:blip r:embed="rId4" cstate="email">
            <a:extLst>
              <a:ext uri="{28A0092B-C50C-407E-A947-70E740481C1C}">
                <a14:useLocalDpi xmlns="" xmlns:a14="http://schemas.microsoft.com/office/drawing/2010/main" val="0"/>
              </a:ext>
            </a:extLst>
          </a:blip>
          <a:srcRect/>
          <a:stretch>
            <a:fillRect/>
          </a:stretch>
        </p:blipFill>
        <p:spPr bwMode="auto">
          <a:xfrm>
            <a:off x="2051720" y="2924944"/>
            <a:ext cx="4841960" cy="2912741"/>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6386" name="Picture 2" descr="C:\Users\Дом\Desktop\1451297136_frame-for-photoshop-tropical-island.jpg"/>
          <p:cNvPicPr>
            <a:picLocks noChangeAspect="1" noChangeArrowheads="1"/>
          </p:cNvPicPr>
          <p:nvPr/>
        </p:nvPicPr>
        <p:blipFill>
          <a:blip r:embed="rId2" cstate="print"/>
          <a:srcRect/>
          <a:stretch>
            <a:fillRect/>
          </a:stretch>
        </p:blipFill>
        <p:spPr bwMode="auto">
          <a:xfrm>
            <a:off x="0" y="0"/>
            <a:ext cx="9144000" cy="6866573"/>
          </a:xfrm>
          <a:prstGeom prst="rect">
            <a:avLst/>
          </a:prstGeom>
          <a:noFill/>
        </p:spPr>
      </p:pic>
      <p:sp>
        <p:nvSpPr>
          <p:cNvPr id="5" name="TextBox 4"/>
          <p:cNvSpPr txBox="1"/>
          <p:nvPr/>
        </p:nvSpPr>
        <p:spPr>
          <a:xfrm>
            <a:off x="1595670" y="1970839"/>
            <a:ext cx="7104789" cy="2062103"/>
          </a:xfrm>
          <a:prstGeom prst="rect">
            <a:avLst/>
          </a:prstGeom>
          <a:noFill/>
        </p:spPr>
        <p:txBody>
          <a:bodyPr wrap="square" rtlCol="0">
            <a:spAutoFit/>
          </a:bodyPr>
          <a:lstStyle/>
          <a:p>
            <a:pPr algn="ctr"/>
            <a:r>
              <a:rPr lang="ru-RU" sz="3200" b="1" u="sng" dirty="0" smtClean="0">
                <a:solidFill>
                  <a:srgbClr val="FF0000"/>
                </a:solidFill>
                <a:latin typeface="Times New Roman" pitchFamily="18" charset="0"/>
                <a:cs typeface="Times New Roman" pitchFamily="18" charset="0"/>
              </a:rPr>
              <a:t>Станция </a:t>
            </a:r>
          </a:p>
          <a:p>
            <a:pPr algn="ctr"/>
            <a:r>
              <a:rPr lang="ru-RU" sz="3200" b="1" u="sng" dirty="0" smtClean="0">
                <a:solidFill>
                  <a:srgbClr val="FF0000"/>
                </a:solidFill>
                <a:latin typeface="Times New Roman" pitchFamily="18" charset="0"/>
                <a:cs typeface="Times New Roman" pitchFamily="18" charset="0"/>
              </a:rPr>
              <a:t>«Плодовый сад»</a:t>
            </a:r>
          </a:p>
          <a:p>
            <a:pPr algn="ctr"/>
            <a:endParaRPr lang="ru-RU" sz="3200" b="1" u="sng" dirty="0" smtClean="0">
              <a:solidFill>
                <a:srgbClr val="FF0000"/>
              </a:solidFill>
              <a:latin typeface="Times New Roman" pitchFamily="18" charset="0"/>
              <a:cs typeface="Times New Roman" pitchFamily="18" charset="0"/>
            </a:endParaRPr>
          </a:p>
          <a:p>
            <a:pPr algn="ctr"/>
            <a:r>
              <a:rPr lang="ru-RU" sz="3200" b="1" u="sng" dirty="0" smtClean="0">
                <a:latin typeface="Times New Roman" pitchFamily="18" charset="0"/>
                <a:cs typeface="Times New Roman" pitchFamily="18" charset="0"/>
              </a:rPr>
              <a:t>«Вишенки»</a:t>
            </a:r>
            <a:endParaRPr lang="ru-RU" sz="3200" b="1" u="sng"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539552" y="373887"/>
            <a:ext cx="8136904"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CC0066"/>
                </a:solidFill>
                <a:effectLst/>
                <a:latin typeface="Calibri" pitchFamily="34" charset="0"/>
                <a:ea typeface="Times New Roman" pitchFamily="18" charset="0"/>
                <a:cs typeface="Times New Roman" pitchFamily="18" charset="0"/>
              </a:rPr>
              <a:t>Конспект летней прогулки для старших дошкольников «Вишенки»</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r>
            <a:br>
              <a:rPr kumimoji="0" lang="ru-RU" sz="12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b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r>
            <a:b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ru-RU" sz="1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Цель:</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знакомство с вишней. </a:t>
            </a:r>
            <a:b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ru-RU" sz="1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Задачи:</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b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уточнить знания о вишне;</a:t>
            </a:r>
            <a:b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расширять кругозор;</a:t>
            </a:r>
            <a:b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развивать познавательный интерес и творческие способности;</a:t>
            </a:r>
            <a:b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воспитывать любовь, внимательное и бережное отношение к миру природы;</a:t>
            </a:r>
            <a:b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создать хорошее, позитивное настроение.</a:t>
            </a:r>
            <a:b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r>
            <a:b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601802"/>
                </a:solidFill>
                <a:effectLst/>
                <a:latin typeface="Times New Roman" pitchFamily="18" charset="0"/>
                <a:ea typeface="Times New Roman" pitchFamily="18" charset="0"/>
                <a:cs typeface="Times New Roman" pitchFamily="18" charset="0"/>
              </a:rPr>
              <a:t>Ход мероприятия</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Воспитатель:</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Ребята, сегодня мы с Вами отправляемся на прогулку. Отгадав загадки, Вы узнаете, о каком растении пойдёт речь.</a:t>
            </a:r>
            <a:b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ru-RU" sz="1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Примерные загадки:</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r>
            <a:b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1. Варят варенье и компот,</a:t>
            </a:r>
            <a:b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Из ягод этих каждый год,</a:t>
            </a:r>
            <a:b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Когда поспеет, краснеет,</a:t>
            </a:r>
            <a:b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И собирают их с деревьев!</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r>
            <a:b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2. Ветка в саду в красных горошках,</a:t>
            </a:r>
            <a:b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Эти горошины очень уж схожи,</a:t>
            </a:r>
            <a:b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Вкус кисловатый, мякоть сочна,</a:t>
            </a:r>
            <a:b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 каждой из них кость есть всегда!</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r>
            <a:b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3.Длинный хвостик,</a:t>
            </a:r>
            <a:b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Внутри косточка,</a:t>
            </a:r>
            <a:b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Мякоть красноватая,</a:t>
            </a:r>
            <a:b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Часто кисловатая! </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539552" y="96886"/>
            <a:ext cx="8136904"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200" dirty="0" smtClean="0">
                <a:latin typeface="Times New Roman" pitchFamily="18" charset="0"/>
                <a:cs typeface="Times New Roman" pitchFamily="18" charset="0"/>
              </a:rPr>
              <a:t>4.Варенье это я люблю,</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Из ягод кости удалю,</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Тёмно-красные горошки,</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Кисловатые немножко! </a:t>
            </a:r>
          </a:p>
          <a:p>
            <a:r>
              <a:rPr lang="ru-RU" sz="1200" dirty="0" smtClean="0">
                <a:latin typeface="Times New Roman" pitchFamily="18" charset="0"/>
                <a:cs typeface="Times New Roman" pitchFamily="18" charset="0"/>
              </a:rPr>
              <a:t> </a:t>
            </a:r>
          </a:p>
          <a:p>
            <a:r>
              <a:rPr lang="ru-RU" sz="1200" dirty="0" smtClean="0">
                <a:latin typeface="Times New Roman" pitchFamily="18" charset="0"/>
                <a:cs typeface="Times New Roman" pitchFamily="18" charset="0"/>
              </a:rPr>
              <a:t>5. Крона будто в точках вся,</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В красных ягодах она,</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Даже спелая с кислинкой,</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Присмотрелся это … </a:t>
            </a:r>
            <a:r>
              <a:rPr lang="ru-RU" sz="1200" i="1" dirty="0" smtClean="0">
                <a:latin typeface="Times New Roman" pitchFamily="18" charset="0"/>
                <a:cs typeface="Times New Roman" pitchFamily="18" charset="0"/>
              </a:rPr>
              <a:t>(Вишня).</a:t>
            </a:r>
            <a:endParaRPr lang="ru-RU" sz="12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 </a:t>
            </a:r>
          </a:p>
          <a:p>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b="1" dirty="0" smtClean="0">
                <a:latin typeface="Times New Roman" pitchFamily="18" charset="0"/>
                <a:cs typeface="Times New Roman" pitchFamily="18" charset="0"/>
              </a:rPr>
              <a:t>Воспитатель:</a:t>
            </a:r>
            <a:r>
              <a:rPr lang="ru-RU" sz="1200" dirty="0" smtClean="0">
                <a:latin typeface="Times New Roman" pitchFamily="18" charset="0"/>
                <a:cs typeface="Times New Roman" pitchFamily="18" charset="0"/>
              </a:rPr>
              <a:t> Молодцы, ребята! Сегодня мы с Вами поговорим о вишне. </a:t>
            </a:r>
            <a:r>
              <a:rPr lang="ru-RU" sz="1200" b="1" dirty="0" smtClean="0">
                <a:latin typeface="Times New Roman" pitchFamily="18" charset="0"/>
                <a:cs typeface="Times New Roman" pitchFamily="18" charset="0"/>
              </a:rPr>
              <a:t>Вишня</a:t>
            </a:r>
            <a:r>
              <a:rPr lang="ru-RU" sz="1200" dirty="0" smtClean="0">
                <a:latin typeface="Times New Roman" pitchFamily="18" charset="0"/>
                <a:cs typeface="Times New Roman" pitchFamily="18" charset="0"/>
              </a:rPr>
              <a:t> - это плодовое растение, растёт практически везде: в садах, на дачных участках, даже вдоль дорог, так как отличается выносливостью и неприхотливостью. Популярность этой ягоды ещё и в том, что она очень вкусная, а использовать её можно очень широко: есть свежей и заготавливать впрок. Вишню можно сушить, варить из неё варенье, готовить джемы, повидло, конфитюр, делать компоты, использовать как начинку для пирогов и т.д. Лечебные свойства вишни тоже делают её ценным растением. Вишню можно замораживать.</a:t>
            </a:r>
            <a:br>
              <a:rPr lang="ru-RU" sz="1200" dirty="0" smtClean="0">
                <a:latin typeface="Times New Roman" pitchFamily="18" charset="0"/>
                <a:cs typeface="Times New Roman" pitchFamily="18" charset="0"/>
              </a:rPr>
            </a:br>
            <a:r>
              <a:rPr lang="ru-RU" sz="1200" i="1" dirty="0" smtClean="0">
                <a:latin typeface="Times New Roman" pitchFamily="18" charset="0"/>
                <a:cs typeface="Times New Roman" pitchFamily="18" charset="0"/>
              </a:rPr>
              <a:t>Вишня - ягодка созрела,</a:t>
            </a:r>
            <a:br>
              <a:rPr lang="ru-RU" sz="1200" i="1" dirty="0" smtClean="0">
                <a:latin typeface="Times New Roman" pitchFamily="18" charset="0"/>
                <a:cs typeface="Times New Roman" pitchFamily="18" charset="0"/>
              </a:rPr>
            </a:br>
            <a:r>
              <a:rPr lang="ru-RU" sz="1200" i="1" dirty="0" smtClean="0">
                <a:latin typeface="Times New Roman" pitchFamily="18" charset="0"/>
                <a:cs typeface="Times New Roman" pitchFamily="18" charset="0"/>
              </a:rPr>
              <a:t>Ах, как вовремя поспела,</a:t>
            </a:r>
            <a:br>
              <a:rPr lang="ru-RU" sz="1200" i="1" dirty="0" smtClean="0">
                <a:latin typeface="Times New Roman" pitchFamily="18" charset="0"/>
                <a:cs typeface="Times New Roman" pitchFamily="18" charset="0"/>
              </a:rPr>
            </a:br>
            <a:r>
              <a:rPr lang="ru-RU" sz="1200" i="1" dirty="0" smtClean="0">
                <a:latin typeface="Times New Roman" pitchFamily="18" charset="0"/>
                <a:cs typeface="Times New Roman" pitchFamily="18" charset="0"/>
              </a:rPr>
              <a:t>В сад сегодня мы пойдем,</a:t>
            </a:r>
            <a:br>
              <a:rPr lang="ru-RU" sz="1200" i="1" dirty="0" smtClean="0">
                <a:latin typeface="Times New Roman" pitchFamily="18" charset="0"/>
                <a:cs typeface="Times New Roman" pitchFamily="18" charset="0"/>
              </a:rPr>
            </a:br>
            <a:r>
              <a:rPr lang="ru-RU" sz="1200" i="1" dirty="0" smtClean="0">
                <a:latin typeface="Times New Roman" pitchFamily="18" charset="0"/>
                <a:cs typeface="Times New Roman" pitchFamily="18" charset="0"/>
              </a:rPr>
              <a:t>И всю вишню соберём.</a:t>
            </a:r>
            <a:br>
              <a:rPr lang="ru-RU" sz="1200" i="1" dirty="0" smtClean="0">
                <a:latin typeface="Times New Roman" pitchFamily="18" charset="0"/>
                <a:cs typeface="Times New Roman" pitchFamily="18" charset="0"/>
              </a:rPr>
            </a:br>
            <a:r>
              <a:rPr lang="ru-RU" sz="1200" i="1" dirty="0" smtClean="0">
                <a:latin typeface="Times New Roman" pitchFamily="18" charset="0"/>
                <a:cs typeface="Times New Roman" pitchFamily="18" charset="0"/>
              </a:rPr>
              <a:t>На компот и на варенье,</a:t>
            </a:r>
            <a:br>
              <a:rPr lang="ru-RU" sz="1200" i="1" dirty="0" smtClean="0">
                <a:latin typeface="Times New Roman" pitchFamily="18" charset="0"/>
                <a:cs typeface="Times New Roman" pitchFamily="18" charset="0"/>
              </a:rPr>
            </a:br>
            <a:r>
              <a:rPr lang="ru-RU" sz="1200" i="1" dirty="0" smtClean="0">
                <a:latin typeface="Times New Roman" pitchFamily="18" charset="0"/>
                <a:cs typeface="Times New Roman" pitchFamily="18" charset="0"/>
              </a:rPr>
              <a:t>Будет всем нам угощенье!</a:t>
            </a:r>
            <a:endParaRPr lang="ru-RU" sz="12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 </a:t>
            </a:r>
          </a:p>
          <a:p>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Ребята, найдите, пожалуйста, на нашем участке это растение и подойдите к нему. </a:t>
            </a:r>
            <a:br>
              <a:rPr lang="ru-RU" sz="1200" dirty="0" smtClean="0">
                <a:latin typeface="Times New Roman" pitchFamily="18" charset="0"/>
                <a:cs typeface="Times New Roman" pitchFamily="18" charset="0"/>
              </a:rPr>
            </a:br>
            <a:r>
              <a:rPr lang="ru-RU" sz="1200" i="1" dirty="0" smtClean="0">
                <a:latin typeface="Times New Roman" pitchFamily="18" charset="0"/>
                <a:cs typeface="Times New Roman" pitchFamily="18" charset="0"/>
              </a:rPr>
              <a:t>(Далее дети выполняют задание).</a:t>
            </a:r>
            <a:endParaRPr lang="ru-RU" sz="12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 </a:t>
            </a:r>
          </a:p>
          <a:p>
            <a:r>
              <a:rPr lang="ru-RU" sz="1200" b="1" dirty="0" smtClean="0">
                <a:latin typeface="Times New Roman" pitchFamily="18" charset="0"/>
                <a:cs typeface="Times New Roman" pitchFamily="18" charset="0"/>
              </a:rPr>
              <a:t>Воспитатель:</a:t>
            </a:r>
            <a:r>
              <a:rPr lang="ru-RU" sz="1200" dirty="0" smtClean="0">
                <a:latin typeface="Times New Roman" pitchFamily="18" charset="0"/>
                <a:cs typeface="Times New Roman" pitchFamily="18" charset="0"/>
              </a:rPr>
              <a:t> Молодцы, ребята! Все справились.</a:t>
            </a:r>
            <a:br>
              <a:rPr lang="ru-RU" sz="1200" dirty="0" smtClean="0">
                <a:latin typeface="Times New Roman" pitchFamily="18" charset="0"/>
                <a:cs typeface="Times New Roman" pitchFamily="18" charset="0"/>
              </a:rPr>
            </a:br>
            <a:r>
              <a:rPr lang="ru-RU" sz="1200" i="1" dirty="0" smtClean="0">
                <a:latin typeface="Times New Roman" pitchFamily="18" charset="0"/>
                <a:cs typeface="Times New Roman" pitchFamily="18" charset="0"/>
              </a:rPr>
              <a:t>Куст красавец, самый пышный,</a:t>
            </a:r>
            <a:br>
              <a:rPr lang="ru-RU" sz="1200" i="1" dirty="0" smtClean="0">
                <a:latin typeface="Times New Roman" pitchFamily="18" charset="0"/>
                <a:cs typeface="Times New Roman" pitchFamily="18" charset="0"/>
              </a:rPr>
            </a:br>
            <a:r>
              <a:rPr lang="ru-RU" sz="1200" i="1" dirty="0" smtClean="0">
                <a:latin typeface="Times New Roman" pitchFamily="18" charset="0"/>
                <a:cs typeface="Times New Roman" pitchFamily="18" charset="0"/>
              </a:rPr>
              <a:t>Называют франта - вишней.</a:t>
            </a:r>
            <a:br>
              <a:rPr lang="ru-RU" sz="1200" i="1" dirty="0" smtClean="0">
                <a:latin typeface="Times New Roman" pitchFamily="18" charset="0"/>
                <a:cs typeface="Times New Roman" pitchFamily="18" charset="0"/>
              </a:rPr>
            </a:br>
            <a:r>
              <a:rPr lang="ru-RU" sz="1200" i="1" dirty="0" smtClean="0">
                <a:latin typeface="Times New Roman" pitchFamily="18" charset="0"/>
                <a:cs typeface="Times New Roman" pitchFamily="18" charset="0"/>
              </a:rPr>
              <a:t>Кладовая сочных ягод,</a:t>
            </a:r>
            <a:r>
              <a:rPr lang="ru-RU" sz="1200" i="1" dirty="0" smtClean="0"/>
              <a:t/>
            </a:r>
            <a:br>
              <a:rPr lang="ru-RU" sz="1200" i="1" dirty="0" smtClean="0"/>
            </a:b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539552" y="86434"/>
            <a:ext cx="8136904"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200" i="1" dirty="0" smtClean="0">
                <a:latin typeface="Times New Roman" pitchFamily="18" charset="0"/>
                <a:cs typeface="Times New Roman" pitchFamily="18" charset="0"/>
              </a:rPr>
              <a:t>Будет всем варенья на год!</a:t>
            </a: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i="1" dirty="0" smtClean="0">
                <a:latin typeface="Times New Roman" pitchFamily="18" charset="0"/>
                <a:cs typeface="Times New Roman" pitchFamily="18" charset="0"/>
              </a:rPr>
              <a:t>(Все подходят к кусту вишни).</a:t>
            </a:r>
            <a:endParaRPr lang="ru-RU" sz="12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 </a:t>
            </a:r>
          </a:p>
          <a:p>
            <a:r>
              <a:rPr lang="ru-RU" sz="1200" b="1" dirty="0" smtClean="0">
                <a:latin typeface="Times New Roman" pitchFamily="18" charset="0"/>
                <a:cs typeface="Times New Roman" pitchFamily="18" charset="0"/>
              </a:rPr>
              <a:t>Воспитатель:</a:t>
            </a:r>
            <a:r>
              <a:rPr lang="ru-RU" sz="1200" dirty="0" smtClean="0">
                <a:latin typeface="Times New Roman" pitchFamily="18" charset="0"/>
                <a:cs typeface="Times New Roman" pitchFamily="18" charset="0"/>
              </a:rPr>
              <a:t> Первоначальное значение слова </a:t>
            </a:r>
            <a:r>
              <a:rPr lang="ru-RU" sz="1200" b="1" dirty="0" smtClean="0">
                <a:latin typeface="Times New Roman" pitchFamily="18" charset="0"/>
                <a:cs typeface="Times New Roman" pitchFamily="18" charset="0"/>
              </a:rPr>
              <a:t>«вишня»</a:t>
            </a:r>
            <a:r>
              <a:rPr lang="ru-RU" sz="1200" dirty="0" smtClean="0">
                <a:latin typeface="Times New Roman" pitchFamily="18" charset="0"/>
                <a:cs typeface="Times New Roman" pitchFamily="18" charset="0"/>
              </a:rPr>
              <a:t> - </a:t>
            </a:r>
            <a:r>
              <a:rPr lang="ru-RU" sz="1200" u="sng" dirty="0" smtClean="0">
                <a:latin typeface="Times New Roman" pitchFamily="18" charset="0"/>
                <a:cs typeface="Times New Roman" pitchFamily="18" charset="0"/>
              </a:rPr>
              <a:t>«дерево с клейким соком».</a:t>
            </a:r>
            <a:r>
              <a:rPr lang="ru-RU" sz="1200" dirty="0" smtClean="0">
                <a:latin typeface="Times New Roman" pitchFamily="18" charset="0"/>
                <a:cs typeface="Times New Roman" pitchFamily="18" charset="0"/>
              </a:rPr>
              <a:t> </a:t>
            </a:r>
            <a:r>
              <a:rPr lang="ru-RU" sz="1200" b="1" dirty="0" smtClean="0">
                <a:latin typeface="Times New Roman" pitchFamily="18" charset="0"/>
                <a:cs typeface="Times New Roman" pitchFamily="18" charset="0"/>
              </a:rPr>
              <a:t>Вишня</a:t>
            </a:r>
            <a:r>
              <a:rPr lang="ru-RU" sz="1200" dirty="0" smtClean="0">
                <a:latin typeface="Times New Roman" pitchFamily="18" charset="0"/>
                <a:cs typeface="Times New Roman" pitchFamily="18" charset="0"/>
              </a:rPr>
              <a:t> - небольшое деревце или кустарник, зависит от вида. Относится к семейству </a:t>
            </a:r>
            <a:r>
              <a:rPr lang="ru-RU" sz="1200" b="1" dirty="0" smtClean="0">
                <a:latin typeface="Times New Roman" pitchFamily="18" charset="0"/>
                <a:cs typeface="Times New Roman" pitchFamily="18" charset="0"/>
              </a:rPr>
              <a:t>Розовых.</a:t>
            </a:r>
            <a:r>
              <a:rPr lang="ru-RU" sz="1200" dirty="0" smtClean="0">
                <a:latin typeface="Times New Roman" pitchFamily="18" charset="0"/>
                <a:cs typeface="Times New Roman" pitchFamily="18" charset="0"/>
              </a:rPr>
              <a:t> Высота ветвей может быть от 2 до 7 метров. В роду вишни насчитывается около 150 различных видов. В основном это домашние культурные сорта. В природе встречается также и дикая вишня.</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Ребята, сколько сортов вишни Вы заметили на нашем участке?</a:t>
            </a:r>
            <a:br>
              <a:rPr lang="ru-RU" sz="1200" dirty="0" smtClean="0">
                <a:latin typeface="Times New Roman" pitchFamily="18" charset="0"/>
                <a:cs typeface="Times New Roman" pitchFamily="18" charset="0"/>
              </a:rPr>
            </a:br>
            <a:r>
              <a:rPr lang="ru-RU" sz="1200" i="1" dirty="0" smtClean="0">
                <a:latin typeface="Times New Roman" pitchFamily="18" charset="0"/>
                <a:cs typeface="Times New Roman" pitchFamily="18" charset="0"/>
              </a:rPr>
              <a:t>(Далее следуют ответы детей).</a:t>
            </a:r>
            <a:endParaRPr lang="ru-RU" sz="1200" dirty="0" smtClean="0">
              <a:latin typeface="Times New Roman" pitchFamily="18" charset="0"/>
              <a:cs typeface="Times New Roman" pitchFamily="18" charset="0"/>
            </a:endParaRPr>
          </a:p>
          <a:p>
            <a:r>
              <a:rPr lang="ru-RU" sz="1200" b="1" dirty="0" smtClean="0">
                <a:latin typeface="Times New Roman" pitchFamily="18" charset="0"/>
                <a:cs typeface="Times New Roman" pitchFamily="18" charset="0"/>
              </a:rPr>
              <a:t> </a:t>
            </a:r>
            <a:endParaRPr lang="ru-RU" sz="1200" dirty="0" smtClean="0">
              <a:latin typeface="Times New Roman" pitchFamily="18" charset="0"/>
              <a:cs typeface="Times New Roman" pitchFamily="18" charset="0"/>
            </a:endParaRPr>
          </a:p>
          <a:p>
            <a:r>
              <a:rPr lang="ru-RU" sz="1200" b="1" dirty="0" smtClean="0">
                <a:latin typeface="Times New Roman" pitchFamily="18" charset="0"/>
                <a:cs typeface="Times New Roman" pitchFamily="18" charset="0"/>
              </a:rPr>
              <a:t>Воспитатель:</a:t>
            </a:r>
            <a:r>
              <a:rPr lang="ru-RU" sz="1200" dirty="0" smtClean="0">
                <a:latin typeface="Times New Roman" pitchFamily="18" charset="0"/>
                <a:cs typeface="Times New Roman" pitchFamily="18" charset="0"/>
              </a:rPr>
              <a:t> Из листьев вишни получается отличный витаминный чай.</a:t>
            </a:r>
            <a:br>
              <a:rPr lang="ru-RU" sz="1200" dirty="0" smtClean="0">
                <a:latin typeface="Times New Roman" pitchFamily="18" charset="0"/>
                <a:cs typeface="Times New Roman" pitchFamily="18" charset="0"/>
              </a:rPr>
            </a:br>
            <a:r>
              <a:rPr lang="ru-RU" sz="1200" b="1" dirty="0" smtClean="0">
                <a:latin typeface="Times New Roman" pitchFamily="18" charset="0"/>
                <a:cs typeface="Times New Roman" pitchFamily="18" charset="0"/>
              </a:rPr>
              <a:t>Воспитатель:</a:t>
            </a:r>
            <a:r>
              <a:rPr lang="ru-RU" sz="1200" dirty="0" smtClean="0">
                <a:latin typeface="Times New Roman" pitchFamily="18" charset="0"/>
                <a:cs typeface="Times New Roman" pitchFamily="18" charset="0"/>
              </a:rPr>
              <a:t> В банях вместо берёзовых и дубовых веников в некоторых регионах используют веники вишнёвые, они очень полезные для кожи - поддерживают тонус. Для изготовления веников берут молодые и пушистые побеги вишнёвых деревьев и кустиков - их срезают летом, в июне. Париться таким веником гораздо приятнее.</a:t>
            </a:r>
          </a:p>
          <a:p>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b="1" dirty="0" smtClean="0">
                <a:latin typeface="Times New Roman" pitchFamily="18" charset="0"/>
                <a:cs typeface="Times New Roman" pitchFamily="18" charset="0"/>
              </a:rPr>
              <a:t>Воспитатель:</a:t>
            </a:r>
            <a:r>
              <a:rPr lang="ru-RU" sz="1200" dirty="0" smtClean="0">
                <a:latin typeface="Times New Roman" pitchFamily="18" charset="0"/>
                <a:cs typeface="Times New Roman" pitchFamily="18" charset="0"/>
              </a:rPr>
              <a:t> Внимательно посмотрим </a:t>
            </a:r>
            <a:r>
              <a:rPr lang="ru-RU" sz="1200" u="sng" dirty="0" smtClean="0">
                <a:latin typeface="Times New Roman" pitchFamily="18" charset="0"/>
                <a:cs typeface="Times New Roman" pitchFamily="18" charset="0"/>
              </a:rPr>
              <a:t>на плоды вишни</a:t>
            </a:r>
            <a:r>
              <a:rPr lang="ru-RU" sz="1200" dirty="0" smtClean="0">
                <a:latin typeface="Times New Roman" pitchFamily="18" charset="0"/>
                <a:cs typeface="Times New Roman" pitchFamily="18" charset="0"/>
              </a:rPr>
              <a:t>. Они имеют кисло-сладкий вкус. В них содержатся: лимонная, яблочная, янтарная, </a:t>
            </a:r>
            <a:r>
              <a:rPr lang="ru-RU" sz="1200" dirty="0" err="1" smtClean="0">
                <a:latin typeface="Times New Roman" pitchFamily="18" charset="0"/>
                <a:cs typeface="Times New Roman" pitchFamily="18" charset="0"/>
              </a:rPr>
              <a:t>фолиевая</a:t>
            </a:r>
            <a:r>
              <a:rPr lang="ru-RU" sz="1200" dirty="0" smtClean="0">
                <a:latin typeface="Times New Roman" pitchFamily="18" charset="0"/>
                <a:cs typeface="Times New Roman" pitchFamily="18" charset="0"/>
              </a:rPr>
              <a:t> и салициловая кислоты, а также медь, железо, цинк, йод, марганец, фтор, калий, кальций, фосфор, магний, пектиновые вещества, сахара, витамины и т. д. Вишня обладает целебными свойствами для лечения малокровия, болезней легких, почек, при артрозе. </a:t>
            </a:r>
            <a:r>
              <a:rPr lang="ru-RU" sz="1200" u="sng" dirty="0" smtClean="0">
                <a:latin typeface="Times New Roman" pitchFamily="18" charset="0"/>
                <a:cs typeface="Times New Roman" pitchFamily="18" charset="0"/>
              </a:rPr>
              <a:t>Отвар сушеных вишен</a:t>
            </a:r>
            <a:r>
              <a:rPr lang="ru-RU" sz="1200" dirty="0" smtClean="0">
                <a:latin typeface="Times New Roman" pitchFamily="18" charset="0"/>
                <a:cs typeface="Times New Roman" pitchFamily="18" charset="0"/>
              </a:rPr>
              <a:t> – отличное жаропонижающее для детей.</a:t>
            </a:r>
          </a:p>
          <a:p>
            <a:r>
              <a:rPr lang="ru-RU" sz="1200" dirty="0" smtClean="0">
                <a:latin typeface="Times New Roman" pitchFamily="18" charset="0"/>
                <a:cs typeface="Times New Roman" pitchFamily="18" charset="0"/>
              </a:rPr>
              <a:t> </a:t>
            </a:r>
          </a:p>
          <a:p>
            <a:r>
              <a:rPr lang="ru-RU" sz="1200" b="1" dirty="0" smtClean="0">
                <a:latin typeface="Times New Roman" pitchFamily="18" charset="0"/>
                <a:cs typeface="Times New Roman" pitchFamily="18" charset="0"/>
              </a:rPr>
              <a:t>Воспитатель:</a:t>
            </a:r>
            <a:r>
              <a:rPr lang="ru-RU" sz="1200" dirty="0" smtClean="0">
                <a:latin typeface="Times New Roman" pitchFamily="18" charset="0"/>
                <a:cs typeface="Times New Roman" pitchFamily="18" charset="0"/>
              </a:rPr>
              <a:t> Существует </a:t>
            </a:r>
            <a:r>
              <a:rPr lang="ru-RU" sz="1200" u="sng" dirty="0" smtClean="0">
                <a:latin typeface="Times New Roman" pitchFamily="18" charset="0"/>
                <a:cs typeface="Times New Roman" pitchFamily="18" charset="0"/>
              </a:rPr>
              <a:t>много различных видов вишни.</a:t>
            </a:r>
            <a:r>
              <a:rPr lang="ru-RU" sz="1200" dirty="0" smtClean="0">
                <a:latin typeface="Times New Roman" pitchFamily="18" charset="0"/>
                <a:cs typeface="Times New Roman" pitchFamily="18" charset="0"/>
              </a:rPr>
              <a:t> </a:t>
            </a:r>
            <a:br>
              <a:rPr lang="ru-RU" sz="1200" dirty="0" smtClean="0">
                <a:latin typeface="Times New Roman" pitchFamily="18" charset="0"/>
                <a:cs typeface="Times New Roman" pitchFamily="18" charset="0"/>
              </a:rPr>
            </a:br>
            <a:r>
              <a:rPr lang="ru-RU" sz="1200" i="1" dirty="0" smtClean="0">
                <a:latin typeface="Times New Roman" pitchFamily="18" charset="0"/>
                <a:cs typeface="Times New Roman" pitchFamily="18" charset="0"/>
              </a:rPr>
              <a:t>Вот некоторые из них:</a:t>
            </a: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Черешня, или Вишня птичья.</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Вишня колокольчатая.</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Вишня обыкновенная, или Вишня кислая.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Вишня </a:t>
            </a:r>
            <a:r>
              <a:rPr lang="ru-RU" sz="1200" dirty="0" err="1" smtClean="0">
                <a:latin typeface="Times New Roman" pitchFamily="18" charset="0"/>
                <a:cs typeface="Times New Roman" pitchFamily="18" charset="0"/>
              </a:rPr>
              <a:t>вишнеобразная</a:t>
            </a:r>
            <a:r>
              <a:rPr lang="ru-RU" sz="1200" dirty="0" smtClean="0">
                <a:latin typeface="Times New Roman" pitchFamily="18" charset="0"/>
                <a:cs typeface="Times New Roman" pitchFamily="18" charset="0"/>
              </a:rPr>
              <a:t>.</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Вишня горькая.</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Вишня кустарниковая, или Вишня степная.</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Сакура, или Вишня мелкопильчатая.</a:t>
            </a:r>
          </a:p>
          <a:p>
            <a:r>
              <a:rPr lang="ru-RU" sz="1200" dirty="0" smtClean="0">
                <a:latin typeface="Times New Roman" pitchFamily="18" charset="0"/>
                <a:cs typeface="Times New Roman" pitchFamily="18" charset="0"/>
              </a:rPr>
              <a:t> </a:t>
            </a:r>
          </a:p>
          <a:p>
            <a:r>
              <a:rPr lang="ru-RU" sz="1200" b="1" dirty="0" smtClean="0">
                <a:latin typeface="Times New Roman" pitchFamily="18" charset="0"/>
                <a:cs typeface="Times New Roman" pitchFamily="18" charset="0"/>
              </a:rPr>
              <a:t>Воспитатель:</a:t>
            </a:r>
            <a:r>
              <a:rPr lang="ru-RU" sz="1200" dirty="0" smtClean="0">
                <a:latin typeface="Times New Roman" pitchFamily="18" charset="0"/>
                <a:cs typeface="Times New Roman" pitchFamily="18" charset="0"/>
              </a:rPr>
              <a:t> Ребята, а что можно приготовить из вишни?</a:t>
            </a:r>
            <a:br>
              <a:rPr lang="ru-RU" sz="1200" dirty="0" smtClean="0">
                <a:latin typeface="Times New Roman" pitchFamily="18" charset="0"/>
                <a:cs typeface="Times New Roman" pitchFamily="18" charset="0"/>
              </a:rPr>
            </a:br>
            <a:r>
              <a:rPr lang="ru-RU" sz="1200" i="1" dirty="0" smtClean="0">
                <a:latin typeface="Times New Roman" pitchFamily="18" charset="0"/>
                <a:cs typeface="Times New Roman" pitchFamily="18" charset="0"/>
              </a:rPr>
              <a:t>(Далее следуют ответы детей).</a:t>
            </a: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b="1" dirty="0" smtClean="0">
                <a:latin typeface="Times New Roman" pitchFamily="18" charset="0"/>
                <a:cs typeface="Times New Roman" pitchFamily="18" charset="0"/>
              </a:rPr>
              <a:t>Воспитатель:</a:t>
            </a:r>
            <a:r>
              <a:rPr lang="ru-RU" sz="1200" dirty="0" smtClean="0">
                <a:latin typeface="Times New Roman" pitchFamily="18" charset="0"/>
                <a:cs typeface="Times New Roman" pitchFamily="18" charset="0"/>
              </a:rPr>
              <a:t> Верно, из вишни готовят компоты, варенья, джемы, пироги, вареники и т. д. </a:t>
            </a:r>
          </a:p>
          <a:p>
            <a:r>
              <a:rPr lang="ru-RU" sz="1200" i="1" dirty="0" smtClean="0"/>
              <a:t/>
            </a:r>
            <a:br>
              <a:rPr lang="ru-RU" sz="1200" i="1" dirty="0" smtClean="0"/>
            </a:b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251520" y="81424"/>
            <a:ext cx="8712968"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200" dirty="0" smtClean="0"/>
              <a:t>К</a:t>
            </a:r>
            <a:r>
              <a:rPr lang="ru-RU" sz="1200" dirty="0" smtClean="0">
                <a:latin typeface="Times New Roman" pitchFamily="18" charset="0"/>
                <a:cs typeface="Times New Roman" pitchFamily="18" charset="0"/>
              </a:rPr>
              <a:t>то из Вас, что пробовал из перечисленного? Какое Ваше любимое блюдо из вишни?</a:t>
            </a:r>
            <a:br>
              <a:rPr lang="ru-RU" sz="1200" dirty="0" smtClean="0">
                <a:latin typeface="Times New Roman" pitchFamily="18" charset="0"/>
                <a:cs typeface="Times New Roman" pitchFamily="18" charset="0"/>
              </a:rPr>
            </a:br>
            <a:r>
              <a:rPr lang="ru-RU" sz="1200" i="1" dirty="0" smtClean="0">
                <a:latin typeface="Times New Roman" pitchFamily="18" charset="0"/>
                <a:cs typeface="Times New Roman" pitchFamily="18" charset="0"/>
              </a:rPr>
              <a:t>(Далее следуют ответы детей).</a:t>
            </a:r>
            <a:endParaRPr lang="ru-RU" sz="12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b="1" dirty="0" smtClean="0">
                <a:latin typeface="Times New Roman" pitchFamily="18" charset="0"/>
                <a:cs typeface="Times New Roman" pitchFamily="18" charset="0"/>
              </a:rPr>
              <a:t>Воспитатель:</a:t>
            </a:r>
            <a:r>
              <a:rPr lang="ru-RU" sz="1200" dirty="0" smtClean="0">
                <a:latin typeface="Times New Roman" pitchFamily="18" charset="0"/>
                <a:cs typeface="Times New Roman" pitchFamily="18" charset="0"/>
              </a:rPr>
              <a:t> Предлагаю попробовать плоды, предварительно вымыв руки и сами ягоды.</a:t>
            </a:r>
            <a:br>
              <a:rPr lang="ru-RU" sz="1200" dirty="0" smtClean="0">
                <a:latin typeface="Times New Roman" pitchFamily="18" charset="0"/>
                <a:cs typeface="Times New Roman" pitchFamily="18" charset="0"/>
              </a:rPr>
            </a:br>
            <a:r>
              <a:rPr lang="ru-RU" sz="1200" b="1" dirty="0" smtClean="0">
                <a:latin typeface="Times New Roman" pitchFamily="18" charset="0"/>
                <a:cs typeface="Times New Roman" pitchFamily="18" charset="0"/>
              </a:rPr>
              <a:t>Воспитатель:</a:t>
            </a:r>
            <a:r>
              <a:rPr lang="ru-RU" sz="1200" dirty="0" smtClean="0">
                <a:latin typeface="Times New Roman" pitchFamily="18" charset="0"/>
                <a:cs typeface="Times New Roman" pitchFamily="18" charset="0"/>
              </a:rPr>
              <a:t> Теперь Вас ждут развлечения.</a:t>
            </a:r>
            <a:br>
              <a:rPr lang="ru-RU" sz="1200" dirty="0" smtClean="0">
                <a:latin typeface="Times New Roman" pitchFamily="18" charset="0"/>
                <a:cs typeface="Times New Roman" pitchFamily="18" charset="0"/>
              </a:rPr>
            </a:br>
            <a:r>
              <a:rPr lang="ru-RU" sz="1200" i="1" dirty="0" smtClean="0">
                <a:latin typeface="Times New Roman" pitchFamily="18" charset="0"/>
                <a:cs typeface="Times New Roman" pitchFamily="18" charset="0"/>
              </a:rPr>
              <a:t>(Далее следуют интересные развлечения, задания для детей).</a:t>
            </a: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b="1" dirty="0" smtClean="0">
                <a:latin typeface="Times New Roman" pitchFamily="18" charset="0"/>
                <a:cs typeface="Times New Roman" pitchFamily="18" charset="0"/>
              </a:rPr>
              <a:t>Примерные задания:</a:t>
            </a: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1. Сосчитать сколько ягод. (Общее количество ягод для дошкольников – не больше 10 штук).</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2. Составить задачу по имеющимся ягодам вишни и решить её.</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3. Создать рисунок или узор из вишни, используя тарелку с йогуртом, сливками или мороженым. </a:t>
            </a:r>
          </a:p>
          <a:p>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b="1" dirty="0" smtClean="0">
                <a:latin typeface="Times New Roman" pitchFamily="18" charset="0"/>
                <a:cs typeface="Times New Roman" pitchFamily="18" charset="0"/>
              </a:rPr>
              <a:t>Воспитатель:</a:t>
            </a:r>
            <a:r>
              <a:rPr lang="ru-RU" sz="1200" dirty="0" smtClean="0">
                <a:latin typeface="Times New Roman" pitchFamily="18" charset="0"/>
                <a:cs typeface="Times New Roman" pitchFamily="18" charset="0"/>
              </a:rPr>
              <a:t> Ребята, оказывается, у вишни есть и противопоказания, связанные с опасными свойствами вишни. </a:t>
            </a:r>
            <a:r>
              <a:rPr lang="ru-RU" sz="1200" b="1" dirty="0" smtClean="0">
                <a:latin typeface="Times New Roman" pitchFamily="18" charset="0"/>
                <a:cs typeface="Times New Roman" pitchFamily="18" charset="0"/>
              </a:rPr>
              <a:t>Вот некоторые и них:</a:t>
            </a: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1. Люди, страдающие заболеваниями желудочно-кишечного тракта, не должны есть много ягод вишни, имеющих кисловато-сладкий вкус, чтобы не провоцировать обострение заболевания.</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2. Нельзя употреблять в пищу вишню людям с гастритом, язвой или сахарным диабетом, так как она усугубляют течение этих заболеваний.</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3. После употребления вишни необходимо прополаскивать рот водой, чтобы кислота не повредила зубную эмаль.</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4. При приготовлениях компотов из вишни не рекомендуется использовать метод 3-кратной заливки кипящей водой, так как это может стать причиной сильных отравлений. Кроме того, употребление в пищу компотов и варенья из вишни, которые долго хранились, может спровоцировать тяжелые отравления.</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5. Не желательно употреблять вишню в больших количествах людям, страдающим ожирением, так как она повышает уровень глюкозы в крови и может спровоцировать появление сахарного диабета или просто лишних килограммов.</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Какой вывод можно сделать?</a:t>
            </a:r>
            <a:br>
              <a:rPr lang="ru-RU" sz="1200" dirty="0" smtClean="0">
                <a:latin typeface="Times New Roman" pitchFamily="18" charset="0"/>
                <a:cs typeface="Times New Roman" pitchFamily="18" charset="0"/>
              </a:rPr>
            </a:br>
            <a:r>
              <a:rPr lang="ru-RU" sz="1200" i="1" dirty="0" smtClean="0">
                <a:latin typeface="Times New Roman" pitchFamily="18" charset="0"/>
                <a:cs typeface="Times New Roman" pitchFamily="18" charset="0"/>
              </a:rPr>
              <a:t>(Далее следуют ответы детей).</a:t>
            </a: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b="1" dirty="0" smtClean="0">
                <a:latin typeface="Times New Roman" pitchFamily="18" charset="0"/>
                <a:cs typeface="Times New Roman" pitchFamily="18" charset="0"/>
              </a:rPr>
              <a:t>Воспитатель:</a:t>
            </a:r>
            <a:r>
              <a:rPr lang="ru-RU" sz="1200" dirty="0" smtClean="0">
                <a:latin typeface="Times New Roman" pitchFamily="18" charset="0"/>
                <a:cs typeface="Times New Roman" pitchFamily="18" charset="0"/>
              </a:rPr>
              <a:t> Верно, следует быть внимательным и разборчивым при употреблении вишни!</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Ребята, понравилась Вам наша прогулка? Поделитесь, что нового Вы сегодня узнали? Какая информация Вам запомнилась больше? Что показалось наиболее интересным? Где полученная информация может Вам пригодиться? Какие выводы можно сделать? </a:t>
            </a:r>
            <a:br>
              <a:rPr lang="ru-RU" sz="1200" dirty="0" smtClean="0">
                <a:latin typeface="Times New Roman" pitchFamily="18" charset="0"/>
                <a:cs typeface="Times New Roman" pitchFamily="18" charset="0"/>
              </a:rPr>
            </a:br>
            <a:r>
              <a:rPr lang="ru-RU" sz="1200" i="1" dirty="0" smtClean="0">
                <a:latin typeface="Times New Roman" pitchFamily="18" charset="0"/>
                <a:cs typeface="Times New Roman" pitchFamily="18" charset="0"/>
              </a:rPr>
              <a:t>(Далее следуют ответы детей).</a:t>
            </a: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Сегодня мы узнали о том, что </a:t>
            </a:r>
            <a:r>
              <a:rPr lang="ru-RU" sz="1200" b="1" dirty="0" smtClean="0">
                <a:latin typeface="Times New Roman" pitchFamily="18" charset="0"/>
                <a:cs typeface="Times New Roman" pitchFamily="18" charset="0"/>
              </a:rPr>
              <a:t>вишня</a:t>
            </a:r>
            <a:r>
              <a:rPr lang="ru-RU" sz="1200" dirty="0" smtClean="0">
                <a:latin typeface="Times New Roman" pitchFamily="18" charset="0"/>
                <a:cs typeface="Times New Roman" pitchFamily="18" charset="0"/>
              </a:rPr>
              <a:t> – это известная, вкусная и полезная ягода. Её кушают, сорвав с ветки, варят ароматное варенье, сушат и консервируют. Из неё делают компот, джем, сироп и т. д.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Благодарю Вас за прогулку!</a:t>
            </a:r>
            <a:r>
              <a:rPr lang="ru-RU" sz="1200" dirty="0" smtClean="0"/>
              <a:t/>
            </a:r>
            <a:br>
              <a:rPr lang="ru-RU" sz="1200" dirty="0" smtClean="0"/>
            </a:br>
            <a:endParaRPr lang="ru-RU" sz="1200" dirty="0" smtClean="0"/>
          </a:p>
          <a:p>
            <a:r>
              <a:rPr lang="ru-RU" sz="1200" i="1" dirty="0" smtClean="0"/>
              <a:t/>
            </a:r>
            <a:br>
              <a:rPr lang="ru-RU" sz="1200" i="1" dirty="0" smtClean="0"/>
            </a:b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323528" y="464752"/>
            <a:ext cx="8424936" cy="590931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300" b="1" dirty="0" smtClean="0">
                <a:latin typeface="Times New Roman" pitchFamily="18" charset="0"/>
                <a:cs typeface="Times New Roman" pitchFamily="18" charset="0"/>
              </a:rPr>
              <a:t>Гипотеза реализации проекта.</a:t>
            </a:r>
            <a:r>
              <a:rPr lang="ru-RU" sz="1300" dirty="0" smtClean="0">
                <a:latin typeface="Times New Roman" pitchFamily="18" charset="0"/>
                <a:cs typeface="Times New Roman" pitchFamily="18" charset="0"/>
              </a:rPr>
              <a:t> </a:t>
            </a:r>
          </a:p>
          <a:p>
            <a:r>
              <a:rPr lang="ru-RU" sz="1300" dirty="0" smtClean="0">
                <a:latin typeface="Times New Roman" pitchFamily="18" charset="0"/>
                <a:cs typeface="Times New Roman" pitchFamily="18" charset="0"/>
              </a:rPr>
              <a:t>Реализация проекта позволит повысить экологической  культуры детей, расширит их кругозор, привьет навыки труда в природе.</a:t>
            </a:r>
          </a:p>
          <a:p>
            <a:r>
              <a:rPr lang="ru-RU" sz="1300" b="1" dirty="0" smtClean="0">
                <a:latin typeface="Times New Roman" pitchFamily="18" charset="0"/>
                <a:cs typeface="Times New Roman" pitchFamily="18" charset="0"/>
              </a:rPr>
              <a:t>Ожидаемые результаты. </a:t>
            </a:r>
            <a:endParaRPr lang="ru-RU" sz="1300" dirty="0" smtClean="0">
              <a:latin typeface="Times New Roman" pitchFamily="18" charset="0"/>
              <a:cs typeface="Times New Roman" pitchFamily="18" charset="0"/>
            </a:endParaRPr>
          </a:p>
          <a:p>
            <a:r>
              <a:rPr lang="ru-RU" sz="1300" dirty="0" smtClean="0">
                <a:latin typeface="Times New Roman" pitchFamily="18" charset="0"/>
                <a:cs typeface="Times New Roman" pitchFamily="18" charset="0"/>
              </a:rPr>
              <a:t>Дети:</a:t>
            </a:r>
          </a:p>
          <a:p>
            <a:pPr lvl="1"/>
            <a:r>
              <a:rPr lang="ru-RU" sz="1300" dirty="0" smtClean="0">
                <a:latin typeface="Times New Roman" pitchFamily="18" charset="0"/>
                <a:cs typeface="Times New Roman" pitchFamily="18" charset="0"/>
              </a:rPr>
              <a:t> Расширение знаний и представлений детей о бережном, созидательном отношении к природе.</a:t>
            </a:r>
          </a:p>
          <a:p>
            <a:pPr lvl="1"/>
            <a:r>
              <a:rPr lang="ru-RU" sz="1300" dirty="0" smtClean="0">
                <a:latin typeface="Times New Roman" pitchFamily="18" charset="0"/>
                <a:cs typeface="Times New Roman" pitchFamily="18" charset="0"/>
              </a:rPr>
              <a:t> Формирование у детей гуманистической направленности поведения в окружающих природных условиях.</a:t>
            </a:r>
          </a:p>
          <a:p>
            <a:pPr lvl="1"/>
            <a:r>
              <a:rPr lang="ru-RU" sz="1300" dirty="0" smtClean="0">
                <a:latin typeface="Times New Roman" pitchFamily="18" charset="0"/>
                <a:cs typeface="Times New Roman" pitchFamily="18" charset="0"/>
              </a:rPr>
              <a:t> Содействовать развитию представлений о растительном мире.</a:t>
            </a:r>
          </a:p>
          <a:p>
            <a:r>
              <a:rPr lang="ru-RU" sz="1300" dirty="0" smtClean="0">
                <a:latin typeface="Times New Roman" pitchFamily="18" charset="0"/>
                <a:cs typeface="Times New Roman" pitchFamily="18" charset="0"/>
              </a:rPr>
              <a:t>Родители.</a:t>
            </a:r>
          </a:p>
          <a:p>
            <a:pPr lvl="1"/>
            <a:r>
              <a:rPr lang="ru-RU" sz="1300" dirty="0" smtClean="0">
                <a:latin typeface="Times New Roman" pitchFamily="18" charset="0"/>
                <a:cs typeface="Times New Roman" pitchFamily="18" charset="0"/>
              </a:rPr>
              <a:t> Активное включение в совместные с детьми  мероприятия экспериментально - познавательного, трудового и экскурсионного характера.</a:t>
            </a:r>
          </a:p>
          <a:p>
            <a:r>
              <a:rPr lang="ru-RU" sz="1300" dirty="0" smtClean="0">
                <a:latin typeface="Times New Roman" pitchFamily="18" charset="0"/>
                <a:cs typeface="Times New Roman" pitchFamily="18" charset="0"/>
              </a:rPr>
              <a:t>Педагоги:</a:t>
            </a:r>
          </a:p>
          <a:p>
            <a:pPr lvl="1"/>
            <a:r>
              <a:rPr lang="ru-RU" sz="1300" dirty="0" smtClean="0">
                <a:latin typeface="Times New Roman" pitchFamily="18" charset="0"/>
                <a:cs typeface="Times New Roman" pitchFamily="18" charset="0"/>
              </a:rPr>
              <a:t> Обогащение методической базы ДОУ дидактическими материалами экологического направления.</a:t>
            </a:r>
          </a:p>
          <a:p>
            <a:pPr lvl="1"/>
            <a:r>
              <a:rPr lang="ru-RU" sz="1300" dirty="0" smtClean="0">
                <a:latin typeface="Times New Roman" pitchFamily="18" charset="0"/>
                <a:cs typeface="Times New Roman" pitchFamily="18" charset="0"/>
              </a:rPr>
              <a:t> Презентация проекта на методическом объединении</a:t>
            </a:r>
          </a:p>
          <a:p>
            <a:pPr lvl="1"/>
            <a:r>
              <a:rPr lang="ru-RU" sz="1300" dirty="0" smtClean="0">
                <a:latin typeface="Times New Roman" pitchFamily="18" charset="0"/>
                <a:cs typeface="Times New Roman" pitchFamily="18" charset="0"/>
              </a:rPr>
              <a:t> Повышение педагогической компетентности воспитателей по расширению экологических знаний у детей.</a:t>
            </a:r>
          </a:p>
          <a:p>
            <a:r>
              <a:rPr lang="ru-RU" sz="1300" b="1" u="sng" dirty="0" smtClean="0">
                <a:latin typeface="Times New Roman" pitchFamily="18" charset="0"/>
                <a:cs typeface="Times New Roman" pitchFamily="18" charset="0"/>
              </a:rPr>
              <a:t>Предварительная работа:</a:t>
            </a:r>
            <a:endParaRPr lang="ru-RU" sz="1300" dirty="0" smtClean="0">
              <a:latin typeface="Times New Roman" pitchFamily="18" charset="0"/>
              <a:cs typeface="Times New Roman" pitchFamily="18" charset="0"/>
            </a:endParaRPr>
          </a:p>
          <a:p>
            <a:pPr lvl="0"/>
            <a:r>
              <a:rPr lang="ru-RU" sz="1300" dirty="0" smtClean="0">
                <a:latin typeface="Times New Roman" pitchFamily="18" charset="0"/>
                <a:cs typeface="Times New Roman" pitchFamily="18" charset="0"/>
              </a:rPr>
              <a:t>подбор иллюстративного материала по теме;</a:t>
            </a:r>
          </a:p>
          <a:p>
            <a:pPr lvl="0"/>
            <a:r>
              <a:rPr lang="ru-RU" sz="1300" dirty="0" smtClean="0">
                <a:latin typeface="Times New Roman" pitchFamily="18" charset="0"/>
                <a:cs typeface="Times New Roman" pitchFamily="18" charset="0"/>
              </a:rPr>
              <a:t>подбор литературы по теме;</a:t>
            </a:r>
          </a:p>
          <a:p>
            <a:pPr lvl="0"/>
            <a:r>
              <a:rPr lang="ru-RU" sz="1300" dirty="0" smtClean="0">
                <a:latin typeface="Times New Roman" pitchFamily="18" charset="0"/>
                <a:cs typeface="Times New Roman" pitchFamily="18" charset="0"/>
              </a:rPr>
              <a:t>подбор дидактических игр по экологии;</a:t>
            </a:r>
          </a:p>
          <a:p>
            <a:pPr lvl="0"/>
            <a:r>
              <a:rPr lang="ru-RU" sz="1300" dirty="0" smtClean="0">
                <a:latin typeface="Times New Roman" pitchFamily="18" charset="0"/>
                <a:cs typeface="Times New Roman" pitchFamily="18" charset="0"/>
              </a:rPr>
              <a:t>оформление уголка «Мир природы» в группе;</a:t>
            </a:r>
          </a:p>
          <a:p>
            <a:pPr lvl="0"/>
            <a:r>
              <a:rPr lang="ru-RU" sz="1300" dirty="0" smtClean="0">
                <a:latin typeface="Times New Roman" pitchFamily="18" charset="0"/>
                <a:cs typeface="Times New Roman" pitchFamily="18" charset="0"/>
              </a:rPr>
              <a:t>наблюдение в природе на прогулке.</a:t>
            </a:r>
          </a:p>
          <a:p>
            <a:r>
              <a:rPr lang="ru-RU" sz="1300" dirty="0" smtClean="0">
                <a:latin typeface="Times New Roman" pitchFamily="18" charset="0"/>
                <a:cs typeface="Times New Roman" pitchFamily="18" charset="0"/>
              </a:rPr>
              <a:t> </a:t>
            </a:r>
            <a:endParaRPr lang="en-US" sz="1300" dirty="0" smtClean="0">
              <a:latin typeface="Times New Roman" pitchFamily="18" charset="0"/>
              <a:cs typeface="Times New Roman" pitchFamily="18" charset="0"/>
            </a:endParaRPr>
          </a:p>
          <a:p>
            <a:r>
              <a:rPr lang="ru-RU" sz="1300" b="1" dirty="0" smtClean="0">
                <a:latin typeface="Times New Roman" pitchFamily="18" charset="0"/>
                <a:cs typeface="Times New Roman" pitchFamily="18" charset="0"/>
              </a:rPr>
              <a:t>Этапы работы:</a:t>
            </a:r>
            <a:endParaRPr lang="ru-RU" sz="1300" dirty="0" smtClean="0">
              <a:latin typeface="Times New Roman" pitchFamily="18" charset="0"/>
              <a:cs typeface="Times New Roman" pitchFamily="18" charset="0"/>
            </a:endParaRPr>
          </a:p>
          <a:p>
            <a:pPr lvl="0"/>
            <a:r>
              <a:rPr lang="ru-RU" sz="1300" b="1" dirty="0" smtClean="0">
                <a:latin typeface="Times New Roman" pitchFamily="18" charset="0"/>
                <a:cs typeface="Times New Roman" pitchFamily="18" charset="0"/>
              </a:rPr>
              <a:t>Подготовительный  этап реализации проекта.</a:t>
            </a:r>
            <a:endParaRPr lang="ru-RU" sz="1300" dirty="0" smtClean="0">
              <a:latin typeface="Times New Roman" pitchFamily="18" charset="0"/>
              <a:cs typeface="Times New Roman" pitchFamily="18" charset="0"/>
            </a:endParaRPr>
          </a:p>
          <a:p>
            <a:r>
              <a:rPr lang="ru-RU" sz="1300" b="1" dirty="0" smtClean="0">
                <a:latin typeface="Times New Roman" pitchFamily="18" charset="0"/>
                <a:cs typeface="Times New Roman" pitchFamily="18" charset="0"/>
              </a:rPr>
              <a:t>Цель:</a:t>
            </a:r>
            <a:r>
              <a:rPr lang="ru-RU" sz="1300" dirty="0" smtClean="0">
                <a:latin typeface="Times New Roman" pitchFamily="18" charset="0"/>
                <a:cs typeface="Times New Roman" pitchFamily="18" charset="0"/>
              </a:rPr>
              <a:t>1. Изучить  особенности окружающего природного окружения.</a:t>
            </a:r>
          </a:p>
          <a:p>
            <a:r>
              <a:rPr lang="ru-RU" sz="1300" dirty="0" smtClean="0">
                <a:latin typeface="Times New Roman" pitchFamily="18" charset="0"/>
                <a:cs typeface="Times New Roman" pitchFamily="18" charset="0"/>
              </a:rPr>
              <a:t>           2. Сформулировать цели и задачи проекта</a:t>
            </a:r>
          </a:p>
          <a:p>
            <a:r>
              <a:rPr lang="ru-RU" sz="1300" dirty="0" smtClean="0">
                <a:latin typeface="Times New Roman" pitchFamily="18" charset="0"/>
                <a:cs typeface="Times New Roman" pitchFamily="18" charset="0"/>
              </a:rPr>
              <a:t>           3.  Анализ педагогической литературы по проблеме экологического развития дошкольников.</a:t>
            </a:r>
          </a:p>
          <a:p>
            <a:r>
              <a:rPr lang="ru-RU" sz="1300" dirty="0" smtClean="0">
                <a:latin typeface="Times New Roman" pitchFamily="18" charset="0"/>
                <a:cs typeface="Times New Roman" pitchFamily="18" charset="0"/>
              </a:rPr>
              <a:t>           4. Разработка перспективного  плана мероприятий экологического содержания</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4" descr="E:\Проек по экотропе Путешествие по\фотки по проекту\IMG-20180726-WA0004.jpg"/>
          <p:cNvPicPr>
            <a:picLocks noGrp="1" noChangeAspect="1" noChangeArrowheads="1"/>
          </p:cNvPicPr>
          <p:nvPr>
            <p:ph idx="1"/>
          </p:nvPr>
        </p:nvPicPr>
        <p:blipFill>
          <a:blip r:embed="rId2" cstate="email">
            <a:extLst>
              <a:ext uri="{28A0092B-C50C-407E-A947-70E740481C1C}">
                <a14:useLocalDpi xmlns="" xmlns:a14="http://schemas.microsoft.com/office/drawing/2010/main" val="0"/>
              </a:ext>
            </a:extLst>
          </a:blip>
          <a:srcRect/>
          <a:stretch>
            <a:fillRect/>
          </a:stretch>
        </p:blipFill>
        <p:spPr bwMode="auto">
          <a:xfrm>
            <a:off x="323528" y="188639"/>
            <a:ext cx="3888432" cy="5199559"/>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3" descr="E:\Проек по экотропе Путешествие по\фотки по проекту\IMG-20180726-WA0005.jpg"/>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4499992" y="1628800"/>
            <a:ext cx="3960440" cy="5107116"/>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Проек по экотропе Путешествие по\фотки по проекту\IMG_20180726_095620.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467544" y="260648"/>
            <a:ext cx="3960440" cy="2376264"/>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3" descr="E:\Проек по экотропе Путешествие по\фотки по проекту\IMG_20180726_095444.jpg"/>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4572000" y="260648"/>
            <a:ext cx="4248472" cy="2382768"/>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3" descr="E:\Проек по экотропе Путешествие по\фотки по проекту\IMG_20180726_094115.jp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323528" y="3284984"/>
            <a:ext cx="4176464" cy="2448272"/>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2" descr="E:\Проек по экотропе Путешествие по\фотки по проекту\IMG_20180726_094725.jpg"/>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4716016" y="3284984"/>
            <a:ext cx="4200467" cy="252028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6386" name="Picture 2" descr="C:\Users\Дом\Desktop\1451297136_frame-for-photoshop-tropical-island.jpg"/>
          <p:cNvPicPr>
            <a:picLocks noChangeAspect="1" noChangeArrowheads="1"/>
          </p:cNvPicPr>
          <p:nvPr/>
        </p:nvPicPr>
        <p:blipFill>
          <a:blip r:embed="rId2" cstate="print"/>
          <a:srcRect/>
          <a:stretch>
            <a:fillRect/>
          </a:stretch>
        </p:blipFill>
        <p:spPr bwMode="auto">
          <a:xfrm>
            <a:off x="0" y="0"/>
            <a:ext cx="9144000" cy="6866573"/>
          </a:xfrm>
          <a:prstGeom prst="rect">
            <a:avLst/>
          </a:prstGeom>
          <a:noFill/>
        </p:spPr>
      </p:pic>
      <p:sp>
        <p:nvSpPr>
          <p:cNvPr id="5" name="TextBox 4"/>
          <p:cNvSpPr txBox="1"/>
          <p:nvPr/>
        </p:nvSpPr>
        <p:spPr>
          <a:xfrm>
            <a:off x="1595670" y="1970839"/>
            <a:ext cx="7104789" cy="2062103"/>
          </a:xfrm>
          <a:prstGeom prst="rect">
            <a:avLst/>
          </a:prstGeom>
          <a:noFill/>
        </p:spPr>
        <p:txBody>
          <a:bodyPr wrap="square" rtlCol="0">
            <a:spAutoFit/>
          </a:bodyPr>
          <a:lstStyle/>
          <a:p>
            <a:pPr algn="ctr"/>
            <a:r>
              <a:rPr lang="ru-RU" sz="3200" b="1" u="sng" dirty="0" smtClean="0">
                <a:solidFill>
                  <a:srgbClr val="FF0000"/>
                </a:solidFill>
                <a:latin typeface="Times New Roman" pitchFamily="18" charset="0"/>
                <a:cs typeface="Times New Roman" pitchFamily="18" charset="0"/>
              </a:rPr>
              <a:t>Станция </a:t>
            </a:r>
          </a:p>
          <a:p>
            <a:pPr algn="ctr"/>
            <a:r>
              <a:rPr lang="ru-RU" sz="3200" b="1" u="sng" dirty="0" smtClean="0">
                <a:solidFill>
                  <a:srgbClr val="FF0000"/>
                </a:solidFill>
                <a:latin typeface="Times New Roman" pitchFamily="18" charset="0"/>
                <a:cs typeface="Times New Roman" pitchFamily="18" charset="0"/>
              </a:rPr>
              <a:t>«Цветник»</a:t>
            </a:r>
          </a:p>
          <a:p>
            <a:pPr algn="ctr"/>
            <a:endParaRPr lang="ru-RU" sz="3200" b="1" u="sng" dirty="0" smtClean="0">
              <a:solidFill>
                <a:srgbClr val="FF0000"/>
              </a:solidFill>
              <a:latin typeface="Times New Roman" pitchFamily="18" charset="0"/>
              <a:cs typeface="Times New Roman" pitchFamily="18" charset="0"/>
            </a:endParaRPr>
          </a:p>
          <a:p>
            <a:pPr algn="ctr"/>
            <a:r>
              <a:rPr lang="ru-RU" sz="3200" b="1" dirty="0" smtClean="0">
                <a:latin typeface="Times New Roman" pitchFamily="18" charset="0"/>
                <a:cs typeface="Times New Roman" pitchFamily="18" charset="0"/>
              </a:rPr>
              <a:t>«Наблюдение за цветником»</a:t>
            </a:r>
            <a:endParaRPr lang="ru-RU" sz="3200" b="1" u="sng"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32657"/>
            <a:ext cx="8229600" cy="5793508"/>
          </a:xfrm>
        </p:spPr>
        <p:txBody>
          <a:bodyPr>
            <a:normAutofit fontScale="32500" lnSpcReduction="20000"/>
          </a:bodyPr>
          <a:lstStyle/>
          <a:p>
            <a:pPr algn="ctr">
              <a:buNone/>
            </a:pPr>
            <a:r>
              <a:rPr lang="ru-RU" sz="4900" b="1" dirty="0" smtClean="0">
                <a:latin typeface="Times New Roman" pitchFamily="18" charset="0"/>
                <a:cs typeface="Times New Roman" pitchFamily="18" charset="0"/>
              </a:rPr>
              <a:t>Конспект прогулки «Наблюдение за цветником»</a:t>
            </a:r>
            <a:endParaRPr lang="ru-RU" sz="4900" dirty="0" smtClean="0">
              <a:latin typeface="Times New Roman" pitchFamily="18" charset="0"/>
              <a:cs typeface="Times New Roman" pitchFamily="18" charset="0"/>
            </a:endParaRPr>
          </a:p>
          <a:p>
            <a:pPr>
              <a:buNone/>
            </a:pPr>
            <a:r>
              <a:rPr lang="ru-RU" sz="3700" b="1" dirty="0" smtClean="0">
                <a:latin typeface="Times New Roman" pitchFamily="18" charset="0"/>
                <a:cs typeface="Times New Roman" pitchFamily="18" charset="0"/>
              </a:rPr>
              <a:t>Цель:</a:t>
            </a:r>
            <a:r>
              <a:rPr lang="ru-RU" sz="3700" dirty="0" smtClean="0">
                <a:latin typeface="Times New Roman" pitchFamily="18" charset="0"/>
                <a:cs typeface="Times New Roman" pitchFamily="18" charset="0"/>
              </a:rPr>
              <a:t> формирование представлений о сезонных изменениях в природе, знаний о цветущих растениях клумб, их значении для человека и необходимости бережного отношения к природе.</a:t>
            </a:r>
          </a:p>
          <a:p>
            <a:pPr>
              <a:buNone/>
            </a:pPr>
            <a:r>
              <a:rPr lang="ru-RU" sz="3700" b="1" dirty="0" smtClean="0">
                <a:latin typeface="Times New Roman" pitchFamily="18" charset="0"/>
                <a:cs typeface="Times New Roman" pitchFamily="18" charset="0"/>
              </a:rPr>
              <a:t>Образовательные:</a:t>
            </a:r>
            <a:r>
              <a:rPr lang="ru-RU" sz="3700" dirty="0" smtClean="0">
                <a:latin typeface="Times New Roman" pitchFamily="18" charset="0"/>
                <a:cs typeface="Times New Roman" pitchFamily="18" charset="0"/>
              </a:rPr>
              <a:t> закрепить название цветов, растущих на клумбах, особенностей их строения, условий, необходимых для </a:t>
            </a:r>
            <a:r>
              <a:rPr lang="ru-RU" sz="3700" dirty="0" err="1" smtClean="0">
                <a:latin typeface="Times New Roman" pitchFamily="18" charset="0"/>
                <a:cs typeface="Times New Roman" pitchFamily="18" charset="0"/>
              </a:rPr>
              <a:t>развития;дать</a:t>
            </a:r>
            <a:r>
              <a:rPr lang="ru-RU" sz="3700" dirty="0" smtClean="0">
                <a:latin typeface="Times New Roman" pitchFamily="18" charset="0"/>
                <a:cs typeface="Times New Roman" pitchFamily="18" charset="0"/>
              </a:rPr>
              <a:t> представление об однолетних и многолетних растениях; учить сравнивать растения по цвету, по запаху, по форме цветов и листьев.</a:t>
            </a:r>
          </a:p>
          <a:p>
            <a:pPr>
              <a:buNone/>
            </a:pPr>
            <a:r>
              <a:rPr lang="ru-RU" sz="3700" b="1" dirty="0" smtClean="0">
                <a:latin typeface="Times New Roman" pitchFamily="18" charset="0"/>
                <a:cs typeface="Times New Roman" pitchFamily="18" charset="0"/>
              </a:rPr>
              <a:t>Развивающие: </a:t>
            </a:r>
            <a:r>
              <a:rPr lang="ru-RU" sz="3700" dirty="0" smtClean="0">
                <a:latin typeface="Times New Roman" pitchFamily="18" charset="0"/>
                <a:cs typeface="Times New Roman" pitchFamily="18" charset="0"/>
              </a:rPr>
              <a:t>развивать наблюдательность, речь детей.</a:t>
            </a:r>
          </a:p>
          <a:p>
            <a:pPr>
              <a:buNone/>
            </a:pPr>
            <a:r>
              <a:rPr lang="ru-RU" sz="3700" b="1" dirty="0" smtClean="0">
                <a:latin typeface="Times New Roman" pitchFamily="18" charset="0"/>
                <a:cs typeface="Times New Roman" pitchFamily="18" charset="0"/>
              </a:rPr>
              <a:t>Воспитательные: </a:t>
            </a:r>
            <a:r>
              <a:rPr lang="ru-RU" sz="3700" dirty="0" smtClean="0">
                <a:latin typeface="Times New Roman" pitchFamily="18" charset="0"/>
                <a:cs typeface="Times New Roman" pitchFamily="18" charset="0"/>
              </a:rPr>
              <a:t>воспитание бережного отношения к природе.</a:t>
            </a:r>
          </a:p>
          <a:p>
            <a:pPr>
              <a:buNone/>
            </a:pPr>
            <a:r>
              <a:rPr lang="ru-RU" sz="3700" b="1" dirty="0" smtClean="0">
                <a:latin typeface="Times New Roman" pitchFamily="18" charset="0"/>
                <a:cs typeface="Times New Roman" pitchFamily="18" charset="0"/>
              </a:rPr>
              <a:t> </a:t>
            </a:r>
          </a:p>
          <a:p>
            <a:pPr>
              <a:buNone/>
            </a:pPr>
            <a:r>
              <a:rPr lang="ru-RU" sz="3700" b="1" dirty="0" smtClean="0">
                <a:latin typeface="Times New Roman" pitchFamily="18" charset="0"/>
                <a:cs typeface="Times New Roman" pitchFamily="18" charset="0"/>
              </a:rPr>
              <a:t>Предварительная работа:</a:t>
            </a:r>
            <a:r>
              <a:rPr lang="ru-RU" sz="3700" dirty="0" smtClean="0">
                <a:latin typeface="Times New Roman" pitchFamily="18" charset="0"/>
                <a:cs typeface="Times New Roman" pitchFamily="18" charset="0"/>
              </a:rPr>
              <a:t> отгадывание загадок, чтение стихов о цветах, рассматривание иллюстраций и фотографий.</a:t>
            </a:r>
          </a:p>
          <a:p>
            <a:pPr>
              <a:buNone/>
            </a:pPr>
            <a:r>
              <a:rPr lang="ru-RU" sz="3700" dirty="0" smtClean="0">
                <a:latin typeface="Times New Roman" pitchFamily="18" charset="0"/>
                <a:cs typeface="Times New Roman" pitchFamily="18" charset="0"/>
              </a:rPr>
              <a:t>Ход наблюдения:</a:t>
            </a:r>
          </a:p>
          <a:p>
            <a:pPr>
              <a:buNone/>
            </a:pPr>
            <a:r>
              <a:rPr lang="ru-RU" sz="3700" b="1" dirty="0" smtClean="0">
                <a:latin typeface="Times New Roman" pitchFamily="18" charset="0"/>
                <a:cs typeface="Times New Roman" pitchFamily="18" charset="0"/>
              </a:rPr>
              <a:t>Воспитатель: </a:t>
            </a:r>
            <a:r>
              <a:rPr lang="ru-RU" sz="3700" dirty="0" smtClean="0">
                <a:latin typeface="Times New Roman" pitchFamily="18" charset="0"/>
                <a:cs typeface="Times New Roman" pitchFamily="18" charset="0"/>
              </a:rPr>
              <a:t>ребята, сегодня с вами мы будем наблюдать за удивительными созданиями природы - цветами.</a:t>
            </a:r>
          </a:p>
          <a:p>
            <a:pPr>
              <a:buNone/>
            </a:pPr>
            <a:r>
              <a:rPr lang="ru-RU" sz="3700" dirty="0" smtClean="0">
                <a:latin typeface="Times New Roman" pitchFamily="18" charset="0"/>
                <a:cs typeface="Times New Roman" pitchFamily="18" charset="0"/>
              </a:rPr>
              <a:t>Воспитатель и дети идут к клумбе.</a:t>
            </a:r>
          </a:p>
          <a:p>
            <a:pPr>
              <a:buNone/>
            </a:pPr>
            <a:r>
              <a:rPr lang="ru-RU" sz="3700" b="1" dirty="0" smtClean="0">
                <a:latin typeface="Times New Roman" pitchFamily="18" charset="0"/>
                <a:cs typeface="Times New Roman" pitchFamily="18" charset="0"/>
              </a:rPr>
              <a:t>Воспитатель: </a:t>
            </a:r>
            <a:r>
              <a:rPr lang="ru-RU" sz="3700" dirty="0" smtClean="0">
                <a:latin typeface="Times New Roman" pitchFamily="18" charset="0"/>
                <a:cs typeface="Times New Roman" pitchFamily="18" charset="0"/>
              </a:rPr>
              <a:t>посмотрите на наши клумбы, какие они красивые стали за лето, благодаря многочисленным цветам. Какие слова к ним можно подобрать? (красивые, восхитительные, прекрасные, они украшают жизнь людей)</a:t>
            </a:r>
          </a:p>
          <a:p>
            <a:pPr>
              <a:buNone/>
            </a:pPr>
            <a:r>
              <a:rPr lang="ru-RU" sz="3700" b="1" dirty="0" smtClean="0">
                <a:latin typeface="Times New Roman" pitchFamily="18" charset="0"/>
                <a:cs typeface="Times New Roman" pitchFamily="18" charset="0"/>
              </a:rPr>
              <a:t>Воспитатель читает стихотворение.</a:t>
            </a:r>
            <a:endParaRPr lang="ru-RU" sz="3700" dirty="0" smtClean="0">
              <a:latin typeface="Times New Roman" pitchFamily="18" charset="0"/>
              <a:cs typeface="Times New Roman" pitchFamily="18" charset="0"/>
            </a:endParaRPr>
          </a:p>
          <a:p>
            <a:pPr>
              <a:buNone/>
            </a:pPr>
            <a:r>
              <a:rPr lang="ru-RU" sz="3700" dirty="0" smtClean="0">
                <a:latin typeface="Times New Roman" pitchFamily="18" charset="0"/>
                <a:cs typeface="Times New Roman" pitchFamily="18" charset="0"/>
              </a:rPr>
              <a:t>         В мире цветов так тепло и прохладно.                                                                                                                                                                                               Целый букет ароматов и звуков… </a:t>
            </a:r>
          </a:p>
          <a:p>
            <a:pPr>
              <a:buNone/>
            </a:pPr>
            <a:r>
              <a:rPr lang="ru-RU" sz="3700" dirty="0" smtClean="0">
                <a:latin typeface="Times New Roman" pitchFamily="18" charset="0"/>
                <a:cs typeface="Times New Roman" pitchFamily="18" charset="0"/>
              </a:rPr>
              <a:t>          Каждый цветок – он по-своему нарядный…</a:t>
            </a:r>
          </a:p>
          <a:p>
            <a:pPr>
              <a:buNone/>
            </a:pPr>
            <a:r>
              <a:rPr lang="ru-RU" sz="3700" dirty="0" smtClean="0">
                <a:latin typeface="Times New Roman" pitchFamily="18" charset="0"/>
                <a:cs typeface="Times New Roman" pitchFamily="18" charset="0"/>
              </a:rPr>
              <a:t>          В форме изысканных праздничных кубков. (Лариса </a:t>
            </a:r>
            <a:r>
              <a:rPr lang="ru-RU" sz="3700" dirty="0" err="1" smtClean="0">
                <a:latin typeface="Times New Roman" pitchFamily="18" charset="0"/>
                <a:cs typeface="Times New Roman" pitchFamily="18" charset="0"/>
              </a:rPr>
              <a:t>Кузьминская</a:t>
            </a:r>
            <a:r>
              <a:rPr lang="ru-RU" sz="3700" dirty="0" smtClean="0">
                <a:latin typeface="Times New Roman" pitchFamily="18" charset="0"/>
                <a:cs typeface="Times New Roman" pitchFamily="18" charset="0"/>
              </a:rPr>
              <a:t>)</a:t>
            </a:r>
          </a:p>
          <a:p>
            <a:pPr>
              <a:buNone/>
            </a:pPr>
            <a:r>
              <a:rPr lang="ru-RU" sz="3700" b="1" dirty="0" err="1" smtClean="0">
                <a:latin typeface="Times New Roman" pitchFamily="18" charset="0"/>
                <a:cs typeface="Times New Roman" pitchFamily="18" charset="0"/>
              </a:rPr>
              <a:t>Воспитатель:</a:t>
            </a:r>
            <a:r>
              <a:rPr lang="ru-RU" sz="3700" dirty="0" err="1" smtClean="0">
                <a:latin typeface="Times New Roman" pitchFamily="18" charset="0"/>
                <a:cs typeface="Times New Roman" pitchFamily="18" charset="0"/>
              </a:rPr>
              <a:t>как</a:t>
            </a:r>
            <a:r>
              <a:rPr lang="ru-RU" sz="3700" dirty="0" smtClean="0">
                <a:latin typeface="Times New Roman" pitchFamily="18" charset="0"/>
                <a:cs typeface="Times New Roman" pitchFamily="18" charset="0"/>
              </a:rPr>
              <a:t> называются цветы, растущие на клумбе? (ответы детей)</a:t>
            </a:r>
          </a:p>
          <a:p>
            <a:pPr>
              <a:buNone/>
            </a:pPr>
            <a:r>
              <a:rPr lang="ru-RU" sz="3700" b="1" dirty="0" smtClean="0">
                <a:latin typeface="Times New Roman" pitchFamily="18" charset="0"/>
                <a:cs typeface="Times New Roman" pitchFamily="18" charset="0"/>
              </a:rPr>
              <a:t>Воспитатель</a:t>
            </a:r>
            <a:r>
              <a:rPr lang="ru-RU" sz="3700" dirty="0" smtClean="0">
                <a:latin typeface="Times New Roman" pitchFamily="18" charset="0"/>
                <a:cs typeface="Times New Roman" pitchFamily="18" charset="0"/>
              </a:rPr>
              <a:t>: все цветущие растения, за которыми ухаживают люди, называются садовыми. Давайте вспомним, как нужно ухаживать за садовыми растениями (ответы детей)</a:t>
            </a:r>
          </a:p>
          <a:p>
            <a:pPr>
              <a:buNone/>
            </a:pPr>
            <a:r>
              <a:rPr lang="ru-RU" sz="3700" b="1" dirty="0" smtClean="0">
                <a:latin typeface="Times New Roman" pitchFamily="18" charset="0"/>
                <a:cs typeface="Times New Roman" pitchFamily="18" charset="0"/>
              </a:rPr>
              <a:t>Воспитатель: </a:t>
            </a:r>
            <a:r>
              <a:rPr lang="ru-RU" sz="3700" dirty="0" smtClean="0">
                <a:latin typeface="Times New Roman" pitchFamily="18" charset="0"/>
                <a:cs typeface="Times New Roman" pitchFamily="18" charset="0"/>
              </a:rPr>
              <a:t>цветущие растения радуют нас своей красотой.</a:t>
            </a:r>
          </a:p>
          <a:p>
            <a:pPr>
              <a:buNone/>
            </a:pPr>
            <a:r>
              <a:rPr lang="ru-RU" sz="3700" b="1" dirty="0" smtClean="0">
                <a:latin typeface="Times New Roman" pitchFamily="18" charset="0"/>
                <a:cs typeface="Times New Roman" pitchFamily="18" charset="0"/>
              </a:rPr>
              <a:t>Воспитатель и дети рассматривают растения.</a:t>
            </a:r>
            <a:endParaRPr lang="ru-RU" sz="3700" dirty="0" smtClean="0">
              <a:latin typeface="Times New Roman" pitchFamily="18" charset="0"/>
              <a:cs typeface="Times New Roman" pitchFamily="18" charset="0"/>
            </a:endParaRPr>
          </a:p>
          <a:p>
            <a:pPr>
              <a:buNone/>
            </a:pPr>
            <a:r>
              <a:rPr lang="ru-RU" sz="3700" b="1" dirty="0" smtClean="0">
                <a:latin typeface="Times New Roman" pitchFamily="18" charset="0"/>
                <a:cs typeface="Times New Roman" pitchFamily="18" charset="0"/>
              </a:rPr>
              <a:t>Воспитатель:</a:t>
            </a:r>
            <a:endParaRPr lang="ru-RU" sz="3700" dirty="0" smtClean="0">
              <a:latin typeface="Times New Roman" pitchFamily="18" charset="0"/>
              <a:cs typeface="Times New Roman" pitchFamily="18" charset="0"/>
            </a:endParaRPr>
          </a:p>
          <a:p>
            <a:pPr>
              <a:buNone/>
            </a:pPr>
            <a:r>
              <a:rPr lang="ru-RU" sz="3700" b="1" dirty="0" smtClean="0">
                <a:latin typeface="Times New Roman" pitchFamily="18" charset="0"/>
                <a:cs typeface="Times New Roman" pitchFamily="18" charset="0"/>
              </a:rPr>
              <a:t>-  </a:t>
            </a:r>
            <a:r>
              <a:rPr lang="ru-RU" sz="3700" dirty="0" smtClean="0">
                <a:latin typeface="Times New Roman" pitchFamily="18" charset="0"/>
                <a:cs typeface="Times New Roman" pitchFamily="18" charset="0"/>
              </a:rPr>
              <a:t>какие части растений вы можете назвать? (корень, стебель, листья, цветы)</a:t>
            </a:r>
          </a:p>
          <a:p>
            <a:pPr>
              <a:buNone/>
            </a:pPr>
            <a:r>
              <a:rPr lang="ru-RU" sz="3700" b="1" dirty="0" smtClean="0">
                <a:latin typeface="Times New Roman" pitchFamily="18" charset="0"/>
                <a:cs typeface="Times New Roman" pitchFamily="18" charset="0"/>
              </a:rPr>
              <a:t>- </a:t>
            </a:r>
            <a:r>
              <a:rPr lang="ru-RU" sz="3700" dirty="0" smtClean="0">
                <a:latin typeface="Times New Roman" pitchFamily="18" charset="0"/>
                <a:cs typeface="Times New Roman" pitchFamily="18" charset="0"/>
              </a:rPr>
              <a:t> для чего растениям нужен корень? (ответы детей)</a:t>
            </a:r>
          </a:p>
          <a:p>
            <a:pPr>
              <a:buNone/>
            </a:pPr>
            <a:r>
              <a:rPr lang="ru-RU" sz="3700" b="1" dirty="0" smtClean="0">
                <a:latin typeface="Times New Roman" pitchFamily="18" charset="0"/>
                <a:cs typeface="Times New Roman" pitchFamily="18" charset="0"/>
              </a:rPr>
              <a:t>- </a:t>
            </a:r>
            <a:r>
              <a:rPr lang="ru-RU" sz="3700" dirty="0" smtClean="0">
                <a:latin typeface="Times New Roman" pitchFamily="18" charset="0"/>
                <a:cs typeface="Times New Roman" pitchFamily="18" charset="0"/>
              </a:rPr>
              <a:t> какую роль играет стебель? (ответы детей)</a:t>
            </a:r>
          </a:p>
          <a:p>
            <a:pPr>
              <a:buNone/>
            </a:pPr>
            <a:r>
              <a:rPr lang="ru-RU" sz="3700" b="1" dirty="0" smtClean="0">
                <a:latin typeface="Times New Roman" pitchFamily="18" charset="0"/>
                <a:cs typeface="Times New Roman" pitchFamily="18" charset="0"/>
              </a:rPr>
              <a:t>-</a:t>
            </a:r>
            <a:r>
              <a:rPr lang="ru-RU" sz="3700" dirty="0" smtClean="0">
                <a:latin typeface="Times New Roman" pitchFamily="18" charset="0"/>
                <a:cs typeface="Times New Roman" pitchFamily="18" charset="0"/>
              </a:rPr>
              <a:t>для чего растениям нужны листья? (ответы детей)</a:t>
            </a:r>
          </a:p>
          <a:p>
            <a:endParaRPr lang="ru-RU"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32657"/>
            <a:ext cx="8229600" cy="5793508"/>
          </a:xfrm>
        </p:spPr>
        <p:txBody>
          <a:bodyPr>
            <a:normAutofit fontScale="40000" lnSpcReduction="20000"/>
          </a:bodyPr>
          <a:lstStyle/>
          <a:p>
            <a:pPr>
              <a:buNone/>
            </a:pPr>
            <a:r>
              <a:rPr lang="ru-RU" sz="3000" b="1" dirty="0" smtClean="0">
                <a:latin typeface="Times New Roman" pitchFamily="18" charset="0"/>
                <a:cs typeface="Times New Roman" pitchFamily="18" charset="0"/>
              </a:rPr>
              <a:t>- </a:t>
            </a:r>
            <a:r>
              <a:rPr lang="ru-RU" sz="3000" dirty="0" smtClean="0">
                <a:latin typeface="Times New Roman" pitchFamily="18" charset="0"/>
                <a:cs typeface="Times New Roman" pitchFamily="18" charset="0"/>
              </a:rPr>
              <a:t>какое значение имеют цветы? (ответы детей)</a:t>
            </a:r>
          </a:p>
          <a:p>
            <a:pPr>
              <a:buNone/>
            </a:pPr>
            <a:r>
              <a:rPr lang="ru-RU" sz="3000" b="1" dirty="0" smtClean="0">
                <a:latin typeface="Times New Roman" pitchFamily="18" charset="0"/>
                <a:cs typeface="Times New Roman" pitchFamily="18" charset="0"/>
              </a:rPr>
              <a:t>- </a:t>
            </a:r>
            <a:r>
              <a:rPr lang="ru-RU" sz="3000" dirty="0" smtClean="0">
                <a:latin typeface="Times New Roman" pitchFamily="18" charset="0"/>
                <a:cs typeface="Times New Roman" pitchFamily="18" charset="0"/>
              </a:rPr>
              <a:t>что необходимо растениям, чтобы они нормально росли и развивались?</a:t>
            </a:r>
          </a:p>
          <a:p>
            <a:pPr>
              <a:buNone/>
            </a:pPr>
            <a:r>
              <a:rPr lang="ru-RU" sz="3000" b="1" dirty="0" smtClean="0">
                <a:latin typeface="Times New Roman" pitchFamily="18" charset="0"/>
                <a:cs typeface="Times New Roman" pitchFamily="18" charset="0"/>
              </a:rPr>
              <a:t>- </a:t>
            </a:r>
            <a:r>
              <a:rPr lang="ru-RU" sz="3000" dirty="0" smtClean="0">
                <a:latin typeface="Times New Roman" pitchFamily="18" charset="0"/>
                <a:cs typeface="Times New Roman" pitchFamily="18" charset="0"/>
              </a:rPr>
              <a:t>почему некоторые растения называются однолетние, многолетние?</a:t>
            </a:r>
          </a:p>
          <a:p>
            <a:pPr>
              <a:buNone/>
            </a:pPr>
            <a:r>
              <a:rPr lang="ru-RU" sz="3000" b="1" dirty="0" smtClean="0">
                <a:latin typeface="Times New Roman" pitchFamily="18" charset="0"/>
                <a:cs typeface="Times New Roman" pitchFamily="18" charset="0"/>
              </a:rPr>
              <a:t>- </a:t>
            </a:r>
            <a:r>
              <a:rPr lang="ru-RU" sz="3000" dirty="0" smtClean="0">
                <a:latin typeface="Times New Roman" pitchFamily="18" charset="0"/>
                <a:cs typeface="Times New Roman" pitchFamily="18" charset="0"/>
              </a:rPr>
              <a:t>посмотрите, какие красивые цветочки растут на клумбе. Кто знает, как они называются? (бархатцы, астры, флоксы, петунии, </a:t>
            </a:r>
            <a:r>
              <a:rPr lang="ru-RU" sz="3000" dirty="0" err="1" smtClean="0">
                <a:latin typeface="Times New Roman" pitchFamily="18" charset="0"/>
                <a:cs typeface="Times New Roman" pitchFamily="18" charset="0"/>
              </a:rPr>
              <a:t>циниии</a:t>
            </a:r>
            <a:r>
              <a:rPr lang="ru-RU" sz="3000" dirty="0" smtClean="0">
                <a:latin typeface="Times New Roman" pitchFamily="18" charset="0"/>
                <a:cs typeface="Times New Roman" pitchFamily="18" charset="0"/>
              </a:rPr>
              <a:t>, ноготки и др.)</a:t>
            </a:r>
          </a:p>
          <a:p>
            <a:pPr>
              <a:buNone/>
            </a:pPr>
            <a:r>
              <a:rPr lang="ru-RU" sz="3000" b="1" dirty="0" smtClean="0">
                <a:latin typeface="Times New Roman" pitchFamily="18" charset="0"/>
                <a:cs typeface="Times New Roman" pitchFamily="18" charset="0"/>
              </a:rPr>
              <a:t>Воспитатель: </a:t>
            </a:r>
            <a:r>
              <a:rPr lang="ru-RU" sz="3000" dirty="0" smtClean="0">
                <a:latin typeface="Times New Roman" pitchFamily="18" charset="0"/>
                <a:cs typeface="Times New Roman" pitchFamily="18" charset="0"/>
              </a:rPr>
              <a:t>бабочки, пчелы замечают яркий цвет и чувствуют аромат цветов, прилетают к цветкам. Насекомые садятся на цветы и тоненьким хоботком пьют цветочный нектар. Насекомые перелетают с цветка на цветок и переносят пыльцу, тем самым опыляют растения.</a:t>
            </a:r>
          </a:p>
          <a:p>
            <a:pPr>
              <a:buNone/>
            </a:pPr>
            <a:r>
              <a:rPr lang="ru-RU" sz="3000" dirty="0" smtClean="0">
                <a:latin typeface="Times New Roman" pitchFamily="18" charset="0"/>
                <a:cs typeface="Times New Roman" pitchFamily="18" charset="0"/>
              </a:rPr>
              <a:t>Дети под руководством воспитателя рассматривают цветы на клумбах, отмечают и сравнивают их цвет, строение, запах.</a:t>
            </a:r>
          </a:p>
          <a:p>
            <a:pPr>
              <a:buNone/>
            </a:pPr>
            <a:r>
              <a:rPr lang="ru-RU" sz="3000" b="1" dirty="0" smtClean="0">
                <a:latin typeface="Times New Roman" pitchFamily="18" charset="0"/>
                <a:cs typeface="Times New Roman" pitchFamily="18" charset="0"/>
              </a:rPr>
              <a:t>Исследовательская деятельность.</a:t>
            </a:r>
            <a:endParaRPr lang="ru-RU" sz="3000" dirty="0" smtClean="0">
              <a:latin typeface="Times New Roman" pitchFamily="18" charset="0"/>
              <a:cs typeface="Times New Roman" pitchFamily="18" charset="0"/>
            </a:endParaRPr>
          </a:p>
          <a:p>
            <a:pPr>
              <a:buNone/>
            </a:pPr>
            <a:r>
              <a:rPr lang="ru-RU" sz="3000" dirty="0" smtClean="0">
                <a:latin typeface="Times New Roman" pitchFamily="18" charset="0"/>
                <a:cs typeface="Times New Roman" pitchFamily="18" charset="0"/>
              </a:rPr>
              <a:t>Сравнить цветы (чем похожи и отличаются друг от друга) .</a:t>
            </a:r>
          </a:p>
          <a:p>
            <a:pPr>
              <a:buNone/>
            </a:pPr>
            <a:r>
              <a:rPr lang="ru-RU" sz="3000" b="1" dirty="0" smtClean="0">
                <a:latin typeface="Times New Roman" pitchFamily="18" charset="0"/>
                <a:cs typeface="Times New Roman" pitchFamily="18" charset="0"/>
              </a:rPr>
              <a:t>Воспитатель: </a:t>
            </a:r>
            <a:r>
              <a:rPr lang="ru-RU" sz="3000" dirty="0" smtClean="0">
                <a:latin typeface="Times New Roman" pitchFamily="18" charset="0"/>
                <a:cs typeface="Times New Roman" pitchFamily="18" charset="0"/>
              </a:rPr>
              <a:t>какие цветы вам нравятся? (ответы детей)</a:t>
            </a:r>
          </a:p>
          <a:p>
            <a:pPr>
              <a:buNone/>
            </a:pPr>
            <a:r>
              <a:rPr lang="ru-RU" sz="3000" b="1" dirty="0" smtClean="0">
                <a:latin typeface="Times New Roman" pitchFamily="18" charset="0"/>
                <a:cs typeface="Times New Roman" pitchFamily="18" charset="0"/>
              </a:rPr>
              <a:t>- </a:t>
            </a:r>
            <a:r>
              <a:rPr lang="ru-RU" sz="3000" dirty="0" smtClean="0">
                <a:latin typeface="Times New Roman" pitchFamily="18" charset="0"/>
                <a:cs typeface="Times New Roman" pitchFamily="18" charset="0"/>
              </a:rPr>
              <a:t>почему именно эти цветы тебе нравятся? (ответы детей)</a:t>
            </a:r>
          </a:p>
          <a:p>
            <a:pPr>
              <a:buNone/>
            </a:pPr>
            <a:r>
              <a:rPr lang="ru-RU" sz="3000" b="1" dirty="0" smtClean="0">
                <a:latin typeface="Times New Roman" pitchFamily="18" charset="0"/>
                <a:cs typeface="Times New Roman" pitchFamily="18" charset="0"/>
              </a:rPr>
              <a:t>-</a:t>
            </a:r>
            <a:r>
              <a:rPr lang="ru-RU" sz="3000" dirty="0" smtClean="0">
                <a:latin typeface="Times New Roman" pitchFamily="18" charset="0"/>
                <a:cs typeface="Times New Roman" pitchFamily="18" charset="0"/>
              </a:rPr>
              <a:t>как нужно нам ухаживать за цветником? (полоть сорняки, рыхлить землю, поливать, подкармливать)</a:t>
            </a:r>
          </a:p>
          <a:p>
            <a:pPr>
              <a:buNone/>
            </a:pPr>
            <a:r>
              <a:rPr lang="ru-RU" sz="3000" b="1" dirty="0" smtClean="0">
                <a:latin typeface="Times New Roman" pitchFamily="18" charset="0"/>
                <a:cs typeface="Times New Roman" pitchFamily="18" charset="0"/>
              </a:rPr>
              <a:t>- </a:t>
            </a:r>
            <a:r>
              <a:rPr lang="ru-RU" sz="3000" dirty="0" smtClean="0">
                <a:latin typeface="Times New Roman" pitchFamily="18" charset="0"/>
                <a:cs typeface="Times New Roman" pitchFamily="18" charset="0"/>
              </a:rPr>
              <a:t>можно ли их срывать с клумбы?</a:t>
            </a:r>
          </a:p>
          <a:p>
            <a:pPr>
              <a:buNone/>
            </a:pPr>
            <a:r>
              <a:rPr lang="ru-RU" sz="3000" dirty="0" smtClean="0">
                <a:latin typeface="Times New Roman" pitchFamily="18" charset="0"/>
                <a:cs typeface="Times New Roman" pitchFamily="18" charset="0"/>
              </a:rPr>
              <a:t>Если я сорву цветок, Если ты сорвешь цветок,</a:t>
            </a:r>
          </a:p>
          <a:p>
            <a:pPr>
              <a:buNone/>
            </a:pPr>
            <a:r>
              <a:rPr lang="ru-RU" sz="3000" dirty="0" smtClean="0">
                <a:latin typeface="Times New Roman" pitchFamily="18" charset="0"/>
                <a:cs typeface="Times New Roman" pitchFamily="18" charset="0"/>
              </a:rPr>
              <a:t>Если все: и я, и ты,</a:t>
            </a:r>
          </a:p>
          <a:p>
            <a:pPr>
              <a:buNone/>
            </a:pPr>
            <a:r>
              <a:rPr lang="ru-RU" sz="3000" dirty="0" smtClean="0">
                <a:latin typeface="Times New Roman" pitchFamily="18" charset="0"/>
                <a:cs typeface="Times New Roman" pitchFamily="18" charset="0"/>
              </a:rPr>
              <a:t>Если мы сорвем цветы,</a:t>
            </a:r>
          </a:p>
          <a:p>
            <a:pPr>
              <a:buNone/>
            </a:pPr>
            <a:r>
              <a:rPr lang="ru-RU" sz="3000" dirty="0" smtClean="0">
                <a:latin typeface="Times New Roman" pitchFamily="18" charset="0"/>
                <a:cs typeface="Times New Roman" pitchFamily="18" charset="0"/>
              </a:rPr>
              <a:t>Опустеют все поляны</a:t>
            </a:r>
          </a:p>
          <a:p>
            <a:pPr>
              <a:buNone/>
            </a:pPr>
            <a:r>
              <a:rPr lang="ru-RU" sz="3000" dirty="0" smtClean="0">
                <a:latin typeface="Times New Roman" pitchFamily="18" charset="0"/>
                <a:cs typeface="Times New Roman" pitchFamily="18" charset="0"/>
              </a:rPr>
              <a:t>И не будет красоты.</a:t>
            </a:r>
          </a:p>
          <a:p>
            <a:pPr>
              <a:buNone/>
            </a:pPr>
            <a:r>
              <a:rPr lang="ru-RU" sz="3000" dirty="0" smtClean="0">
                <a:latin typeface="Times New Roman" pitchFamily="18" charset="0"/>
                <a:cs typeface="Times New Roman" pitchFamily="18" charset="0"/>
              </a:rPr>
              <a:t>(Т. Собакин)</a:t>
            </a:r>
          </a:p>
          <a:p>
            <a:pPr>
              <a:buNone/>
            </a:pPr>
            <a:r>
              <a:rPr lang="ru-RU" sz="3000" b="1" dirty="0" smtClean="0">
                <a:latin typeface="Times New Roman" pitchFamily="18" charset="0"/>
                <a:cs typeface="Times New Roman" pitchFamily="18" charset="0"/>
              </a:rPr>
              <a:t>Рефлексия:</a:t>
            </a:r>
            <a:endParaRPr lang="ru-RU" sz="3000" dirty="0" smtClean="0">
              <a:latin typeface="Times New Roman" pitchFamily="18" charset="0"/>
              <a:cs typeface="Times New Roman" pitchFamily="18" charset="0"/>
            </a:endParaRPr>
          </a:p>
          <a:p>
            <a:pPr>
              <a:buNone/>
            </a:pPr>
            <a:r>
              <a:rPr lang="ru-RU" sz="3000" dirty="0" smtClean="0">
                <a:latin typeface="Times New Roman" pitchFamily="18" charset="0"/>
                <a:cs typeface="Times New Roman" pitchFamily="18" charset="0"/>
              </a:rPr>
              <a:t>Чем отличаются цветущие растения от травы? Для чего человеку нужны цветы?</a:t>
            </a:r>
          </a:p>
          <a:p>
            <a:pPr>
              <a:buNone/>
            </a:pPr>
            <a:r>
              <a:rPr lang="ru-RU" sz="3000" b="1" dirty="0" smtClean="0">
                <a:latin typeface="Times New Roman" pitchFamily="18" charset="0"/>
                <a:cs typeface="Times New Roman" pitchFamily="18" charset="0"/>
              </a:rPr>
              <a:t>Трудовая деятельность.</a:t>
            </a:r>
            <a:endParaRPr lang="ru-RU" sz="3000" dirty="0" smtClean="0">
              <a:latin typeface="Times New Roman" pitchFamily="18" charset="0"/>
              <a:cs typeface="Times New Roman" pitchFamily="18" charset="0"/>
            </a:endParaRPr>
          </a:p>
          <a:p>
            <a:pPr>
              <a:buNone/>
            </a:pPr>
            <a:r>
              <a:rPr lang="ru-RU" sz="3000" dirty="0" smtClean="0">
                <a:latin typeface="Times New Roman" pitchFamily="18" charset="0"/>
                <a:cs typeface="Times New Roman" pitchFamily="18" charset="0"/>
              </a:rPr>
              <a:t>Убираем сорняки.</a:t>
            </a:r>
          </a:p>
          <a:p>
            <a:pPr>
              <a:buNone/>
            </a:pPr>
            <a:r>
              <a:rPr lang="ru-RU" sz="3000" dirty="0" smtClean="0">
                <a:latin typeface="Times New Roman" pitchFamily="18" charset="0"/>
                <a:cs typeface="Times New Roman" pitchFamily="18" charset="0"/>
              </a:rPr>
              <a:t>Цель: воспитание любви к растениям, желание о них заботиться.</a:t>
            </a:r>
          </a:p>
          <a:p>
            <a:pPr>
              <a:buNone/>
            </a:pPr>
            <a:r>
              <a:rPr lang="ru-RU" sz="3000" b="1" dirty="0" smtClean="0">
                <a:latin typeface="Times New Roman" pitchFamily="18" charset="0"/>
                <a:cs typeface="Times New Roman" pitchFamily="18" charset="0"/>
              </a:rPr>
              <a:t> </a:t>
            </a:r>
            <a:endParaRPr lang="ru-RU" sz="3000"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32657"/>
            <a:ext cx="8229600" cy="5793508"/>
          </a:xfrm>
        </p:spPr>
        <p:txBody>
          <a:bodyPr>
            <a:normAutofit/>
          </a:bodyPr>
          <a:lstStyle/>
          <a:p>
            <a:pPr>
              <a:buNone/>
            </a:pPr>
            <a:r>
              <a:rPr lang="ru-RU" sz="1200" b="1" dirty="0" smtClean="0">
                <a:latin typeface="Times New Roman" pitchFamily="18" charset="0"/>
                <a:cs typeface="Times New Roman" pitchFamily="18" charset="0"/>
              </a:rPr>
              <a:t>Подвижная игра "Я садовником родился"</a:t>
            </a:r>
            <a:endParaRPr lang="ru-RU" sz="1200" dirty="0" smtClean="0">
              <a:latin typeface="Times New Roman" pitchFamily="18" charset="0"/>
              <a:cs typeface="Times New Roman" pitchFamily="18" charset="0"/>
            </a:endParaRPr>
          </a:p>
          <a:p>
            <a:pPr>
              <a:buNone/>
            </a:pPr>
            <a:r>
              <a:rPr lang="ru-RU" sz="1200" dirty="0" smtClean="0">
                <a:latin typeface="Times New Roman" pitchFamily="18" charset="0"/>
                <a:cs typeface="Times New Roman" pitchFamily="18" charset="0"/>
              </a:rPr>
              <a:t>Каждый играющий называется каким-нибудь цветком. Водящий говорит:</a:t>
            </a:r>
          </a:p>
          <a:p>
            <a:pPr>
              <a:buNone/>
            </a:pPr>
            <a:r>
              <a:rPr lang="ru-RU" sz="1200" dirty="0" smtClean="0">
                <a:latin typeface="Times New Roman" pitchFamily="18" charset="0"/>
                <a:cs typeface="Times New Roman" pitchFamily="18" charset="0"/>
              </a:rPr>
              <a:t>Я садовником родился,</a:t>
            </a:r>
          </a:p>
          <a:p>
            <a:pPr>
              <a:buNone/>
            </a:pPr>
            <a:r>
              <a:rPr lang="ru-RU" sz="1200" dirty="0" smtClean="0">
                <a:latin typeface="Times New Roman" pitchFamily="18" charset="0"/>
                <a:cs typeface="Times New Roman" pitchFamily="18" charset="0"/>
              </a:rPr>
              <a:t>Не на шутку рассердился,</a:t>
            </a:r>
          </a:p>
          <a:p>
            <a:pPr>
              <a:buNone/>
            </a:pPr>
            <a:r>
              <a:rPr lang="ru-RU" sz="1200" dirty="0" smtClean="0">
                <a:latin typeface="Times New Roman" pitchFamily="18" charset="0"/>
                <a:cs typeface="Times New Roman" pitchFamily="18" charset="0"/>
              </a:rPr>
              <a:t>Все цветы мне надоели,</a:t>
            </a:r>
          </a:p>
          <a:p>
            <a:pPr>
              <a:buNone/>
            </a:pPr>
            <a:r>
              <a:rPr lang="ru-RU" sz="1200" dirty="0" smtClean="0">
                <a:latin typeface="Times New Roman" pitchFamily="18" charset="0"/>
                <a:cs typeface="Times New Roman" pitchFamily="18" charset="0"/>
              </a:rPr>
              <a:t>Кроме. астры</a:t>
            </a:r>
          </a:p>
          <a:p>
            <a:pPr>
              <a:buNone/>
            </a:pPr>
            <a:r>
              <a:rPr lang="ru-RU" sz="1200" dirty="0" smtClean="0">
                <a:latin typeface="Times New Roman" pitchFamily="18" charset="0"/>
                <a:cs typeface="Times New Roman" pitchFamily="18" charset="0"/>
              </a:rPr>
              <a:t>Названный цветок должен быстро откликнуться:</a:t>
            </a:r>
          </a:p>
          <a:p>
            <a:pPr>
              <a:buNone/>
            </a:pPr>
            <a:r>
              <a:rPr lang="ru-RU" sz="1200" dirty="0" smtClean="0">
                <a:latin typeface="Times New Roman" pitchFamily="18" charset="0"/>
                <a:cs typeface="Times New Roman" pitchFamily="18" charset="0"/>
              </a:rPr>
              <a:t>- Ой!</a:t>
            </a:r>
          </a:p>
          <a:p>
            <a:pPr>
              <a:buNone/>
            </a:pPr>
            <a:r>
              <a:rPr lang="ru-RU" sz="1200" dirty="0" smtClean="0">
                <a:latin typeface="Times New Roman" pitchFamily="18" charset="0"/>
                <a:cs typeface="Times New Roman" pitchFamily="18" charset="0"/>
              </a:rPr>
              <a:t>- Что с тобой?</a:t>
            </a:r>
          </a:p>
          <a:p>
            <a:pPr>
              <a:buNone/>
            </a:pPr>
            <a:r>
              <a:rPr lang="ru-RU" sz="1200" dirty="0" smtClean="0">
                <a:latin typeface="Times New Roman" pitchFamily="18" charset="0"/>
                <a:cs typeface="Times New Roman" pitchFamily="18" charset="0"/>
              </a:rPr>
              <a:t>- Я Влюблен!</a:t>
            </a:r>
          </a:p>
          <a:p>
            <a:pPr>
              <a:buNone/>
            </a:pPr>
            <a:r>
              <a:rPr lang="ru-RU" sz="1200" dirty="0" smtClean="0">
                <a:latin typeface="Times New Roman" pitchFamily="18" charset="0"/>
                <a:cs typeface="Times New Roman" pitchFamily="18" charset="0"/>
              </a:rPr>
              <a:t>- В кого?</a:t>
            </a:r>
          </a:p>
          <a:p>
            <a:pPr>
              <a:buNone/>
            </a:pPr>
            <a:r>
              <a:rPr lang="ru-RU" sz="1200" dirty="0" smtClean="0">
                <a:latin typeface="Times New Roman" pitchFamily="18" charset="0"/>
                <a:cs typeface="Times New Roman" pitchFamily="18" charset="0"/>
              </a:rPr>
              <a:t>- В розу!</a:t>
            </a:r>
          </a:p>
          <a:p>
            <a:pPr>
              <a:buNone/>
            </a:pPr>
            <a:r>
              <a:rPr lang="ru-RU" sz="1200" dirty="0" smtClean="0">
                <a:latin typeface="Times New Roman" pitchFamily="18" charset="0"/>
                <a:cs typeface="Times New Roman" pitchFamily="18" charset="0"/>
              </a:rPr>
              <a:t>Теперь аналогичным образом откликается "роза", и игра продолжается.</a:t>
            </a:r>
          </a:p>
          <a:p>
            <a:pPr>
              <a:buNone/>
            </a:pPr>
            <a:r>
              <a:rPr lang="ru-RU" sz="1200" b="1" dirty="0" smtClean="0">
                <a:latin typeface="Times New Roman" pitchFamily="18" charset="0"/>
                <a:cs typeface="Times New Roman" pitchFamily="18" charset="0"/>
              </a:rPr>
              <a:t>Благодарю всех за внимание и поддержку!</a:t>
            </a:r>
            <a:endParaRPr lang="ru-RU" sz="1200" dirty="0" smtClean="0">
              <a:latin typeface="Times New Roman" pitchFamily="18" charset="0"/>
              <a:cs typeface="Times New Roman" pitchFamily="18" charset="0"/>
            </a:endParaRPr>
          </a:p>
          <a:p>
            <a:pPr>
              <a:buNone/>
            </a:pPr>
            <a:r>
              <a:rPr lang="ru-RU" sz="2800" dirty="0" smtClean="0"/>
              <a:t> </a:t>
            </a:r>
          </a:p>
          <a:p>
            <a:pPr>
              <a:buNone/>
            </a:pPr>
            <a:r>
              <a:rPr lang="ru-RU" sz="3000" b="1" dirty="0" smtClean="0">
                <a:latin typeface="Times New Roman" pitchFamily="18" charset="0"/>
                <a:cs typeface="Times New Roman" pitchFamily="18" charset="0"/>
              </a:rPr>
              <a:t> </a:t>
            </a:r>
            <a:endParaRPr lang="ru-RU" sz="3000" dirty="0" smtClean="0">
              <a:latin typeface="Times New Roman" pitchFamily="18" charset="0"/>
              <a:cs typeface="Times New Roman" pitchFamily="18" charset="0"/>
            </a:endParaRPr>
          </a:p>
          <a:p>
            <a:endParaRPr lang="ru-RU" dirty="0"/>
          </a:p>
        </p:txBody>
      </p:sp>
      <p:pic>
        <p:nvPicPr>
          <p:cNvPr id="4" name="Picture 2" descr="E:\Проек по экотропе Путешествие по\фотки по проекту\IMG-20180723-WA0036.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395536" y="3717032"/>
            <a:ext cx="4212895" cy="2534320"/>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3" descr="E:\Проек по экотропе Путешествие по\фотки по проекту\IMG_20180727_110002.jpg"/>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5724128" y="3717032"/>
            <a:ext cx="2633464" cy="2467811"/>
          </a:xfrm>
          <a:prstGeom prst="rect">
            <a:avLst/>
          </a:prstGeom>
          <a:noFill/>
          <a:extLst>
            <a:ext uri="{909E8E84-426E-40DD-AFC4-6F175D3DCCD1}">
              <a14:hiddenFill xmlns="" xmlns:a14="http://schemas.microsoft.com/office/drawing/2010/main">
                <a:solidFill>
                  <a:srgbClr val="FFFFFF"/>
                </a:solidFill>
              </a14:hiddenFill>
            </a:ext>
          </a:extLst>
        </p:spPr>
      </p:pic>
      <p:pic>
        <p:nvPicPr>
          <p:cNvPr id="1026" name="Picture 2" descr="F:\Проек по экотропе Путешествие по\фотки по проекту\IMG_20180727_110044.jpg"/>
          <p:cNvPicPr>
            <a:picLocks noChangeAspect="1" noChangeArrowheads="1"/>
          </p:cNvPicPr>
          <p:nvPr/>
        </p:nvPicPr>
        <p:blipFill>
          <a:blip r:embed="rId4" cstate="email"/>
          <a:srcRect/>
          <a:stretch>
            <a:fillRect/>
          </a:stretch>
        </p:blipFill>
        <p:spPr bwMode="auto">
          <a:xfrm>
            <a:off x="5292080" y="836712"/>
            <a:ext cx="3720413" cy="2232248"/>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6386" name="Picture 2" descr="C:\Users\Дом\Desktop\1451297136_frame-for-photoshop-tropical-island.jpg"/>
          <p:cNvPicPr>
            <a:picLocks noChangeAspect="1" noChangeArrowheads="1"/>
          </p:cNvPicPr>
          <p:nvPr/>
        </p:nvPicPr>
        <p:blipFill>
          <a:blip r:embed="rId3" cstate="print"/>
          <a:srcRect/>
          <a:stretch>
            <a:fillRect/>
          </a:stretch>
        </p:blipFill>
        <p:spPr bwMode="auto">
          <a:xfrm>
            <a:off x="0" y="0"/>
            <a:ext cx="9144000" cy="6866573"/>
          </a:xfrm>
          <a:prstGeom prst="rect">
            <a:avLst/>
          </a:prstGeom>
          <a:noFill/>
        </p:spPr>
      </p:pic>
      <p:sp>
        <p:nvSpPr>
          <p:cNvPr id="5" name="TextBox 4"/>
          <p:cNvSpPr txBox="1"/>
          <p:nvPr/>
        </p:nvSpPr>
        <p:spPr>
          <a:xfrm>
            <a:off x="1595670" y="1970838"/>
            <a:ext cx="7104789" cy="2554545"/>
          </a:xfrm>
          <a:prstGeom prst="rect">
            <a:avLst/>
          </a:prstGeom>
          <a:noFill/>
        </p:spPr>
        <p:txBody>
          <a:bodyPr wrap="square" rtlCol="0">
            <a:spAutoFit/>
          </a:bodyPr>
          <a:lstStyle/>
          <a:p>
            <a:pPr algn="ctr"/>
            <a:r>
              <a:rPr lang="ru-RU" sz="3200" b="1" u="sng" dirty="0" smtClean="0">
                <a:solidFill>
                  <a:srgbClr val="FF0000"/>
                </a:solidFill>
                <a:latin typeface="Times New Roman" pitchFamily="18" charset="0"/>
                <a:cs typeface="Times New Roman" pitchFamily="18" charset="0"/>
              </a:rPr>
              <a:t>Станция </a:t>
            </a:r>
          </a:p>
          <a:p>
            <a:pPr algn="ctr"/>
            <a:r>
              <a:rPr lang="ru-RU" sz="3200" b="1" u="sng" dirty="0" smtClean="0">
                <a:solidFill>
                  <a:srgbClr val="FF0000"/>
                </a:solidFill>
                <a:latin typeface="Times New Roman" pitchFamily="18" charset="0"/>
                <a:cs typeface="Times New Roman" pitchFamily="18" charset="0"/>
              </a:rPr>
              <a:t>«Луг»</a:t>
            </a:r>
          </a:p>
          <a:p>
            <a:pPr algn="ctr"/>
            <a:endParaRPr lang="ru-RU" sz="3200" b="1" u="sng" dirty="0" smtClean="0">
              <a:solidFill>
                <a:srgbClr val="FF0000"/>
              </a:solidFill>
              <a:latin typeface="Times New Roman" pitchFamily="18" charset="0"/>
              <a:cs typeface="Times New Roman" pitchFamily="18" charset="0"/>
            </a:endParaRPr>
          </a:p>
          <a:p>
            <a:pPr algn="ctr"/>
            <a:r>
              <a:rPr lang="ru-RU" sz="3200" b="1" u="sng" dirty="0" smtClean="0">
                <a:latin typeface="Times New Roman" pitchFamily="18" charset="0"/>
                <a:cs typeface="Times New Roman" pitchFamily="18" charset="0"/>
              </a:rPr>
              <a:t>«Подорожник-  </a:t>
            </a:r>
          </a:p>
          <a:p>
            <a:pPr algn="ctr"/>
            <a:r>
              <a:rPr lang="ru-RU" sz="3200" b="1" u="sng" dirty="0" smtClean="0">
                <a:latin typeface="Times New Roman" pitchFamily="18" charset="0"/>
                <a:cs typeface="Times New Roman" pitchFamily="18" charset="0"/>
              </a:rPr>
              <a:t>друг путешественников»</a:t>
            </a:r>
            <a:endParaRPr lang="ru-RU" sz="3200" b="1" u="sng"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Grp="1" noChangeArrowheads="1"/>
          </p:cNvSpPr>
          <p:nvPr>
            <p:ph idx="1"/>
          </p:nvPr>
        </p:nvSpPr>
        <p:spPr bwMode="auto">
          <a:xfrm>
            <a:off x="179512" y="63662"/>
            <a:ext cx="8712968" cy="67433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buNone/>
            </a:pPr>
            <a:endParaRPr lang="ru-RU" sz="1100" dirty="0" smtClean="0">
              <a:latin typeface="Times New Roman" pitchFamily="18" charset="0"/>
              <a:cs typeface="Times New Roman" pitchFamily="18" charset="0"/>
            </a:endParaRPr>
          </a:p>
          <a:p>
            <a:pPr algn="ctr">
              <a:buNone/>
            </a:pPr>
            <a:r>
              <a:rPr lang="ru-RU" sz="1200" dirty="0" smtClean="0">
                <a:latin typeface="Times New Roman" pitchFamily="18" charset="0"/>
                <a:cs typeface="Times New Roman" pitchFamily="18" charset="0"/>
              </a:rPr>
              <a:t>Конспект наблюдения в природе в старшей группе</a:t>
            </a:r>
          </a:p>
          <a:p>
            <a:pPr algn="ctr">
              <a:buNone/>
            </a:pPr>
            <a:r>
              <a:rPr lang="ru-RU" sz="1200" dirty="0" smtClean="0">
                <a:latin typeface="Times New Roman" pitchFamily="18" charset="0"/>
                <a:cs typeface="Times New Roman" pitchFamily="18" charset="0"/>
              </a:rPr>
              <a:t> </a:t>
            </a:r>
            <a:r>
              <a:rPr lang="ru-RU" sz="1200" u="sng" dirty="0" smtClean="0">
                <a:latin typeface="Times New Roman" pitchFamily="18" charset="0"/>
                <a:cs typeface="Times New Roman" pitchFamily="18" charset="0"/>
              </a:rPr>
              <a:t>Тема:</a:t>
            </a:r>
            <a:r>
              <a:rPr lang="ru-RU" sz="1200" dirty="0" smtClean="0">
                <a:latin typeface="Times New Roman" pitchFamily="18" charset="0"/>
                <a:cs typeface="Times New Roman" pitchFamily="18" charset="0"/>
              </a:rPr>
              <a:t> </a:t>
            </a:r>
            <a:r>
              <a:rPr lang="ru-RU" sz="1200" b="1" dirty="0" smtClean="0">
                <a:latin typeface="Times New Roman" pitchFamily="18" charset="0"/>
                <a:cs typeface="Times New Roman" pitchFamily="18" charset="0"/>
              </a:rPr>
              <a:t>«Подорожник- друг путешественников»</a:t>
            </a:r>
          </a:p>
          <a:p>
            <a:pPr>
              <a:buNone/>
            </a:pPr>
            <a:r>
              <a:rPr lang="ru-RU" sz="1200" u="sng" dirty="0" smtClean="0">
                <a:latin typeface="Times New Roman" pitchFamily="18" charset="0"/>
                <a:cs typeface="Times New Roman" pitchFamily="18" charset="0"/>
              </a:rPr>
              <a:t>Цели:</a:t>
            </a:r>
            <a:endParaRPr lang="ru-RU" sz="12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Познакомить детей с растением, его особенностями.</a:t>
            </a:r>
          </a:p>
          <a:p>
            <a:r>
              <a:rPr lang="ru-RU" sz="1200" dirty="0" smtClean="0">
                <a:latin typeface="Times New Roman" pitchFamily="18" charset="0"/>
                <a:cs typeface="Times New Roman" pitchFamily="18" charset="0"/>
              </a:rPr>
              <a:t>Закрепить знания о существовании у растений научного и народных названий.</a:t>
            </a:r>
          </a:p>
          <a:p>
            <a:r>
              <a:rPr lang="ru-RU" sz="1200" dirty="0" smtClean="0">
                <a:latin typeface="Times New Roman" pitchFamily="18" charset="0"/>
                <a:cs typeface="Times New Roman" pitchFamily="18" charset="0"/>
              </a:rPr>
              <a:t>Закрепить знания о понятии «лекарственное растение».</a:t>
            </a:r>
          </a:p>
          <a:p>
            <a:r>
              <a:rPr lang="ru-RU" sz="1200" dirty="0" smtClean="0">
                <a:latin typeface="Times New Roman" pitchFamily="18" charset="0"/>
                <a:cs typeface="Times New Roman" pitchFamily="18" charset="0"/>
              </a:rPr>
              <a:t>Развивать мышление, вникая в смысл слов.</a:t>
            </a:r>
          </a:p>
          <a:p>
            <a:r>
              <a:rPr lang="ru-RU" sz="1200" dirty="0" smtClean="0">
                <a:latin typeface="Times New Roman" pitchFamily="18" charset="0"/>
                <a:cs typeface="Times New Roman" pitchFamily="18" charset="0"/>
              </a:rPr>
              <a:t>Воспитывать любознательность, интерес к родной природе.</a:t>
            </a:r>
          </a:p>
          <a:p>
            <a:pPr>
              <a:buNone/>
            </a:pPr>
            <a:r>
              <a:rPr lang="ru-RU" sz="1200" dirty="0" smtClean="0">
                <a:latin typeface="Times New Roman" pitchFamily="18" charset="0"/>
                <a:cs typeface="Times New Roman" pitchFamily="18" charset="0"/>
              </a:rPr>
              <a:t> </a:t>
            </a:r>
          </a:p>
          <a:p>
            <a:pPr>
              <a:buNone/>
            </a:pPr>
            <a:r>
              <a:rPr lang="ru-RU" sz="1200" u="sng" dirty="0" smtClean="0">
                <a:latin typeface="Times New Roman" pitchFamily="18" charset="0"/>
                <a:cs typeface="Times New Roman" pitchFamily="18" charset="0"/>
              </a:rPr>
              <a:t>Ход наблюдения:</a:t>
            </a:r>
            <a:endParaRPr lang="ru-RU" sz="1200" dirty="0" smtClean="0">
              <a:latin typeface="Times New Roman" pitchFamily="18" charset="0"/>
              <a:cs typeface="Times New Roman" pitchFamily="18" charset="0"/>
            </a:endParaRPr>
          </a:p>
          <a:p>
            <a:pPr>
              <a:buNone/>
            </a:pPr>
            <a:r>
              <a:rPr lang="ru-RU" sz="1200" dirty="0" smtClean="0">
                <a:latin typeface="Times New Roman" pitchFamily="18" charset="0"/>
                <a:cs typeface="Times New Roman" pitchFamily="18" charset="0"/>
              </a:rPr>
              <a:t> </a:t>
            </a:r>
          </a:p>
          <a:p>
            <a:pPr>
              <a:buNone/>
            </a:pPr>
            <a:endParaRPr lang="ru-RU" sz="1200" dirty="0" smtClean="0">
              <a:latin typeface="Times New Roman" pitchFamily="18" charset="0"/>
              <a:cs typeface="Times New Roman" pitchFamily="18" charset="0"/>
            </a:endParaRPr>
          </a:p>
          <a:p>
            <a:pPr>
              <a:buNone/>
            </a:pPr>
            <a:r>
              <a:rPr lang="ru-RU" sz="1200" dirty="0" smtClean="0">
                <a:latin typeface="Times New Roman" pitchFamily="18" charset="0"/>
                <a:cs typeface="Times New Roman" pitchFamily="18" charset="0"/>
              </a:rPr>
              <a:t>Взгляните на это растение. Многим из вас оно знакомо. Как оно называется? (Ответы детей). Подорожник. Подорожник довольно обычное растение, растет на влажных местах, вдоль дорог, в садах.  Давайте рассмотрим подорожник повнимательнее.</a:t>
            </a:r>
          </a:p>
          <a:p>
            <a:pPr>
              <a:buNone/>
            </a:pPr>
            <a:r>
              <a:rPr lang="ru-RU" sz="1200" dirty="0" smtClean="0">
                <a:latin typeface="Times New Roman" pitchFamily="18" charset="0"/>
                <a:cs typeface="Times New Roman" pitchFamily="18" charset="0"/>
              </a:rPr>
              <a:t> </a:t>
            </a:r>
          </a:p>
          <a:p>
            <a:pPr>
              <a:buNone/>
            </a:pPr>
            <a:r>
              <a:rPr lang="ru-RU" sz="1200" dirty="0" smtClean="0">
                <a:latin typeface="Times New Roman" pitchFamily="18" charset="0"/>
                <a:cs typeface="Times New Roman" pitchFamily="18" charset="0"/>
              </a:rPr>
              <a:t>Тонкий стебель у дорожки. </a:t>
            </a:r>
          </a:p>
          <a:p>
            <a:pPr>
              <a:buNone/>
            </a:pPr>
            <a:r>
              <a:rPr lang="ru-RU" sz="1200" dirty="0" smtClean="0">
                <a:latin typeface="Times New Roman" pitchFamily="18" charset="0"/>
                <a:cs typeface="Times New Roman" pitchFamily="18" charset="0"/>
              </a:rPr>
              <a:t>На конце его — серёжки. </a:t>
            </a:r>
          </a:p>
          <a:p>
            <a:pPr>
              <a:buNone/>
            </a:pPr>
            <a:r>
              <a:rPr lang="ru-RU" sz="1200" dirty="0" smtClean="0">
                <a:latin typeface="Times New Roman" pitchFamily="18" charset="0"/>
                <a:cs typeface="Times New Roman" pitchFamily="18" charset="0"/>
              </a:rPr>
              <a:t>На земле лежат листки — </a:t>
            </a:r>
          </a:p>
          <a:p>
            <a:pPr>
              <a:buNone/>
            </a:pPr>
            <a:r>
              <a:rPr lang="ru-RU" sz="1200" dirty="0" smtClean="0">
                <a:latin typeface="Times New Roman" pitchFamily="18" charset="0"/>
                <a:cs typeface="Times New Roman" pitchFamily="18" charset="0"/>
              </a:rPr>
              <a:t>Маленькие лопушки. </a:t>
            </a:r>
          </a:p>
          <a:p>
            <a:pPr>
              <a:buNone/>
            </a:pPr>
            <a:r>
              <a:rPr lang="ru-RU" sz="1200" dirty="0" smtClean="0">
                <a:latin typeface="Times New Roman" pitchFamily="18" charset="0"/>
                <a:cs typeface="Times New Roman" pitchFamily="18" charset="0"/>
              </a:rPr>
              <a:t>Нам он — как хороший друг, </a:t>
            </a:r>
          </a:p>
          <a:p>
            <a:pPr>
              <a:buNone/>
            </a:pPr>
            <a:r>
              <a:rPr lang="ru-RU" sz="1200" dirty="0" smtClean="0">
                <a:latin typeface="Times New Roman" pitchFamily="18" charset="0"/>
                <a:cs typeface="Times New Roman" pitchFamily="18" charset="0"/>
              </a:rPr>
              <a:t>Лечит ранки ног и рук.</a:t>
            </a:r>
          </a:p>
          <a:p>
            <a:pPr>
              <a:buNone/>
            </a:pPr>
            <a:r>
              <a:rPr lang="ru-RU" sz="1200" dirty="0" smtClean="0">
                <a:latin typeface="Times New Roman" pitchFamily="18" charset="0"/>
                <a:cs typeface="Times New Roman" pitchFamily="18" charset="0"/>
              </a:rPr>
              <a:t> </a:t>
            </a:r>
          </a:p>
          <a:p>
            <a:pPr>
              <a:buNone/>
            </a:pPr>
            <a:r>
              <a:rPr lang="ru-RU" sz="1200" dirty="0" smtClean="0">
                <a:latin typeface="Times New Roman" pitchFamily="18" charset="0"/>
                <a:cs typeface="Times New Roman" pitchFamily="18" charset="0"/>
              </a:rPr>
              <a:t>Вы уже знаете, что растений есть научное и народные названия. Напомните мне, как используются научное и народное название? (Ответы детей).   Научное название используют ученые и пишут в книгах. Название, которым растение называют в народе, простые люди, в разговоре — это народное название.</a:t>
            </a:r>
          </a:p>
          <a:p>
            <a:pPr>
              <a:buNone/>
            </a:pPr>
            <a:r>
              <a:rPr lang="ru-RU" sz="1200" dirty="0" smtClean="0">
                <a:latin typeface="Times New Roman" pitchFamily="18" charset="0"/>
                <a:cs typeface="Times New Roman" pitchFamily="18" charset="0"/>
              </a:rPr>
              <a:t> </a:t>
            </a:r>
          </a:p>
          <a:p>
            <a:pPr>
              <a:buNone/>
            </a:pPr>
            <a:r>
              <a:rPr lang="ru-RU" sz="1200" b="1" dirty="0" smtClean="0"/>
              <a:t> </a:t>
            </a:r>
          </a:p>
          <a:p>
            <a:pPr algn="ctr">
              <a:buNone/>
            </a:pPr>
            <a:endParaRPr lang="ru-RU" sz="1800" dirty="0" smtClean="0"/>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Grp="1" noChangeArrowheads="1"/>
          </p:cNvSpPr>
          <p:nvPr>
            <p:ph idx="1"/>
          </p:nvPr>
        </p:nvSpPr>
        <p:spPr bwMode="auto">
          <a:xfrm>
            <a:off x="431800" y="145117"/>
            <a:ext cx="8532813" cy="56692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Научное название подорожника – «</a:t>
            </a:r>
            <a:r>
              <a:rPr kumimoji="0" lang="ru-RU" sz="12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плантаго</a:t>
            </a:r>
            <a:r>
              <a:rPr kumimoji="0" lang="ru-RU" sz="12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 произошло от латинского слова «подошва», так как прижатые к земле листья напоминают след ноги. Давно замечено, что подорожник следует за человеком, разрастаясь вдоль дорог и тропинок.</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Подорожник в народе называют по-разному: </a:t>
            </a:r>
            <a:r>
              <a:rPr kumimoji="0" lang="ru-RU" sz="12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семижильник</a:t>
            </a:r>
            <a:r>
              <a:rPr kumimoji="0" lang="ru-RU" sz="12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порезник, </a:t>
            </a:r>
            <a:r>
              <a:rPr kumimoji="0" lang="ru-RU" sz="12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попутник</a:t>
            </a:r>
            <a:r>
              <a:rPr kumimoji="0" lang="ru-RU" sz="12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sz="12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ранник</a:t>
            </a:r>
            <a:r>
              <a:rPr kumimoji="0" lang="ru-RU" sz="12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sz="12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чирьевая</a:t>
            </a:r>
            <a:r>
              <a:rPr kumimoji="0" lang="ru-RU" sz="12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трава, придорожник. Попробуйте поразмышлять о происхождении этих народных названий. (Ответы детей).</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Русские названия «подорожник», «попутчик» связаны с местообитанием его у дорог. Другие названия — «порезник», «</a:t>
            </a:r>
            <a:r>
              <a:rPr kumimoji="0" lang="ru-RU" sz="12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ранник</a:t>
            </a:r>
            <a:r>
              <a:rPr kumimoji="0" lang="ru-RU" sz="12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sz="12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чирьевая</a:t>
            </a:r>
            <a:r>
              <a:rPr kumimoji="0" lang="ru-RU" sz="12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трава» — даны растению за способность заживлять раны. </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С самых давних времен люди не только употребляли растения в пищу, но и делали из них одежду, орудия труда и защиты. А еще растения помогали человеку избавиться от болезней. Раньше знания о лечебных свойствах растений хранили женщины и старейшины. В наше время ученые изучают растения для того, чтобы сделать из них лекарства от многих болезней. </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Вы знаете как называются растения, с помощью которых можно лечиться? (Ответы детей). Лекарственные растения.</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Есть в травах и цветах целительная сила </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Для всех, умеющих их тайны разгадать.</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ea typeface="Andale Sans UI"/>
                <a:cs typeface="Times New Roman" pitchFamily="18" charset="0"/>
              </a:rPr>
              <a:t>(Р. Рождественский)</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Подорожник — лекарственное растение. Еще в стародавние времена подорожник  называли "Матерью всех трав" за его умение лечить раны и болезни. С помощью подорожника можно остановить кровотечение, он умеет заживлять раны, лечить разные заболевания. Если вы натерли мозоль – приложите чистый  лист подорожника, и вам легче будет идти. А все потому, что в листьях есть витамин К. Подорожник – друг путешественников.</a:t>
            </a:r>
          </a:p>
          <a:p>
            <a:pPr>
              <a:buNone/>
            </a:pPr>
            <a:r>
              <a:rPr lang="ru-RU" sz="1200" dirty="0" smtClean="0">
                <a:latin typeface="Times New Roman" pitchFamily="18" charset="0"/>
                <a:cs typeface="Times New Roman" pitchFamily="18" charset="0"/>
              </a:rPr>
              <a:t>Старинное предание говорит о том, что лекарственные свойства подорожника были открыты... змеями.</a:t>
            </a:r>
          </a:p>
          <a:p>
            <a:pPr>
              <a:buNone/>
            </a:pPr>
            <a:r>
              <a:rPr lang="ru-RU" sz="1200" dirty="0" smtClean="0">
                <a:latin typeface="Times New Roman" pitchFamily="18" charset="0"/>
                <a:cs typeface="Times New Roman" pitchFamily="18" charset="0"/>
              </a:rPr>
              <a:t> Однажды две змеи грелись на солнце посреди дороги. Неожиданно показалась мчавшаяся повозка. Одна змея зазевалась, и колесо переехало через нее. Отправилась вторая змея на поиски целебной травы. Люди, ехавшие в повозке увидели, что скоро она возвратилась с листом подорожника. Это и навело людей на мысль использовать растение в лекарственных целях.</a:t>
            </a:r>
          </a:p>
          <a:p>
            <a:pPr>
              <a:buNone/>
            </a:pPr>
            <a:r>
              <a:rPr lang="ru-RU" sz="1200" dirty="0" smtClean="0">
                <a:latin typeface="Times New Roman" pitchFamily="18" charset="0"/>
                <a:cs typeface="Times New Roman" pitchFamily="18" charset="0"/>
              </a:rPr>
              <a:t> </a:t>
            </a:r>
          </a:p>
          <a:p>
            <a:pPr>
              <a:buNone/>
            </a:pPr>
            <a:r>
              <a:rPr lang="ru-RU" sz="1200" dirty="0" smtClean="0">
                <a:latin typeface="Times New Roman" pitchFamily="18" charset="0"/>
                <a:cs typeface="Times New Roman" pitchFamily="18" charset="0"/>
              </a:rPr>
              <a:t>Зубчатые листья Подорожника </a:t>
            </a:r>
            <a:r>
              <a:rPr lang="ru-RU" sz="1200" dirty="0" err="1" smtClean="0">
                <a:latin typeface="Times New Roman" pitchFamily="18" charset="0"/>
                <a:cs typeface="Times New Roman" pitchFamily="18" charset="0"/>
              </a:rPr>
              <a:t>оленерогого</a:t>
            </a:r>
            <a:r>
              <a:rPr lang="ru-RU" sz="1200" dirty="0" smtClean="0">
                <a:latin typeface="Times New Roman" pitchFamily="18" charset="0"/>
                <a:cs typeface="Times New Roman" pitchFamily="18" charset="0"/>
              </a:rPr>
              <a:t>  используют как овощное растение и, выращивая его на огородах, готовят из него витаминные салаты.</a:t>
            </a:r>
          </a:p>
          <a:p>
            <a:pPr>
              <a:buNone/>
            </a:pPr>
            <a:r>
              <a:rPr lang="ru-RU" sz="1200" dirty="0" smtClean="0">
                <a:latin typeface="Times New Roman" pitchFamily="18" charset="0"/>
                <a:cs typeface="Times New Roman" pitchFamily="18" charset="0"/>
              </a:rPr>
              <a:t> Подорожник являются кормовым растением для многих бабочек. Семена подорожника любят мелкие птицы.</a:t>
            </a:r>
          </a:p>
          <a:p>
            <a:pPr>
              <a:buNone/>
            </a:pPr>
            <a:r>
              <a:rPr lang="ru-RU" sz="1200" dirty="0" smtClean="0">
                <a:latin typeface="Times New Roman" pitchFamily="18" charset="0"/>
                <a:cs typeface="Times New Roman" pitchFamily="18" charset="0"/>
              </a:rPr>
              <a:t> Несмотря на то, что подорожники — неприхотливые растения и зачастую являются сорняками, некоторые виды внесены в Красные книги: подорожник приморский, подорожник солончаковый, подорожник наибольший, подорожник </a:t>
            </a:r>
            <a:r>
              <a:rPr lang="ru-RU" sz="1200" dirty="0" err="1" smtClean="0">
                <a:latin typeface="Times New Roman" pitchFamily="18" charset="0"/>
                <a:cs typeface="Times New Roman" pitchFamily="18" charset="0"/>
              </a:rPr>
              <a:t>Корнута</a:t>
            </a:r>
            <a:r>
              <a:rPr lang="ru-RU" sz="1200" dirty="0" smtClean="0">
                <a:latin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260648"/>
            <a:ext cx="8784976" cy="6264696"/>
          </a:xfrm>
        </p:spPr>
        <p:txBody>
          <a:bodyPr>
            <a:normAutofit fontScale="25000" lnSpcReduction="20000"/>
          </a:bodyPr>
          <a:lstStyle/>
          <a:p>
            <a:pPr>
              <a:buNone/>
            </a:pPr>
            <a:r>
              <a:rPr lang="ru-RU" sz="4400" u="sng" dirty="0" smtClean="0">
                <a:latin typeface="Times New Roman" pitchFamily="18" charset="0"/>
                <a:cs typeface="Times New Roman" pitchFamily="18" charset="0"/>
              </a:rPr>
              <a:t>Вопросы на закрепление:</a:t>
            </a:r>
            <a:endParaRPr lang="ru-RU" sz="4400" dirty="0" smtClean="0">
              <a:latin typeface="Times New Roman" pitchFamily="18" charset="0"/>
              <a:cs typeface="Times New Roman" pitchFamily="18" charset="0"/>
            </a:endParaRPr>
          </a:p>
          <a:p>
            <a:pPr lvl="0"/>
            <a:r>
              <a:rPr lang="ru-RU" sz="4400" dirty="0" smtClean="0">
                <a:latin typeface="Times New Roman" pitchFamily="18" charset="0"/>
                <a:cs typeface="Times New Roman" pitchFamily="18" charset="0"/>
              </a:rPr>
              <a:t>От какого слова произошло научное название подорожника «</a:t>
            </a:r>
            <a:r>
              <a:rPr lang="ru-RU" sz="4400" dirty="0" err="1" smtClean="0">
                <a:latin typeface="Times New Roman" pitchFamily="18" charset="0"/>
                <a:cs typeface="Times New Roman" pitchFamily="18" charset="0"/>
              </a:rPr>
              <a:t>плантаго</a:t>
            </a:r>
            <a:r>
              <a:rPr lang="ru-RU" sz="4400" dirty="0" smtClean="0">
                <a:latin typeface="Times New Roman" pitchFamily="18" charset="0"/>
                <a:cs typeface="Times New Roman" pitchFamily="18" charset="0"/>
              </a:rPr>
              <a:t>»?</a:t>
            </a:r>
          </a:p>
          <a:p>
            <a:pPr lvl="0"/>
            <a:r>
              <a:rPr lang="ru-RU" sz="4400" dirty="0" smtClean="0">
                <a:latin typeface="Times New Roman" pitchFamily="18" charset="0"/>
                <a:cs typeface="Times New Roman" pitchFamily="18" charset="0"/>
              </a:rPr>
              <a:t>Какие народные названия подорожника вы запомнили?</a:t>
            </a:r>
          </a:p>
          <a:p>
            <a:pPr lvl="0"/>
            <a:r>
              <a:rPr lang="ru-RU" sz="4400" dirty="0" smtClean="0">
                <a:latin typeface="Times New Roman" pitchFamily="18" charset="0"/>
                <a:cs typeface="Times New Roman" pitchFamily="18" charset="0"/>
              </a:rPr>
              <a:t>За что растение их получило?</a:t>
            </a:r>
          </a:p>
          <a:p>
            <a:pPr lvl="0"/>
            <a:r>
              <a:rPr lang="ru-RU" sz="4400" dirty="0" smtClean="0">
                <a:latin typeface="Times New Roman" pitchFamily="18" charset="0"/>
                <a:cs typeface="Times New Roman" pitchFamily="18" charset="0"/>
              </a:rPr>
              <a:t>За какие свойства подорожник называют «матерью всех трав?</a:t>
            </a:r>
          </a:p>
          <a:p>
            <a:pPr lvl="0"/>
            <a:r>
              <a:rPr lang="ru-RU" sz="4400" dirty="0" smtClean="0">
                <a:latin typeface="Times New Roman" pitchFamily="18" charset="0"/>
                <a:cs typeface="Times New Roman" pitchFamily="18" charset="0"/>
              </a:rPr>
              <a:t>Кто и как, согласно старинному преданию, помог людям узнать о лечебных свойствах подорожника?</a:t>
            </a:r>
          </a:p>
          <a:p>
            <a:pPr lvl="0"/>
            <a:r>
              <a:rPr lang="ru-RU" sz="4400" dirty="0" smtClean="0">
                <a:latin typeface="Times New Roman" pitchFamily="18" charset="0"/>
                <a:cs typeface="Times New Roman" pitchFamily="18" charset="0"/>
              </a:rPr>
              <a:t>Употребляют ли в пищу подорожник люди? Животный мир?</a:t>
            </a:r>
          </a:p>
          <a:p>
            <a:pPr algn="ctr">
              <a:buNone/>
            </a:pPr>
            <a:r>
              <a:rPr lang="ru-RU" sz="4400" dirty="0" smtClean="0">
                <a:latin typeface="Times New Roman" pitchFamily="18" charset="0"/>
                <a:cs typeface="Times New Roman" pitchFamily="18" charset="0"/>
              </a:rPr>
              <a:t> </a:t>
            </a:r>
            <a:endParaRPr lang="ru-RU" sz="4400" b="1" dirty="0" smtClean="0">
              <a:solidFill>
                <a:srgbClr val="FF0000"/>
              </a:solidFill>
              <a:latin typeface="Times New Roman" pitchFamily="18" charset="0"/>
              <a:cs typeface="Times New Roman" pitchFamily="18" charset="0"/>
            </a:endParaRPr>
          </a:p>
          <a:p>
            <a:pPr algn="ctr">
              <a:buNone/>
            </a:pPr>
            <a:r>
              <a:rPr lang="ru-RU" sz="4400" b="1" u="sng" dirty="0" smtClean="0">
                <a:solidFill>
                  <a:srgbClr val="FF0000"/>
                </a:solidFill>
                <a:latin typeface="Times New Roman" pitchFamily="18" charset="0"/>
                <a:cs typeface="Times New Roman" pitchFamily="18" charset="0"/>
              </a:rPr>
              <a:t>Дополнительный материал:</a:t>
            </a:r>
            <a:r>
              <a:rPr lang="ru-RU" sz="4400" dirty="0" smtClean="0">
                <a:latin typeface="Times New Roman" pitchFamily="18" charset="0"/>
                <a:cs typeface="Times New Roman" pitchFamily="18" charset="0"/>
              </a:rPr>
              <a:t> </a:t>
            </a:r>
          </a:p>
          <a:p>
            <a:pPr>
              <a:buNone/>
            </a:pPr>
            <a:r>
              <a:rPr lang="ru-RU" sz="4400" b="1" dirty="0" smtClean="0">
                <a:latin typeface="Times New Roman" pitchFamily="18" charset="0"/>
                <a:cs typeface="Times New Roman" pitchFamily="18" charset="0"/>
              </a:rPr>
              <a:t>Загадки о подорожнике:</a:t>
            </a:r>
            <a:endParaRPr lang="ru-RU" sz="4400" dirty="0" smtClean="0">
              <a:latin typeface="Times New Roman" pitchFamily="18" charset="0"/>
              <a:cs typeface="Times New Roman" pitchFamily="18" charset="0"/>
            </a:endParaRPr>
          </a:p>
          <a:p>
            <a:r>
              <a:rPr lang="ru-RU" sz="4400" dirty="0" smtClean="0">
                <a:latin typeface="Times New Roman" pitchFamily="18" charset="0"/>
                <a:cs typeface="Times New Roman" pitchFamily="18" charset="0"/>
              </a:rPr>
              <a:t>Лег пластом у дороги, разметал руки-ноги.</a:t>
            </a:r>
          </a:p>
          <a:p>
            <a:pPr>
              <a:buNone/>
            </a:pPr>
            <a:r>
              <a:rPr lang="ru-RU" sz="4400" i="1" dirty="0" smtClean="0">
                <a:latin typeface="Times New Roman" pitchFamily="18" charset="0"/>
                <a:cs typeface="Times New Roman" pitchFamily="18" charset="0"/>
              </a:rPr>
              <a:t> </a:t>
            </a:r>
            <a:endParaRPr lang="ru-RU" sz="4400" dirty="0" smtClean="0">
              <a:latin typeface="Times New Roman" pitchFamily="18" charset="0"/>
              <a:cs typeface="Times New Roman" pitchFamily="18" charset="0"/>
            </a:endParaRPr>
          </a:p>
          <a:p>
            <a:pPr algn="ctr">
              <a:buNone/>
            </a:pPr>
            <a:r>
              <a:rPr lang="ru-RU" sz="4400" dirty="0" smtClean="0">
                <a:latin typeface="Times New Roman" pitchFamily="18" charset="0"/>
                <a:cs typeface="Times New Roman" pitchFamily="18" charset="0"/>
              </a:rPr>
              <a:t>Тонкий стебель у дорожки, </a:t>
            </a:r>
          </a:p>
          <a:p>
            <a:pPr algn="ctr">
              <a:buNone/>
            </a:pPr>
            <a:r>
              <a:rPr lang="ru-RU" sz="4400" dirty="0" smtClean="0">
                <a:latin typeface="Times New Roman" pitchFamily="18" charset="0"/>
                <a:cs typeface="Times New Roman" pitchFamily="18" charset="0"/>
              </a:rPr>
              <a:t>На конце его – сережки, </a:t>
            </a:r>
          </a:p>
          <a:p>
            <a:pPr algn="ctr">
              <a:buNone/>
            </a:pPr>
            <a:r>
              <a:rPr lang="ru-RU" sz="4400" dirty="0" smtClean="0">
                <a:latin typeface="Times New Roman" pitchFamily="18" charset="0"/>
                <a:cs typeface="Times New Roman" pitchFamily="18" charset="0"/>
              </a:rPr>
              <a:t>На земле лежат листки – </a:t>
            </a:r>
          </a:p>
          <a:p>
            <a:pPr algn="ctr">
              <a:buNone/>
            </a:pPr>
            <a:r>
              <a:rPr lang="ru-RU" sz="4400" dirty="0" smtClean="0">
                <a:latin typeface="Times New Roman" pitchFamily="18" charset="0"/>
                <a:cs typeface="Times New Roman" pitchFamily="18" charset="0"/>
              </a:rPr>
              <a:t>Маленькие лопушки. </a:t>
            </a:r>
          </a:p>
          <a:p>
            <a:pPr algn="ctr">
              <a:buNone/>
            </a:pPr>
            <a:r>
              <a:rPr lang="ru-RU" sz="4400" dirty="0" smtClean="0">
                <a:latin typeface="Times New Roman" pitchFamily="18" charset="0"/>
                <a:cs typeface="Times New Roman" pitchFamily="18" charset="0"/>
              </a:rPr>
              <a:t>Нам он – как хороший друг </a:t>
            </a:r>
          </a:p>
          <a:p>
            <a:pPr algn="ctr">
              <a:buNone/>
            </a:pPr>
            <a:r>
              <a:rPr lang="ru-RU" sz="4400" dirty="0" smtClean="0">
                <a:latin typeface="Times New Roman" pitchFamily="18" charset="0"/>
                <a:cs typeface="Times New Roman" pitchFamily="18" charset="0"/>
              </a:rPr>
              <a:t>Лечит раны ног и рук. </a:t>
            </a:r>
          </a:p>
          <a:p>
            <a:pPr>
              <a:buNone/>
            </a:pPr>
            <a:r>
              <a:rPr lang="ru-RU" sz="4400" dirty="0" smtClean="0">
                <a:latin typeface="Times New Roman" pitchFamily="18" charset="0"/>
                <a:cs typeface="Times New Roman" pitchFamily="18" charset="0"/>
              </a:rPr>
              <a:t>Его бьют сапогами, его мнут колесом,</a:t>
            </a:r>
          </a:p>
          <a:p>
            <a:pPr>
              <a:buNone/>
            </a:pPr>
            <a:r>
              <a:rPr lang="ru-RU" sz="4400" dirty="0" smtClean="0">
                <a:latin typeface="Times New Roman" pitchFamily="18" charset="0"/>
                <a:cs typeface="Times New Roman" pitchFamily="18" charset="0"/>
              </a:rPr>
              <a:t>Ему все нипочем.</a:t>
            </a:r>
          </a:p>
          <a:p>
            <a:pPr>
              <a:buNone/>
            </a:pPr>
            <a:r>
              <a:rPr lang="ru-RU" sz="4400" dirty="0" smtClean="0">
                <a:latin typeface="Times New Roman" pitchFamily="18" charset="0"/>
                <a:cs typeface="Times New Roman" pitchFamily="18" charset="0"/>
              </a:rPr>
              <a:t> </a:t>
            </a:r>
          </a:p>
          <a:p>
            <a:pPr algn="ctr">
              <a:buNone/>
            </a:pPr>
            <a:r>
              <a:rPr lang="ru-RU" sz="4400" dirty="0" smtClean="0">
                <a:latin typeface="Times New Roman" pitchFamily="18" charset="0"/>
                <a:cs typeface="Times New Roman" pitchFamily="18" charset="0"/>
              </a:rPr>
              <a:t>У дороги вырос лекарь,</a:t>
            </a:r>
          </a:p>
          <a:p>
            <a:pPr algn="ctr">
              <a:buNone/>
            </a:pPr>
            <a:r>
              <a:rPr lang="ru-RU" sz="4400" dirty="0" smtClean="0">
                <a:latin typeface="Times New Roman" pitchFamily="18" charset="0"/>
                <a:cs typeface="Times New Roman" pitchFamily="18" charset="0"/>
              </a:rPr>
              <a:t>    Вдоль тропинки луговой;</a:t>
            </a:r>
          </a:p>
          <a:p>
            <a:pPr algn="ctr">
              <a:buNone/>
            </a:pPr>
            <a:r>
              <a:rPr lang="ru-RU" sz="4400" dirty="0" smtClean="0">
                <a:latin typeface="Times New Roman" pitchFamily="18" charset="0"/>
                <a:cs typeface="Times New Roman" pitchFamily="18" charset="0"/>
              </a:rPr>
              <a:t>         Он для нас с тобой аптекарь. </a:t>
            </a:r>
          </a:p>
          <a:p>
            <a:pPr algn="ctr">
              <a:buNone/>
            </a:pPr>
            <a:r>
              <a:rPr lang="ru-RU" sz="4400" dirty="0" smtClean="0">
                <a:latin typeface="Times New Roman" pitchFamily="18" charset="0"/>
                <a:cs typeface="Times New Roman" pitchFamily="18" charset="0"/>
              </a:rPr>
              <a:t>Догадайся, кто такой?</a:t>
            </a:r>
          </a:p>
          <a:p>
            <a:pPr algn="ctr">
              <a:buNone/>
            </a:pPr>
            <a:endParaRPr lang="ru-RU" sz="4400" dirty="0" smtClean="0">
              <a:latin typeface="Times New Roman" pitchFamily="18" charset="0"/>
              <a:cs typeface="Times New Roman" pitchFamily="18" charset="0"/>
            </a:endParaRPr>
          </a:p>
          <a:p>
            <a:pPr>
              <a:buNone/>
            </a:pPr>
            <a:r>
              <a:rPr lang="ru-RU" sz="4400" b="1" dirty="0" smtClean="0">
                <a:latin typeface="Times New Roman" pitchFamily="18" charset="0"/>
                <a:cs typeface="Times New Roman" pitchFamily="18" charset="0"/>
              </a:rPr>
              <a:t>Стихотворение:</a:t>
            </a:r>
            <a:endParaRPr lang="ru-RU" sz="4400" dirty="0" smtClean="0">
              <a:latin typeface="Times New Roman" pitchFamily="18" charset="0"/>
              <a:cs typeface="Times New Roman" pitchFamily="18" charset="0"/>
            </a:endParaRPr>
          </a:p>
          <a:p>
            <a:pPr>
              <a:buNone/>
            </a:pPr>
            <a:r>
              <a:rPr lang="ru-RU" sz="4400" dirty="0" smtClean="0">
                <a:latin typeface="Times New Roman" pitchFamily="18" charset="0"/>
                <a:cs typeface="Times New Roman" pitchFamily="18" charset="0"/>
              </a:rPr>
              <a:t>Есть множество цветов</a:t>
            </a:r>
          </a:p>
          <a:p>
            <a:pPr>
              <a:buNone/>
            </a:pPr>
            <a:r>
              <a:rPr lang="ru-RU" sz="4400" dirty="0" smtClean="0">
                <a:latin typeface="Times New Roman" pitchFamily="18" charset="0"/>
                <a:cs typeface="Times New Roman" pitchFamily="18" charset="0"/>
              </a:rPr>
              <a:t>Красивых, осторожных. </a:t>
            </a:r>
          </a:p>
          <a:p>
            <a:pPr>
              <a:buNone/>
            </a:pPr>
            <a:r>
              <a:rPr lang="ru-RU" sz="4400" dirty="0" smtClean="0">
                <a:latin typeface="Times New Roman" pitchFamily="18" charset="0"/>
                <a:cs typeface="Times New Roman" pitchFamily="18" charset="0"/>
              </a:rPr>
              <a:t>Но мне приятней всех </a:t>
            </a:r>
          </a:p>
          <a:p>
            <a:pPr>
              <a:buNone/>
            </a:pPr>
            <a:r>
              <a:rPr lang="ru-RU" sz="4400" dirty="0" smtClean="0">
                <a:latin typeface="Times New Roman" pitchFamily="18" charset="0"/>
                <a:cs typeface="Times New Roman" pitchFamily="18" charset="0"/>
              </a:rPr>
              <a:t>Обычный подорожник. </a:t>
            </a:r>
          </a:p>
          <a:p>
            <a:pPr>
              <a:buNone/>
            </a:pPr>
            <a:r>
              <a:rPr lang="ru-RU" sz="4400" dirty="0" smtClean="0">
                <a:latin typeface="Times New Roman" pitchFamily="18" charset="0"/>
                <a:cs typeface="Times New Roman" pitchFamily="18" charset="0"/>
              </a:rPr>
              <a:t>Ему, быть может, </a:t>
            </a:r>
          </a:p>
          <a:p>
            <a:pPr>
              <a:buNone/>
            </a:pPr>
            <a:r>
              <a:rPr lang="ru-RU" sz="4400" dirty="0" smtClean="0">
                <a:latin typeface="Times New Roman" pitchFamily="18" charset="0"/>
                <a:cs typeface="Times New Roman" pitchFamily="18" charset="0"/>
              </a:rPr>
              <a:t>И трудней расти, </a:t>
            </a:r>
          </a:p>
          <a:p>
            <a:pPr>
              <a:buNone/>
            </a:pPr>
            <a:r>
              <a:rPr lang="ru-RU" sz="4400" dirty="0" smtClean="0">
                <a:latin typeface="Times New Roman" pitchFamily="18" charset="0"/>
                <a:cs typeface="Times New Roman" pitchFamily="18" charset="0"/>
              </a:rPr>
              <a:t>И все же он с людьми </a:t>
            </a:r>
          </a:p>
          <a:p>
            <a:pPr>
              <a:buNone/>
            </a:pPr>
            <a:r>
              <a:rPr lang="ru-RU" sz="4400" dirty="0" smtClean="0">
                <a:latin typeface="Times New Roman" pitchFamily="18" charset="0"/>
                <a:cs typeface="Times New Roman" pitchFamily="18" charset="0"/>
              </a:rPr>
              <a:t>Находится в пути!</a:t>
            </a:r>
          </a:p>
          <a:p>
            <a:pPr>
              <a:buNone/>
            </a:pPr>
            <a:r>
              <a:rPr lang="ru-RU" sz="4400" i="1" dirty="0" smtClean="0">
                <a:latin typeface="Times New Roman" pitchFamily="18" charset="0"/>
                <a:cs typeface="Times New Roman" pitchFamily="18" charset="0"/>
              </a:rPr>
              <a:t>(С. </a:t>
            </a:r>
            <a:r>
              <a:rPr lang="ru-RU" sz="4400" i="1" dirty="0" err="1" smtClean="0">
                <a:latin typeface="Times New Roman" pitchFamily="18" charset="0"/>
                <a:cs typeface="Times New Roman" pitchFamily="18" charset="0"/>
              </a:rPr>
              <a:t>Баруздин</a:t>
            </a:r>
            <a:r>
              <a:rPr lang="ru-RU" sz="4800" i="1" dirty="0" smtClean="0">
                <a:latin typeface="Times New Roman" pitchFamily="18" charset="0"/>
                <a:cs typeface="Times New Roman" pitchFamily="18" charset="0"/>
              </a:rPr>
              <a:t>)</a:t>
            </a:r>
            <a:endParaRPr lang="ru-RU" sz="4800"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913276"/>
            <a:ext cx="8229600" cy="212888"/>
          </a:xfrm>
        </p:spPr>
        <p:txBody>
          <a:bodyPr>
            <a:normAutofit fontScale="25000" lnSpcReduction="20000"/>
          </a:bodyPr>
          <a:lstStyle/>
          <a:p>
            <a:pPr>
              <a:buNone/>
            </a:pPr>
            <a:endParaRPr lang="ru-RU" dirty="0"/>
          </a:p>
        </p:txBody>
      </p:sp>
      <p:sp>
        <p:nvSpPr>
          <p:cNvPr id="2049" name="Rectangle 1"/>
          <p:cNvSpPr>
            <a:spLocks noChangeArrowheads="1"/>
          </p:cNvSpPr>
          <p:nvPr/>
        </p:nvSpPr>
        <p:spPr bwMode="auto">
          <a:xfrm>
            <a:off x="179512" y="499902"/>
            <a:ext cx="8784976" cy="590931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300" b="1" dirty="0" smtClean="0">
                <a:latin typeface="Times New Roman" pitchFamily="18" charset="0"/>
                <a:cs typeface="Times New Roman" pitchFamily="18" charset="0"/>
              </a:rPr>
              <a:t>Содержание: </a:t>
            </a:r>
            <a:endParaRPr lang="ru-RU" sz="1300" dirty="0" smtClean="0">
              <a:latin typeface="Times New Roman" pitchFamily="18" charset="0"/>
              <a:cs typeface="Times New Roman" pitchFamily="18" charset="0"/>
            </a:endParaRPr>
          </a:p>
          <a:p>
            <a:pPr lvl="0"/>
            <a:r>
              <a:rPr lang="en-US" sz="1300" dirty="0" smtClean="0">
                <a:latin typeface="Times New Roman" pitchFamily="18" charset="0"/>
                <a:cs typeface="Times New Roman" pitchFamily="18" charset="0"/>
              </a:rPr>
              <a:t>1. </a:t>
            </a:r>
            <a:r>
              <a:rPr lang="ru-RU" sz="1300" dirty="0" smtClean="0">
                <a:latin typeface="Times New Roman" pitchFamily="18" charset="0"/>
                <a:cs typeface="Times New Roman" pitchFamily="18" charset="0"/>
              </a:rPr>
              <a:t>Обследование объектов природного окружения ДОУ</a:t>
            </a:r>
          </a:p>
          <a:p>
            <a:pPr marL="342900" indent="-342900"/>
            <a:r>
              <a:rPr lang="en-US" sz="1300" dirty="0" smtClean="0">
                <a:latin typeface="Times New Roman" pitchFamily="18" charset="0"/>
                <a:cs typeface="Times New Roman" pitchFamily="18" charset="0"/>
              </a:rPr>
              <a:t>2.</a:t>
            </a:r>
            <a:r>
              <a:rPr lang="ru-RU" sz="1300" dirty="0" smtClean="0">
                <a:latin typeface="Times New Roman" pitchFamily="18" charset="0"/>
                <a:cs typeface="Times New Roman" pitchFamily="18" charset="0"/>
              </a:rPr>
              <a:t>Обработка консультативно-методической литературы  по проблеме экологического воспитания детей</a:t>
            </a:r>
            <a:r>
              <a:rPr lang="en-US" sz="1300" dirty="0" smtClean="0">
                <a:latin typeface="Times New Roman" pitchFamily="18" charset="0"/>
                <a:cs typeface="Times New Roman" pitchFamily="18" charset="0"/>
              </a:rPr>
              <a:t>/</a:t>
            </a:r>
          </a:p>
          <a:p>
            <a:pPr marL="342900" indent="-342900">
              <a:buAutoNum type="arabicPeriod" startAt="2"/>
            </a:pPr>
            <a:endParaRPr lang="ru-RU" sz="1300" dirty="0" smtClean="0">
              <a:latin typeface="Times New Roman" pitchFamily="18" charset="0"/>
              <a:cs typeface="Times New Roman" pitchFamily="18" charset="0"/>
            </a:endParaRPr>
          </a:p>
          <a:p>
            <a:r>
              <a:rPr lang="ru-RU" sz="1300" b="1" dirty="0" smtClean="0">
                <a:latin typeface="Times New Roman" pitchFamily="18" charset="0"/>
                <a:cs typeface="Times New Roman" pitchFamily="18" charset="0"/>
              </a:rPr>
              <a:t>2.Собственно – исследовательский этап</a:t>
            </a:r>
            <a:r>
              <a:rPr lang="ru-RU" sz="1300" dirty="0" smtClean="0">
                <a:latin typeface="Times New Roman" pitchFamily="18" charset="0"/>
                <a:cs typeface="Times New Roman" pitchFamily="18" charset="0"/>
              </a:rPr>
              <a:t>: </a:t>
            </a:r>
          </a:p>
          <a:p>
            <a:r>
              <a:rPr lang="ru-RU" sz="1300" dirty="0" smtClean="0">
                <a:latin typeface="Times New Roman" pitchFamily="18" charset="0"/>
                <a:cs typeface="Times New Roman" pitchFamily="18" charset="0"/>
              </a:rPr>
              <a:t> Цель: Формирование партнёрской деятельности взрослого с детьми, где дети получают возможность проявить собственную исследовательскую активность, определить причинно-следственные связи</a:t>
            </a:r>
          </a:p>
          <a:p>
            <a:pPr algn="ctr"/>
            <a:r>
              <a:rPr lang="ru-RU" sz="1300" dirty="0" smtClean="0">
                <a:latin typeface="Times New Roman" pitchFamily="18" charset="0"/>
                <a:cs typeface="Times New Roman" pitchFamily="18" charset="0"/>
              </a:rPr>
              <a:t> Второй этап проекта заключается в том, чтобы пройти с детьми по экологической тропинке детского сада и исследовать  растения , насекомых и др. , находящиеся там. Таким образом,  у нас получилось несколько «Станций»,  в каждой из которых дети получали информацию, проводили исследования, делали эксперименты и зарисовки.</a:t>
            </a:r>
          </a:p>
          <a:p>
            <a:pPr lvl="0"/>
            <a:r>
              <a:rPr lang="ru-RU" sz="1300" b="1" dirty="0" smtClean="0">
                <a:latin typeface="Times New Roman" pitchFamily="18" charset="0"/>
                <a:cs typeface="Times New Roman" pitchFamily="18" charset="0"/>
              </a:rPr>
              <a:t>станция </a:t>
            </a:r>
            <a:r>
              <a:rPr lang="ru-RU" sz="1300" dirty="0" smtClean="0">
                <a:latin typeface="Times New Roman" pitchFamily="18" charset="0"/>
                <a:cs typeface="Times New Roman" pitchFamily="18" charset="0"/>
              </a:rPr>
              <a:t>«Лесная опушка» </a:t>
            </a:r>
            <a:r>
              <a:rPr lang="tt-RU" sz="1300" dirty="0" smtClean="0">
                <a:latin typeface="Times New Roman" pitchFamily="18" charset="0"/>
                <a:cs typeface="Times New Roman" pitchFamily="18" charset="0"/>
              </a:rPr>
              <a:t>- </a:t>
            </a:r>
            <a:r>
              <a:rPr lang="ru-RU" sz="1300" dirty="0" smtClean="0">
                <a:latin typeface="Times New Roman" pitchFamily="18" charset="0"/>
                <a:cs typeface="Times New Roman" pitchFamily="18" charset="0"/>
              </a:rPr>
              <a:t>«Наше деревце- Кленок»</a:t>
            </a:r>
          </a:p>
          <a:p>
            <a:pPr lvl="0"/>
            <a:r>
              <a:rPr lang="ru-RU" sz="1300" b="1" dirty="0" smtClean="0">
                <a:latin typeface="Times New Roman" pitchFamily="18" charset="0"/>
                <a:cs typeface="Times New Roman" pitchFamily="18" charset="0"/>
              </a:rPr>
              <a:t>станция </a:t>
            </a:r>
            <a:r>
              <a:rPr lang="ru-RU" sz="1300" dirty="0" smtClean="0">
                <a:latin typeface="Times New Roman" pitchFamily="18" charset="0"/>
                <a:cs typeface="Times New Roman" pitchFamily="18" charset="0"/>
              </a:rPr>
              <a:t>«Плодовый сад»</a:t>
            </a:r>
            <a:r>
              <a:rPr lang="tt-RU" sz="1300" b="1" dirty="0" smtClean="0">
                <a:latin typeface="Times New Roman" pitchFamily="18" charset="0"/>
                <a:cs typeface="Times New Roman" pitchFamily="18" charset="0"/>
              </a:rPr>
              <a:t> - </a:t>
            </a:r>
            <a:r>
              <a:rPr lang="ru-RU" sz="1300" dirty="0" smtClean="0">
                <a:latin typeface="Times New Roman" pitchFamily="18" charset="0"/>
                <a:cs typeface="Times New Roman" pitchFamily="18" charset="0"/>
              </a:rPr>
              <a:t>«Вишенки»</a:t>
            </a:r>
          </a:p>
          <a:p>
            <a:pPr lvl="0"/>
            <a:r>
              <a:rPr lang="ru-RU" sz="1300" b="1" dirty="0" smtClean="0">
                <a:latin typeface="Times New Roman" pitchFamily="18" charset="0"/>
                <a:cs typeface="Times New Roman" pitchFamily="18" charset="0"/>
              </a:rPr>
              <a:t>станция </a:t>
            </a:r>
            <a:r>
              <a:rPr lang="ru-RU" sz="1300" dirty="0" smtClean="0">
                <a:latin typeface="Times New Roman" pitchFamily="18" charset="0"/>
                <a:cs typeface="Times New Roman" pitchFamily="18" charset="0"/>
              </a:rPr>
              <a:t>«Цветник»</a:t>
            </a:r>
            <a:r>
              <a:rPr lang="ru-RU" sz="1300" b="1" dirty="0" smtClean="0">
                <a:latin typeface="Times New Roman" pitchFamily="18" charset="0"/>
                <a:cs typeface="Times New Roman" pitchFamily="18" charset="0"/>
              </a:rPr>
              <a:t> </a:t>
            </a:r>
            <a:r>
              <a:rPr lang="tt-RU" sz="1300" b="1" dirty="0" smtClean="0">
                <a:latin typeface="Times New Roman" pitchFamily="18" charset="0"/>
                <a:cs typeface="Times New Roman" pitchFamily="18" charset="0"/>
              </a:rPr>
              <a:t>- </a:t>
            </a:r>
            <a:r>
              <a:rPr lang="ru-RU" sz="1300" dirty="0" smtClean="0">
                <a:latin typeface="Times New Roman" pitchFamily="18" charset="0"/>
                <a:cs typeface="Times New Roman" pitchFamily="18" charset="0"/>
              </a:rPr>
              <a:t>« Наблюдение за цветником»</a:t>
            </a:r>
          </a:p>
          <a:p>
            <a:pPr lvl="0"/>
            <a:r>
              <a:rPr lang="ru-RU" sz="1300" b="1" dirty="0" smtClean="0">
                <a:latin typeface="Times New Roman" pitchFamily="18" charset="0"/>
                <a:cs typeface="Times New Roman" pitchFamily="18" charset="0"/>
              </a:rPr>
              <a:t>станция </a:t>
            </a:r>
            <a:r>
              <a:rPr lang="ru-RU" sz="1300" dirty="0" smtClean="0">
                <a:latin typeface="Times New Roman" pitchFamily="18" charset="0"/>
                <a:cs typeface="Times New Roman" pitchFamily="18" charset="0"/>
              </a:rPr>
              <a:t>«Игровая»</a:t>
            </a:r>
            <a:r>
              <a:rPr lang="tt-RU" sz="1300" b="1" dirty="0" smtClean="0">
                <a:latin typeface="Times New Roman" pitchFamily="18" charset="0"/>
                <a:cs typeface="Times New Roman" pitchFamily="18" charset="0"/>
              </a:rPr>
              <a:t> -  </a:t>
            </a:r>
            <a:r>
              <a:rPr lang="ru-RU" sz="1300" b="1" dirty="0" smtClean="0">
                <a:latin typeface="Times New Roman" pitchFamily="18" charset="0"/>
                <a:cs typeface="Times New Roman" pitchFamily="18" charset="0"/>
              </a:rPr>
              <a:t> «</a:t>
            </a:r>
            <a:r>
              <a:rPr lang="ru-RU" sz="1300" dirty="0" smtClean="0">
                <a:latin typeface="Times New Roman" pitchFamily="18" charset="0"/>
                <a:cs typeface="Times New Roman" pitchFamily="18" charset="0"/>
              </a:rPr>
              <a:t>Учимся играя»</a:t>
            </a:r>
          </a:p>
          <a:p>
            <a:pPr lvl="0"/>
            <a:r>
              <a:rPr lang="ru-RU" sz="1300" b="1" dirty="0" smtClean="0">
                <a:latin typeface="Times New Roman" pitchFamily="18" charset="0"/>
                <a:cs typeface="Times New Roman" pitchFamily="18" charset="0"/>
              </a:rPr>
              <a:t>станция </a:t>
            </a:r>
            <a:r>
              <a:rPr lang="ru-RU" sz="1300" dirty="0" smtClean="0">
                <a:latin typeface="Times New Roman" pitchFamily="18" charset="0"/>
                <a:cs typeface="Times New Roman" pitchFamily="18" charset="0"/>
              </a:rPr>
              <a:t>«Огород»</a:t>
            </a:r>
            <a:r>
              <a:rPr lang="tt-RU" sz="1300" b="1" dirty="0" smtClean="0">
                <a:latin typeface="Times New Roman" pitchFamily="18" charset="0"/>
                <a:cs typeface="Times New Roman" pitchFamily="18" charset="0"/>
              </a:rPr>
              <a:t> -  </a:t>
            </a:r>
            <a:r>
              <a:rPr lang="ru-RU" sz="1300" dirty="0" smtClean="0">
                <a:latin typeface="Times New Roman" pitchFamily="18" charset="0"/>
                <a:cs typeface="Times New Roman" pitchFamily="18" charset="0"/>
              </a:rPr>
              <a:t>«Труд в огороде».</a:t>
            </a:r>
          </a:p>
          <a:p>
            <a:pPr lvl="0"/>
            <a:r>
              <a:rPr lang="ru-RU" sz="1300" b="1" dirty="0" smtClean="0">
                <a:latin typeface="Times New Roman" pitchFamily="18" charset="0"/>
                <a:cs typeface="Times New Roman" pitchFamily="18" charset="0"/>
              </a:rPr>
              <a:t>станция «</a:t>
            </a:r>
            <a:r>
              <a:rPr lang="ru-RU" sz="1300" dirty="0" smtClean="0">
                <a:latin typeface="Times New Roman" pitchFamily="18" charset="0"/>
                <a:cs typeface="Times New Roman" pitchFamily="18" charset="0"/>
              </a:rPr>
              <a:t>Ягодная полянка</a:t>
            </a:r>
            <a:r>
              <a:rPr lang="ru-RU" sz="1300" b="1" dirty="0" smtClean="0">
                <a:latin typeface="Times New Roman" pitchFamily="18" charset="0"/>
                <a:cs typeface="Times New Roman" pitchFamily="18" charset="0"/>
              </a:rPr>
              <a:t>»  -</a:t>
            </a:r>
            <a:r>
              <a:rPr lang="ru-RU" sz="1300" dirty="0" smtClean="0">
                <a:latin typeface="Times New Roman" pitchFamily="18" charset="0"/>
                <a:cs typeface="Times New Roman" pitchFamily="18" charset="0"/>
              </a:rPr>
              <a:t>«Наблюдение за малиной»</a:t>
            </a:r>
          </a:p>
          <a:p>
            <a:pPr lvl="0"/>
            <a:r>
              <a:rPr lang="ru-RU" sz="1300" b="1" dirty="0" smtClean="0">
                <a:latin typeface="Times New Roman" pitchFamily="18" charset="0"/>
                <a:cs typeface="Times New Roman" pitchFamily="18" charset="0"/>
              </a:rPr>
              <a:t>станция </a:t>
            </a:r>
            <a:r>
              <a:rPr lang="ru-RU" sz="1300" dirty="0" smtClean="0">
                <a:latin typeface="Times New Roman" pitchFamily="18" charset="0"/>
                <a:cs typeface="Times New Roman" pitchFamily="18" charset="0"/>
              </a:rPr>
              <a:t>«Луг»</a:t>
            </a:r>
            <a:r>
              <a:rPr lang="ru-RU" sz="1300" b="1" dirty="0" smtClean="0">
                <a:latin typeface="Times New Roman" pitchFamily="18" charset="0"/>
                <a:cs typeface="Times New Roman" pitchFamily="18" charset="0"/>
              </a:rPr>
              <a:t> </a:t>
            </a:r>
            <a:r>
              <a:rPr lang="ru-RU" sz="1300" dirty="0" smtClean="0">
                <a:latin typeface="Times New Roman" pitchFamily="18" charset="0"/>
                <a:cs typeface="Times New Roman" pitchFamily="18" charset="0"/>
              </a:rPr>
              <a:t> -«Подорожник- друг путешественников», наблюдение за бабочками, улитками, муравьями.</a:t>
            </a:r>
          </a:p>
          <a:p>
            <a:pPr lvl="0"/>
            <a:r>
              <a:rPr lang="ru-RU" sz="1300" b="1" dirty="0" smtClean="0">
                <a:latin typeface="Times New Roman" pitchFamily="18" charset="0"/>
                <a:cs typeface="Times New Roman" pitchFamily="18" charset="0"/>
              </a:rPr>
              <a:t>станция </a:t>
            </a:r>
            <a:r>
              <a:rPr lang="ru-RU" sz="1300" dirty="0" smtClean="0">
                <a:latin typeface="Times New Roman" pitchFamily="18" charset="0"/>
                <a:cs typeface="Times New Roman" pitchFamily="18" charset="0"/>
              </a:rPr>
              <a:t>«</a:t>
            </a:r>
            <a:r>
              <a:rPr lang="ru-RU" sz="1300" dirty="0" err="1" smtClean="0">
                <a:latin typeface="Times New Roman" pitchFamily="18" charset="0"/>
                <a:cs typeface="Times New Roman" pitchFamily="18" charset="0"/>
              </a:rPr>
              <a:t>Метеоплощадка</a:t>
            </a:r>
            <a:r>
              <a:rPr lang="ru-RU" sz="1300" dirty="0" smtClean="0">
                <a:latin typeface="Times New Roman" pitchFamily="18" charset="0"/>
                <a:cs typeface="Times New Roman" pitchFamily="18" charset="0"/>
              </a:rPr>
              <a:t>»</a:t>
            </a:r>
            <a:r>
              <a:rPr lang="tt-RU" sz="1300" b="1" dirty="0" smtClean="0">
                <a:latin typeface="Times New Roman" pitchFamily="18" charset="0"/>
                <a:cs typeface="Times New Roman" pitchFamily="18" charset="0"/>
              </a:rPr>
              <a:t> - </a:t>
            </a:r>
            <a:r>
              <a:rPr lang="ru-RU" sz="1300" b="1" dirty="0" smtClean="0">
                <a:latin typeface="Times New Roman" pitchFamily="18" charset="0"/>
                <a:cs typeface="Times New Roman" pitchFamily="18" charset="0"/>
              </a:rPr>
              <a:t> «</a:t>
            </a:r>
            <a:r>
              <a:rPr lang="ru-RU" sz="1300" dirty="0" smtClean="0">
                <a:latin typeface="Times New Roman" pitchFamily="18" charset="0"/>
                <a:cs typeface="Times New Roman" pitchFamily="18" charset="0"/>
              </a:rPr>
              <a:t>Мы юные метеорологи»</a:t>
            </a:r>
          </a:p>
          <a:p>
            <a:r>
              <a:rPr lang="ru-RU" sz="1300" b="1" i="1" dirty="0" smtClean="0">
                <a:latin typeface="Times New Roman" pitchFamily="18" charset="0"/>
                <a:cs typeface="Times New Roman" pitchFamily="18" charset="0"/>
              </a:rPr>
              <a:t> </a:t>
            </a:r>
            <a:endParaRPr lang="ru-RU" sz="1300" dirty="0" smtClean="0">
              <a:latin typeface="Times New Roman" pitchFamily="18" charset="0"/>
              <a:cs typeface="Times New Roman" pitchFamily="18" charset="0"/>
            </a:endParaRPr>
          </a:p>
          <a:p>
            <a:r>
              <a:rPr lang="ru-RU" sz="1300" b="1" i="1" dirty="0" smtClean="0">
                <a:latin typeface="Times New Roman" pitchFamily="18" charset="0"/>
                <a:cs typeface="Times New Roman" pitchFamily="18" charset="0"/>
              </a:rPr>
              <a:t>Формы и методы работы с детьми  </a:t>
            </a:r>
            <a:endParaRPr lang="ru-RU" sz="1300" dirty="0" smtClean="0">
              <a:latin typeface="Times New Roman" pitchFamily="18" charset="0"/>
              <a:cs typeface="Times New Roman" pitchFamily="18" charset="0"/>
            </a:endParaRPr>
          </a:p>
          <a:p>
            <a:pPr lvl="0"/>
            <a:r>
              <a:rPr lang="ru-RU" sz="1300" dirty="0" smtClean="0">
                <a:latin typeface="Times New Roman" pitchFamily="18" charset="0"/>
                <a:cs typeface="Times New Roman" pitchFamily="18" charset="0"/>
              </a:rPr>
              <a:t>Экологические беседы</a:t>
            </a:r>
          </a:p>
          <a:p>
            <a:pPr lvl="0"/>
            <a:r>
              <a:rPr lang="ru-RU" sz="1300" dirty="0" smtClean="0">
                <a:latin typeface="Times New Roman" pitchFamily="18" charset="0"/>
                <a:cs typeface="Times New Roman" pitchFamily="18" charset="0"/>
              </a:rPr>
              <a:t>Наблюдения в природе</a:t>
            </a:r>
          </a:p>
          <a:p>
            <a:pPr lvl="0"/>
            <a:r>
              <a:rPr lang="ru-RU" sz="1300" dirty="0" smtClean="0">
                <a:latin typeface="Times New Roman" pitchFamily="18" charset="0"/>
                <a:cs typeface="Times New Roman" pitchFamily="18" charset="0"/>
              </a:rPr>
              <a:t>Целевые прогулки</a:t>
            </a:r>
          </a:p>
          <a:p>
            <a:pPr lvl="0"/>
            <a:r>
              <a:rPr lang="ru-RU" sz="1300" dirty="0" smtClean="0">
                <a:latin typeface="Times New Roman" pitchFamily="18" charset="0"/>
                <a:cs typeface="Times New Roman" pitchFamily="18" charset="0"/>
              </a:rPr>
              <a:t>Решение экологических ситуативных  задач</a:t>
            </a:r>
          </a:p>
          <a:p>
            <a:pPr lvl="0"/>
            <a:r>
              <a:rPr lang="ru-RU" sz="1300" dirty="0" smtClean="0">
                <a:latin typeface="Times New Roman" pitchFamily="18" charset="0"/>
                <a:cs typeface="Times New Roman" pitchFamily="18" charset="0"/>
              </a:rPr>
              <a:t>Трудовой десант</a:t>
            </a:r>
            <a:r>
              <a:rPr lang="ru-RU" sz="1300" u="sng" dirty="0" smtClean="0">
                <a:latin typeface="Times New Roman" pitchFamily="18" charset="0"/>
                <a:cs typeface="Times New Roman" pitchFamily="18" charset="0"/>
              </a:rPr>
              <a:t>:</a:t>
            </a:r>
            <a:endParaRPr lang="ru-RU" sz="1300" dirty="0" smtClean="0">
              <a:latin typeface="Times New Roman" pitchFamily="18" charset="0"/>
              <a:cs typeface="Times New Roman" pitchFamily="18" charset="0"/>
            </a:endParaRPr>
          </a:p>
          <a:p>
            <a:pPr lvl="0"/>
            <a:r>
              <a:rPr lang="ru-RU" sz="1300" dirty="0" smtClean="0">
                <a:latin typeface="Times New Roman" pitchFamily="18" charset="0"/>
                <a:cs typeface="Times New Roman" pitchFamily="18" charset="0"/>
              </a:rPr>
              <a:t>Зелёная  аптека</a:t>
            </a:r>
          </a:p>
          <a:p>
            <a:pPr lvl="0"/>
            <a:r>
              <a:rPr lang="ru-RU" sz="1300" dirty="0" smtClean="0">
                <a:latin typeface="Times New Roman" pitchFamily="18" charset="0"/>
                <a:cs typeface="Times New Roman" pitchFamily="18" charset="0"/>
              </a:rPr>
              <a:t>Экологические развлечения</a:t>
            </a:r>
          </a:p>
          <a:p>
            <a:pPr lvl="0"/>
            <a:r>
              <a:rPr lang="ru-RU" sz="1300" dirty="0" smtClean="0">
                <a:latin typeface="Times New Roman" pitchFamily="18" charset="0"/>
                <a:cs typeface="Times New Roman" pitchFamily="18" charset="0"/>
              </a:rPr>
              <a:t>Экологические сказки</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260648"/>
            <a:ext cx="8784976" cy="6264696"/>
          </a:xfrm>
        </p:spPr>
        <p:txBody>
          <a:bodyPr>
            <a:normAutofit fontScale="25000" lnSpcReduction="20000"/>
          </a:bodyPr>
          <a:lstStyle/>
          <a:p>
            <a:pPr>
              <a:buNone/>
            </a:pPr>
            <a:r>
              <a:rPr lang="ru-RU" sz="4400" u="sng" dirty="0" smtClean="0">
                <a:latin typeface="Times New Roman" pitchFamily="18" charset="0"/>
                <a:cs typeface="Times New Roman" pitchFamily="18" charset="0"/>
              </a:rPr>
              <a:t>Вопросы на закрепление:</a:t>
            </a:r>
            <a:endParaRPr lang="ru-RU" sz="4400" dirty="0" smtClean="0">
              <a:latin typeface="Times New Roman" pitchFamily="18" charset="0"/>
              <a:cs typeface="Times New Roman" pitchFamily="18" charset="0"/>
            </a:endParaRPr>
          </a:p>
          <a:p>
            <a:pPr lvl="0"/>
            <a:r>
              <a:rPr lang="ru-RU" sz="4400" dirty="0" smtClean="0">
                <a:latin typeface="Times New Roman" pitchFamily="18" charset="0"/>
                <a:cs typeface="Times New Roman" pitchFamily="18" charset="0"/>
              </a:rPr>
              <a:t>От какого слова произошло научное название подорожника «</a:t>
            </a:r>
            <a:r>
              <a:rPr lang="ru-RU" sz="4400" dirty="0" err="1" smtClean="0">
                <a:latin typeface="Times New Roman" pitchFamily="18" charset="0"/>
                <a:cs typeface="Times New Roman" pitchFamily="18" charset="0"/>
              </a:rPr>
              <a:t>плантаго</a:t>
            </a:r>
            <a:r>
              <a:rPr lang="ru-RU" sz="4400" dirty="0" smtClean="0">
                <a:latin typeface="Times New Roman" pitchFamily="18" charset="0"/>
                <a:cs typeface="Times New Roman" pitchFamily="18" charset="0"/>
              </a:rPr>
              <a:t>»?</a:t>
            </a:r>
          </a:p>
          <a:p>
            <a:pPr lvl="0"/>
            <a:r>
              <a:rPr lang="ru-RU" sz="4400" dirty="0" smtClean="0">
                <a:latin typeface="Times New Roman" pitchFamily="18" charset="0"/>
                <a:cs typeface="Times New Roman" pitchFamily="18" charset="0"/>
              </a:rPr>
              <a:t>Какие народные названия подорожника вы запомнили?</a:t>
            </a:r>
          </a:p>
          <a:p>
            <a:pPr lvl="0"/>
            <a:r>
              <a:rPr lang="ru-RU" sz="4400" dirty="0" smtClean="0">
                <a:latin typeface="Times New Roman" pitchFamily="18" charset="0"/>
                <a:cs typeface="Times New Roman" pitchFamily="18" charset="0"/>
              </a:rPr>
              <a:t>За что растение их получило?</a:t>
            </a:r>
          </a:p>
          <a:p>
            <a:pPr lvl="0"/>
            <a:r>
              <a:rPr lang="ru-RU" sz="4400" dirty="0" smtClean="0">
                <a:latin typeface="Times New Roman" pitchFamily="18" charset="0"/>
                <a:cs typeface="Times New Roman" pitchFamily="18" charset="0"/>
              </a:rPr>
              <a:t>За какие свойства подорожник называют «матерью всех трав?</a:t>
            </a:r>
          </a:p>
          <a:p>
            <a:pPr lvl="0"/>
            <a:r>
              <a:rPr lang="ru-RU" sz="4400" dirty="0" smtClean="0">
                <a:latin typeface="Times New Roman" pitchFamily="18" charset="0"/>
                <a:cs typeface="Times New Roman" pitchFamily="18" charset="0"/>
              </a:rPr>
              <a:t>Кто и как, согласно старинному преданию, помог людям узнать о лечебных свойствах подорожника?</a:t>
            </a:r>
          </a:p>
          <a:p>
            <a:pPr lvl="0"/>
            <a:r>
              <a:rPr lang="ru-RU" sz="4400" dirty="0" smtClean="0">
                <a:latin typeface="Times New Roman" pitchFamily="18" charset="0"/>
                <a:cs typeface="Times New Roman" pitchFamily="18" charset="0"/>
              </a:rPr>
              <a:t>Употребляют ли в пищу подорожник люди? Животный мир?</a:t>
            </a:r>
          </a:p>
          <a:p>
            <a:pPr algn="ctr">
              <a:buNone/>
            </a:pPr>
            <a:r>
              <a:rPr lang="ru-RU" sz="4400" dirty="0" smtClean="0">
                <a:latin typeface="Times New Roman" pitchFamily="18" charset="0"/>
                <a:cs typeface="Times New Roman" pitchFamily="18" charset="0"/>
              </a:rPr>
              <a:t> </a:t>
            </a:r>
            <a:endParaRPr lang="ru-RU" sz="4400" b="1" dirty="0" smtClean="0">
              <a:solidFill>
                <a:srgbClr val="FF0000"/>
              </a:solidFill>
              <a:latin typeface="Times New Roman" pitchFamily="18" charset="0"/>
              <a:cs typeface="Times New Roman" pitchFamily="18" charset="0"/>
            </a:endParaRPr>
          </a:p>
          <a:p>
            <a:pPr algn="ctr">
              <a:buNone/>
            </a:pPr>
            <a:r>
              <a:rPr lang="ru-RU" sz="4400" b="1" u="sng" dirty="0" smtClean="0">
                <a:solidFill>
                  <a:srgbClr val="FF0000"/>
                </a:solidFill>
                <a:latin typeface="Times New Roman" pitchFamily="18" charset="0"/>
                <a:cs typeface="Times New Roman" pitchFamily="18" charset="0"/>
              </a:rPr>
              <a:t>Дополнительный материал:</a:t>
            </a:r>
            <a:r>
              <a:rPr lang="ru-RU" sz="4400" dirty="0" smtClean="0">
                <a:latin typeface="Times New Roman" pitchFamily="18" charset="0"/>
                <a:cs typeface="Times New Roman" pitchFamily="18" charset="0"/>
              </a:rPr>
              <a:t> </a:t>
            </a:r>
          </a:p>
          <a:p>
            <a:pPr>
              <a:buNone/>
            </a:pPr>
            <a:r>
              <a:rPr lang="ru-RU" sz="4400" b="1" dirty="0" smtClean="0">
                <a:latin typeface="Times New Roman" pitchFamily="18" charset="0"/>
                <a:cs typeface="Times New Roman" pitchFamily="18" charset="0"/>
              </a:rPr>
              <a:t>Загадки о подорожнике:</a:t>
            </a:r>
            <a:endParaRPr lang="ru-RU" sz="4400" dirty="0" smtClean="0">
              <a:latin typeface="Times New Roman" pitchFamily="18" charset="0"/>
              <a:cs typeface="Times New Roman" pitchFamily="18" charset="0"/>
            </a:endParaRPr>
          </a:p>
          <a:p>
            <a:r>
              <a:rPr lang="ru-RU" sz="4400" dirty="0" smtClean="0">
                <a:latin typeface="Times New Roman" pitchFamily="18" charset="0"/>
                <a:cs typeface="Times New Roman" pitchFamily="18" charset="0"/>
              </a:rPr>
              <a:t>Лег пластом у дороги, разметал руки-ноги.</a:t>
            </a:r>
          </a:p>
          <a:p>
            <a:pPr>
              <a:buNone/>
            </a:pPr>
            <a:r>
              <a:rPr lang="ru-RU" sz="4400" i="1" dirty="0" smtClean="0">
                <a:latin typeface="Times New Roman" pitchFamily="18" charset="0"/>
                <a:cs typeface="Times New Roman" pitchFamily="18" charset="0"/>
              </a:rPr>
              <a:t> </a:t>
            </a:r>
            <a:endParaRPr lang="ru-RU" sz="4400" dirty="0" smtClean="0">
              <a:latin typeface="Times New Roman" pitchFamily="18" charset="0"/>
              <a:cs typeface="Times New Roman" pitchFamily="18" charset="0"/>
            </a:endParaRPr>
          </a:p>
          <a:p>
            <a:pPr algn="ctr">
              <a:buNone/>
            </a:pPr>
            <a:r>
              <a:rPr lang="ru-RU" sz="4400" dirty="0" smtClean="0">
                <a:latin typeface="Times New Roman" pitchFamily="18" charset="0"/>
                <a:cs typeface="Times New Roman" pitchFamily="18" charset="0"/>
              </a:rPr>
              <a:t>Тонкий стебель у дорожки, </a:t>
            </a:r>
          </a:p>
          <a:p>
            <a:pPr algn="ctr">
              <a:buNone/>
            </a:pPr>
            <a:r>
              <a:rPr lang="ru-RU" sz="4400" dirty="0" smtClean="0">
                <a:latin typeface="Times New Roman" pitchFamily="18" charset="0"/>
                <a:cs typeface="Times New Roman" pitchFamily="18" charset="0"/>
              </a:rPr>
              <a:t>На конце его – сережки, </a:t>
            </a:r>
          </a:p>
          <a:p>
            <a:pPr algn="ctr">
              <a:buNone/>
            </a:pPr>
            <a:r>
              <a:rPr lang="ru-RU" sz="4400" dirty="0" smtClean="0">
                <a:latin typeface="Times New Roman" pitchFamily="18" charset="0"/>
                <a:cs typeface="Times New Roman" pitchFamily="18" charset="0"/>
              </a:rPr>
              <a:t>На земле лежат листки – </a:t>
            </a:r>
          </a:p>
          <a:p>
            <a:pPr algn="ctr">
              <a:buNone/>
            </a:pPr>
            <a:r>
              <a:rPr lang="ru-RU" sz="4400" dirty="0" smtClean="0">
                <a:latin typeface="Times New Roman" pitchFamily="18" charset="0"/>
                <a:cs typeface="Times New Roman" pitchFamily="18" charset="0"/>
              </a:rPr>
              <a:t>Маленькие лопушки. </a:t>
            </a:r>
          </a:p>
          <a:p>
            <a:pPr algn="ctr">
              <a:buNone/>
            </a:pPr>
            <a:r>
              <a:rPr lang="ru-RU" sz="4400" dirty="0" smtClean="0">
                <a:latin typeface="Times New Roman" pitchFamily="18" charset="0"/>
                <a:cs typeface="Times New Roman" pitchFamily="18" charset="0"/>
              </a:rPr>
              <a:t>Нам он – как хороший друг </a:t>
            </a:r>
          </a:p>
          <a:p>
            <a:pPr algn="ctr">
              <a:buNone/>
            </a:pPr>
            <a:r>
              <a:rPr lang="ru-RU" sz="4400" dirty="0" smtClean="0">
                <a:latin typeface="Times New Roman" pitchFamily="18" charset="0"/>
                <a:cs typeface="Times New Roman" pitchFamily="18" charset="0"/>
              </a:rPr>
              <a:t>Лечит раны ног и рук. </a:t>
            </a:r>
          </a:p>
          <a:p>
            <a:pPr>
              <a:buNone/>
            </a:pPr>
            <a:r>
              <a:rPr lang="ru-RU" sz="4400" dirty="0" smtClean="0">
                <a:latin typeface="Times New Roman" pitchFamily="18" charset="0"/>
                <a:cs typeface="Times New Roman" pitchFamily="18" charset="0"/>
              </a:rPr>
              <a:t>Его бьют сапогами, его мнут колесом,</a:t>
            </a:r>
          </a:p>
          <a:p>
            <a:pPr>
              <a:buNone/>
            </a:pPr>
            <a:r>
              <a:rPr lang="ru-RU" sz="4400" dirty="0" smtClean="0">
                <a:latin typeface="Times New Roman" pitchFamily="18" charset="0"/>
                <a:cs typeface="Times New Roman" pitchFamily="18" charset="0"/>
              </a:rPr>
              <a:t>Ему все нипочем.</a:t>
            </a:r>
          </a:p>
          <a:p>
            <a:pPr>
              <a:buNone/>
            </a:pPr>
            <a:r>
              <a:rPr lang="ru-RU" sz="4400" dirty="0" smtClean="0">
                <a:latin typeface="Times New Roman" pitchFamily="18" charset="0"/>
                <a:cs typeface="Times New Roman" pitchFamily="18" charset="0"/>
              </a:rPr>
              <a:t> </a:t>
            </a:r>
          </a:p>
          <a:p>
            <a:pPr algn="ctr">
              <a:buNone/>
            </a:pPr>
            <a:r>
              <a:rPr lang="ru-RU" sz="4400" dirty="0" smtClean="0">
                <a:latin typeface="Times New Roman" pitchFamily="18" charset="0"/>
                <a:cs typeface="Times New Roman" pitchFamily="18" charset="0"/>
              </a:rPr>
              <a:t>У дороги вырос лекарь,</a:t>
            </a:r>
          </a:p>
          <a:p>
            <a:pPr algn="ctr">
              <a:buNone/>
            </a:pPr>
            <a:r>
              <a:rPr lang="ru-RU" sz="4400" dirty="0" smtClean="0">
                <a:latin typeface="Times New Roman" pitchFamily="18" charset="0"/>
                <a:cs typeface="Times New Roman" pitchFamily="18" charset="0"/>
              </a:rPr>
              <a:t>    Вдоль тропинки луговой;</a:t>
            </a:r>
          </a:p>
          <a:p>
            <a:pPr algn="ctr">
              <a:buNone/>
            </a:pPr>
            <a:r>
              <a:rPr lang="ru-RU" sz="4400" dirty="0" smtClean="0">
                <a:latin typeface="Times New Roman" pitchFamily="18" charset="0"/>
                <a:cs typeface="Times New Roman" pitchFamily="18" charset="0"/>
              </a:rPr>
              <a:t>         Он для нас с тобой аптекарь. </a:t>
            </a:r>
          </a:p>
          <a:p>
            <a:pPr algn="ctr">
              <a:buNone/>
            </a:pPr>
            <a:r>
              <a:rPr lang="ru-RU" sz="4400" dirty="0" smtClean="0">
                <a:latin typeface="Times New Roman" pitchFamily="18" charset="0"/>
                <a:cs typeface="Times New Roman" pitchFamily="18" charset="0"/>
              </a:rPr>
              <a:t>Догадайся, кто такой?</a:t>
            </a:r>
          </a:p>
          <a:p>
            <a:pPr algn="ctr">
              <a:buNone/>
            </a:pPr>
            <a:endParaRPr lang="ru-RU" sz="4400" dirty="0" smtClean="0">
              <a:latin typeface="Times New Roman" pitchFamily="18" charset="0"/>
              <a:cs typeface="Times New Roman" pitchFamily="18" charset="0"/>
            </a:endParaRPr>
          </a:p>
          <a:p>
            <a:pPr>
              <a:buNone/>
            </a:pPr>
            <a:r>
              <a:rPr lang="ru-RU" sz="4400" b="1" dirty="0" smtClean="0">
                <a:latin typeface="Times New Roman" pitchFamily="18" charset="0"/>
                <a:cs typeface="Times New Roman" pitchFamily="18" charset="0"/>
              </a:rPr>
              <a:t>Стихотворение:</a:t>
            </a:r>
            <a:endParaRPr lang="ru-RU" sz="4400" dirty="0" smtClean="0">
              <a:latin typeface="Times New Roman" pitchFamily="18" charset="0"/>
              <a:cs typeface="Times New Roman" pitchFamily="18" charset="0"/>
            </a:endParaRPr>
          </a:p>
          <a:p>
            <a:pPr>
              <a:buNone/>
            </a:pPr>
            <a:r>
              <a:rPr lang="ru-RU" sz="4400" dirty="0" smtClean="0">
                <a:latin typeface="Times New Roman" pitchFamily="18" charset="0"/>
                <a:cs typeface="Times New Roman" pitchFamily="18" charset="0"/>
              </a:rPr>
              <a:t>Есть множество цветов</a:t>
            </a:r>
          </a:p>
          <a:p>
            <a:pPr>
              <a:buNone/>
            </a:pPr>
            <a:r>
              <a:rPr lang="ru-RU" sz="4400" dirty="0" smtClean="0">
                <a:latin typeface="Times New Roman" pitchFamily="18" charset="0"/>
                <a:cs typeface="Times New Roman" pitchFamily="18" charset="0"/>
              </a:rPr>
              <a:t>Красивых, осторожных. </a:t>
            </a:r>
          </a:p>
          <a:p>
            <a:pPr>
              <a:buNone/>
            </a:pPr>
            <a:r>
              <a:rPr lang="ru-RU" sz="4400" dirty="0" smtClean="0">
                <a:latin typeface="Times New Roman" pitchFamily="18" charset="0"/>
                <a:cs typeface="Times New Roman" pitchFamily="18" charset="0"/>
              </a:rPr>
              <a:t>Но мне приятней всех </a:t>
            </a:r>
          </a:p>
          <a:p>
            <a:pPr>
              <a:buNone/>
            </a:pPr>
            <a:r>
              <a:rPr lang="ru-RU" sz="4400" dirty="0" smtClean="0">
                <a:latin typeface="Times New Roman" pitchFamily="18" charset="0"/>
                <a:cs typeface="Times New Roman" pitchFamily="18" charset="0"/>
              </a:rPr>
              <a:t>Обычный подорожник. </a:t>
            </a:r>
          </a:p>
          <a:p>
            <a:pPr>
              <a:buNone/>
            </a:pPr>
            <a:r>
              <a:rPr lang="ru-RU" sz="4400" dirty="0" smtClean="0">
                <a:latin typeface="Times New Roman" pitchFamily="18" charset="0"/>
                <a:cs typeface="Times New Roman" pitchFamily="18" charset="0"/>
              </a:rPr>
              <a:t>Ему, быть может, </a:t>
            </a:r>
          </a:p>
          <a:p>
            <a:pPr>
              <a:buNone/>
            </a:pPr>
            <a:r>
              <a:rPr lang="ru-RU" sz="4400" dirty="0" smtClean="0">
                <a:latin typeface="Times New Roman" pitchFamily="18" charset="0"/>
                <a:cs typeface="Times New Roman" pitchFamily="18" charset="0"/>
              </a:rPr>
              <a:t>И трудней расти, </a:t>
            </a:r>
          </a:p>
          <a:p>
            <a:pPr>
              <a:buNone/>
            </a:pPr>
            <a:r>
              <a:rPr lang="ru-RU" sz="4400" dirty="0" smtClean="0">
                <a:latin typeface="Times New Roman" pitchFamily="18" charset="0"/>
                <a:cs typeface="Times New Roman" pitchFamily="18" charset="0"/>
              </a:rPr>
              <a:t>И все же он с людьми </a:t>
            </a:r>
          </a:p>
          <a:p>
            <a:pPr>
              <a:buNone/>
            </a:pPr>
            <a:r>
              <a:rPr lang="ru-RU" sz="4400" dirty="0" smtClean="0">
                <a:latin typeface="Times New Roman" pitchFamily="18" charset="0"/>
                <a:cs typeface="Times New Roman" pitchFamily="18" charset="0"/>
              </a:rPr>
              <a:t>Находится в пути!</a:t>
            </a:r>
          </a:p>
          <a:p>
            <a:pPr>
              <a:buNone/>
            </a:pPr>
            <a:r>
              <a:rPr lang="ru-RU" sz="4400" i="1" dirty="0" smtClean="0">
                <a:latin typeface="Times New Roman" pitchFamily="18" charset="0"/>
                <a:cs typeface="Times New Roman" pitchFamily="18" charset="0"/>
              </a:rPr>
              <a:t>(С. </a:t>
            </a:r>
            <a:r>
              <a:rPr lang="ru-RU" sz="4400" i="1" dirty="0" err="1" smtClean="0">
                <a:latin typeface="Times New Roman" pitchFamily="18" charset="0"/>
                <a:cs typeface="Times New Roman" pitchFamily="18" charset="0"/>
              </a:rPr>
              <a:t>Баруздин</a:t>
            </a:r>
            <a:r>
              <a:rPr lang="ru-RU" sz="4800" i="1" dirty="0" smtClean="0">
                <a:latin typeface="Times New Roman" pitchFamily="18" charset="0"/>
                <a:cs typeface="Times New Roman" pitchFamily="18" charset="0"/>
              </a:rPr>
              <a:t>)</a:t>
            </a:r>
            <a:endParaRPr lang="ru-RU" sz="4800"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Grp="1" noChangeArrowheads="1"/>
          </p:cNvSpPr>
          <p:nvPr>
            <p:ph idx="1"/>
          </p:nvPr>
        </p:nvSpPr>
        <p:spPr bwMode="auto">
          <a:xfrm>
            <a:off x="179512" y="107298"/>
            <a:ext cx="8784976" cy="65787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100" b="1" i="0" u="none" strike="noStrike" cap="none" normalizeH="0" baseline="0" dirty="0" smtClean="0">
              <a:ln>
                <a:noFill/>
              </a:ln>
              <a:solidFill>
                <a:schemeClr val="tx1"/>
              </a:solidFill>
              <a:effectLst/>
              <a:latin typeface="Times New Roman" pitchFamily="18" charset="0"/>
              <a:ea typeface="Andale Sans UI"/>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ea typeface="Andale Sans UI"/>
                <a:cs typeface="Times New Roman" pitchFamily="18" charset="0"/>
              </a:rPr>
              <a:t>Сказка</a:t>
            </a:r>
            <a:r>
              <a:rPr kumimoji="0" lang="ru-RU" sz="11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sz="1100" b="1" i="0" u="none" strike="noStrike" cap="none" normalizeH="0" baseline="0" dirty="0" smtClean="0">
                <a:ln>
                  <a:noFill/>
                </a:ln>
                <a:solidFill>
                  <a:schemeClr val="tx1"/>
                </a:solidFill>
                <a:effectLst/>
                <a:latin typeface="Times New Roman" pitchFamily="18" charset="0"/>
                <a:ea typeface="Andale Sans UI"/>
                <a:cs typeface="Times New Roman" pitchFamily="18" charset="0"/>
              </a:rPr>
              <a:t>Отчего лук стал горьким»</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В старину сладкий Лук и горький Арбуз жили </a:t>
            </a:r>
            <a:r>
              <a:rPr kumimoji="0" lang="ru-RU" sz="105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по-соседству</a:t>
            </a:r>
            <a:r>
              <a:rPr kumimoji="0" lang="ru-RU" sz="105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Тогда лук был таких размеров, как Арбуз сейчас. Арбуз же такой величины, как Лук в наши дни.</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Поскольку Лук рос большим и сладким, его поливали. Ему не приходилось заботиться о себе. Беззаботный Лук полнел и тяжелел. Одно плохо: скучно было ему.</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Однажды за оградой Лук услышал шорох. Он знал, что ему ничего не грозит, но от нечего делать начал прислушиваться. Шорох перерос в частое дыхание. Хотел было Лук посмотреть, кто там объявился, да было ему лень. В конце концов не выдержал, повернулся грузным телом. За оградой, из кочек, обливаясь потом, на свет пробивался хилый Подорожник. Лук был хорошо напоен водою, поэтому сколько не пытался, не смел промолчать.</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Послушай, голопуз, - обратился он к Арбузу, - ты слышишь, Подорожник снова пыхтит.</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Нелегко бедняге, - отозвался тощий Арбуз.</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Какой бедняга? Просто нахал, - возмутился Лук, - не успели его вышвырнуть с грядки, как он уцепился за кочки.</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Нелегко ему, - вздохнул Арбуз.</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Заладил: нелегко, нелегко, - рассердился Лук.</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Он пожалел, что заговорил с Арбузом. Отвернулся, замолк. Но сытого всегда донимает скука, и Лук даже снизошёл до беседы:</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Как ты сумел пробиться из твёрдых кочек, Подорожник?</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Я довольствуюсь малым и много тружусь, - еле слышно прошептал Подорожник, поскольку до плеч был ещё в земле.</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Тебя вырезают здесь, а ты прорастаешь там. Вырвут с корнем, а ты пробиваешься рядом. Откуда у тебя столько силы духа, что не погибаешь в бесконечных гонениях?</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Сила духа крепнет от борьбы, - ответил Подорожник чуть громче, освобождая грудь от стиснувших глыб.</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От борьбы, говоришь? А чем ты силён?</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Врагами силён! – ответил Подорожник звонко.</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Лук не переносил высоких тонов – сытость больше нуждается в созерцательном покое. Поэтому он поморщился и с усмешкой спросил:</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Скажи, Подорожник, что тяжелее всего на свете: умирать от жажды на солнцепёке, быть раздавленным Копытом, вырванным с корнем, или быть порубленным неумолимым Железом?</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Самое трудное – не обидеть другого.</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Лук с удивлением приподнялся и ахнул: Подорожник уже выращивал детей. Испугался Лук: «Вырастут его дети – выпьют всю влагу, которой люди поливают меня. Тогда самому придётся доставать воду из твёрдой, жадной, мрачной глубины. Нет, нет – только не это!» - ужаснулся Лук и закричал:</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ru-RU" sz="105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Же-ле-зо</a:t>
            </a:r>
            <a:r>
              <a:rPr kumimoji="0" lang="ru-RU" sz="105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Сюда!!!</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Напрасно пытался Арбуз остановить его. Лук кричал всё сильнее.</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Явилось Железо и начало кромсать бунтаря. Кромсать за то, что живёт… да ещё и на своей земле.</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О Лук! – закричал погибающий. – Праздность и лень породили в тебе зависть и довели тебя до предательства! Если есть на свете справедливость, пусть сделает тебя таким горьким, как моя судьба! Арбуз же за доброту – полным, как мои надежды! И сладким, как сон.</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Острым было свирепое Железо. Острым, но слепым. Чувствовало оно, что уничтожило Подорожник, но не видело, что сеет его детей, омытых вместо влаги слезами и соком самого Подорожника.</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Рядом с могилой Подорожника вскоре на свет начали пробиваться его дети. В разрыхлённой и влажной земле им было легче, и они росли быстрее. Увидел их Лук – горечь обожгла его и начала сушить. От бессильной ярости сам себя он грыз, уменьшаясь на глазах.</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Увидел и Арбуз детей Подорожника – сладость радости разлилась в его душе. А когда внуки пробились на свет, то увидели Лук уже таким, какой он сейчас. И Арбуз увидели другим – какой он в наши дни…</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Grp="1" noChangeArrowheads="1"/>
          </p:cNvSpPr>
          <p:nvPr>
            <p:ph idx="1"/>
          </p:nvPr>
        </p:nvSpPr>
        <p:spPr bwMode="auto">
          <a:xfrm>
            <a:off x="179388" y="858655"/>
            <a:ext cx="8785225"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Andale Sans UI"/>
                <a:cs typeface="Times New Roman" pitchFamily="18" charset="0"/>
              </a:rPr>
              <a:t>"Спасибо подорожнику»</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Ты пошел в лес и — вот неприятность! — порезался или натер ногу. Не беда. Сорви лист подорожника, промой его водой, чтобы смыть пыль, и приложи к ране. И вскоре кровь остановится, боль утихнет… Ты скажешь: «Спасибо, подорожник!» — и пожалеешь, что ничем не можешь его отблагодарить…</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А ведь ты этой травке уже много раз помогал и будешь помогать. Только сам этого не замечал и не заметишь!</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Дело в том, что крошечные семена подорожника от дождя или росы становятся клейкими. Ты прошел по дороге, к твоей обуви приклеилось множество семян… Ты идешь, а семена постепенно опадают с твоих ног. И там, где упадет семя, со временем появится молодой подорожник.</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ea typeface="Andale Sans UI"/>
                <a:cs typeface="Times New Roman" pitchFamily="18" charset="0"/>
              </a:rPr>
              <a:t>                                                                                                    А.А. Плешаков</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Andale Sans UI"/>
                <a:cs typeface="Times New Roman" pitchFamily="18" charset="0"/>
              </a:rPr>
              <a:t>"Трава-путешественница"</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Подорожник называют травой-путешественницей. Это неприхотливое растение смогло объехать весь белый свет. «След белого человека» — так индейцы назвали подорожник, семена которого вместе с переселенцами из Европы пересекли океан и попали в Америку. Всюду, где появлялись пришельцы, вырастала эта травка. Поселился подорожник и в Африке, и в Австралии.</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ea typeface="Andale Sans UI"/>
                <a:cs typeface="Times New Roman" pitchFamily="18" charset="0"/>
              </a:rPr>
              <a:t>                                                                                                      В.Н. Андреева</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Picture 2" descr="E:\Проек по экотропе Путешествие по\фотки по проекту\IMG_20180726_104802.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331640" y="3717032"/>
            <a:ext cx="3059890" cy="2736304"/>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3" descr="E:\Проек по экотропе Путешествие по\фотки по проекту\IMG_20180726_104814.jpg"/>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5436096" y="3717033"/>
            <a:ext cx="2426833" cy="2664296"/>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360040"/>
          </a:xfrm>
        </p:spPr>
        <p:txBody>
          <a:bodyPr>
            <a:normAutofit/>
          </a:bodyPr>
          <a:lstStyle/>
          <a:p>
            <a:r>
              <a:rPr lang="ru-RU" sz="1400" b="1" dirty="0" smtClean="0">
                <a:solidFill>
                  <a:srgbClr val="FF0000"/>
                </a:solidFill>
                <a:latin typeface="Times New Roman" pitchFamily="18" charset="0"/>
                <a:cs typeface="Times New Roman" pitchFamily="18" charset="0"/>
              </a:rPr>
              <a:t>Наблюдение за муравьями</a:t>
            </a:r>
            <a:endParaRPr lang="ru-RU" sz="1400"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251520" y="620689"/>
            <a:ext cx="8712968" cy="5505476"/>
          </a:xfrm>
        </p:spPr>
        <p:txBody>
          <a:bodyPr>
            <a:normAutofit fontScale="77500" lnSpcReduction="20000"/>
          </a:bodyPr>
          <a:lstStyle/>
          <a:p>
            <a:pPr>
              <a:buNone/>
            </a:pPr>
            <a:r>
              <a:rPr lang="ru-RU" sz="1500" u="sng" dirty="0" smtClean="0">
                <a:latin typeface="Times New Roman" pitchFamily="18" charset="0"/>
                <a:cs typeface="Times New Roman" pitchFamily="18" charset="0"/>
              </a:rPr>
              <a:t>Задачи</a:t>
            </a:r>
            <a:r>
              <a:rPr lang="ru-RU" sz="1500" dirty="0" smtClean="0">
                <a:latin typeface="Times New Roman" pitchFamily="18" charset="0"/>
                <a:cs typeface="Times New Roman" pitchFamily="18" charset="0"/>
              </a:rPr>
              <a:t>:</a:t>
            </a:r>
          </a:p>
          <a:p>
            <a:pPr>
              <a:buNone/>
            </a:pPr>
            <a:r>
              <a:rPr lang="ru-RU" sz="1500" u="sng" dirty="0" smtClean="0">
                <a:latin typeface="Times New Roman" pitchFamily="18" charset="0"/>
                <a:cs typeface="Times New Roman" pitchFamily="18" charset="0"/>
              </a:rPr>
              <a:t>Образовательные</a:t>
            </a:r>
            <a:r>
              <a:rPr lang="ru-RU" sz="1500" dirty="0" smtClean="0">
                <a:latin typeface="Times New Roman" pitchFamily="18" charset="0"/>
                <a:cs typeface="Times New Roman" pitchFamily="18" charset="0"/>
              </a:rPr>
              <a:t>: Уточнить представления о </a:t>
            </a:r>
            <a:r>
              <a:rPr lang="ru-RU" sz="1500" b="1" dirty="0" smtClean="0">
                <a:latin typeface="Times New Roman" pitchFamily="18" charset="0"/>
                <a:cs typeface="Times New Roman" pitchFamily="18" charset="0"/>
              </a:rPr>
              <a:t>муравьях</a:t>
            </a:r>
            <a:r>
              <a:rPr lang="ru-RU" sz="1500" dirty="0" smtClean="0">
                <a:latin typeface="Times New Roman" pitchFamily="18" charset="0"/>
                <a:cs typeface="Times New Roman" pitchFamily="18" charset="0"/>
              </a:rPr>
              <a:t>, их образе жизни и устройстве </a:t>
            </a:r>
            <a:r>
              <a:rPr lang="ru-RU" sz="1500" b="1" dirty="0" smtClean="0">
                <a:latin typeface="Times New Roman" pitchFamily="18" charset="0"/>
                <a:cs typeface="Times New Roman" pitchFamily="18" charset="0"/>
              </a:rPr>
              <a:t>муравейника</a:t>
            </a:r>
            <a:r>
              <a:rPr lang="ru-RU" sz="1500" dirty="0" smtClean="0">
                <a:latin typeface="Times New Roman" pitchFamily="18" charset="0"/>
                <a:cs typeface="Times New Roman" pitchFamily="18" charset="0"/>
              </a:rPr>
              <a:t>; о пользе насекомых. Формировать навыки безопасного поведения на участке детского сада, интерес к исследовательской работе.</a:t>
            </a:r>
          </a:p>
          <a:p>
            <a:pPr>
              <a:buNone/>
            </a:pPr>
            <a:r>
              <a:rPr lang="ru-RU" sz="1500" u="sng" dirty="0" smtClean="0">
                <a:latin typeface="Times New Roman" pitchFamily="18" charset="0"/>
                <a:cs typeface="Times New Roman" pitchFamily="18" charset="0"/>
              </a:rPr>
              <a:t>Развивающие</a:t>
            </a:r>
            <a:r>
              <a:rPr lang="ru-RU" sz="1500" dirty="0" smtClean="0">
                <a:latin typeface="Times New Roman" pitchFamily="18" charset="0"/>
                <a:cs typeface="Times New Roman" pitchFamily="18" charset="0"/>
              </a:rPr>
              <a:t>: Обогащать и активизировать активный и пассивный словарь. Формировать умение выслушивать других детей при обсуждении какой- либо проблемной ситуации.</a:t>
            </a:r>
          </a:p>
          <a:p>
            <a:pPr>
              <a:buNone/>
            </a:pPr>
            <a:r>
              <a:rPr lang="ru-RU" sz="1500" dirty="0" smtClean="0">
                <a:latin typeface="Times New Roman" pitchFamily="18" charset="0"/>
                <a:cs typeface="Times New Roman" pitchFamily="18" charset="0"/>
              </a:rPr>
              <a:t>Развивать тактильно-двигательное восприятие, тонкую и мелкую моторику рук, сенсорные эталоны, упражнять в ориентировке в пространстве, поддерживать речевую активность.</a:t>
            </a:r>
          </a:p>
          <a:p>
            <a:pPr>
              <a:buNone/>
            </a:pPr>
            <a:r>
              <a:rPr lang="ru-RU" sz="1500" u="sng" dirty="0" smtClean="0">
                <a:latin typeface="Times New Roman" pitchFamily="18" charset="0"/>
                <a:cs typeface="Times New Roman" pitchFamily="18" charset="0"/>
              </a:rPr>
              <a:t>Воспитательные</a:t>
            </a:r>
            <a:r>
              <a:rPr lang="ru-RU" sz="1500" dirty="0" smtClean="0">
                <a:latin typeface="Times New Roman" pitchFamily="18" charset="0"/>
                <a:cs typeface="Times New Roman" pitchFamily="18" charset="0"/>
              </a:rPr>
              <a:t>: Воспитывать у детей желание заботиться о природе, не разрушать условия жизни насекомых. Воспитывать умение взаимодействовать в коллективе, участвовать в совместной деятельности, не мешая друг другу.</a:t>
            </a:r>
          </a:p>
          <a:p>
            <a:pPr>
              <a:buNone/>
            </a:pPr>
            <a:r>
              <a:rPr lang="ru-RU" sz="1500" u="sng" dirty="0" err="1" smtClean="0">
                <a:latin typeface="Times New Roman" pitchFamily="18" charset="0"/>
                <a:cs typeface="Times New Roman" pitchFamily="18" charset="0"/>
              </a:rPr>
              <a:t>Вос-ль</a:t>
            </a:r>
            <a:r>
              <a:rPr lang="ru-RU" sz="1500" dirty="0" smtClean="0">
                <a:latin typeface="Times New Roman" pitchFamily="18" charset="0"/>
                <a:cs typeface="Times New Roman" pitchFamily="18" charset="0"/>
              </a:rPr>
              <a:t>: Ребята, а вы знаете, кто на земле самый сильный?</a:t>
            </a:r>
          </a:p>
          <a:p>
            <a:pPr>
              <a:buNone/>
            </a:pPr>
            <a:r>
              <a:rPr lang="ru-RU" sz="1500" dirty="0" smtClean="0">
                <a:latin typeface="Times New Roman" pitchFamily="18" charset="0"/>
                <a:cs typeface="Times New Roman" pitchFamily="18" charset="0"/>
              </a:rPr>
              <a:t>Нет, не слон, не бегемот. Отгадайте, кто же </a:t>
            </a:r>
            <a:r>
              <a:rPr lang="ru-RU" sz="1500" u="sng" dirty="0" smtClean="0">
                <a:latin typeface="Times New Roman" pitchFamily="18" charset="0"/>
                <a:cs typeface="Times New Roman" pitchFamily="18" charset="0"/>
              </a:rPr>
              <a:t>это</a:t>
            </a:r>
            <a:r>
              <a:rPr lang="ru-RU" sz="1500" dirty="0" smtClean="0">
                <a:latin typeface="Times New Roman" pitchFamily="18" charset="0"/>
                <a:cs typeface="Times New Roman" pitchFamily="18" charset="0"/>
              </a:rPr>
              <a:t>:</a:t>
            </a:r>
          </a:p>
          <a:p>
            <a:pPr>
              <a:buNone/>
            </a:pPr>
            <a:r>
              <a:rPr lang="ru-RU" sz="1500" dirty="0" smtClean="0">
                <a:latin typeface="Times New Roman" pitchFamily="18" charset="0"/>
                <a:cs typeface="Times New Roman" pitchFamily="18" charset="0"/>
              </a:rPr>
              <a:t>Шли </a:t>
            </a:r>
            <a:r>
              <a:rPr lang="ru-RU" sz="1500" dirty="0" err="1" smtClean="0">
                <a:latin typeface="Times New Roman" pitchFamily="18" charset="0"/>
                <a:cs typeface="Times New Roman" pitchFamily="18" charset="0"/>
              </a:rPr>
              <a:t>плотнички</a:t>
            </a:r>
            <a:r>
              <a:rPr lang="ru-RU" sz="1500" dirty="0" smtClean="0">
                <a:latin typeface="Times New Roman" pitchFamily="18" charset="0"/>
                <a:cs typeface="Times New Roman" pitchFamily="18" charset="0"/>
              </a:rPr>
              <a:t> без топоров,</a:t>
            </a:r>
          </a:p>
          <a:p>
            <a:pPr>
              <a:buNone/>
            </a:pPr>
            <a:r>
              <a:rPr lang="ru-RU" sz="1500" dirty="0" smtClean="0">
                <a:latin typeface="Times New Roman" pitchFamily="18" charset="0"/>
                <a:cs typeface="Times New Roman" pitchFamily="18" charset="0"/>
              </a:rPr>
              <a:t>Срубили избу без углов.</a:t>
            </a:r>
          </a:p>
          <a:p>
            <a:pPr>
              <a:buNone/>
            </a:pPr>
            <a:r>
              <a:rPr lang="ru-RU" sz="1500" dirty="0" smtClean="0">
                <a:latin typeface="Times New Roman" pitchFamily="18" charset="0"/>
                <a:cs typeface="Times New Roman" pitchFamily="18" charset="0"/>
              </a:rPr>
              <a:t>Кто они? Откуда? Чьи?</a:t>
            </a:r>
          </a:p>
          <a:p>
            <a:pPr>
              <a:buNone/>
            </a:pPr>
            <a:r>
              <a:rPr lang="ru-RU" sz="1500" u="sng" dirty="0" smtClean="0">
                <a:latin typeface="Times New Roman" pitchFamily="18" charset="0"/>
                <a:cs typeface="Times New Roman" pitchFamily="18" charset="0"/>
              </a:rPr>
              <a:t>Льются черные ручьи</a:t>
            </a:r>
            <a:r>
              <a:rPr lang="ru-RU" sz="1500" dirty="0" smtClean="0">
                <a:latin typeface="Times New Roman" pitchFamily="18" charset="0"/>
                <a:cs typeface="Times New Roman" pitchFamily="18" charset="0"/>
              </a:rPr>
              <a:t>:</a:t>
            </a:r>
          </a:p>
          <a:p>
            <a:pPr>
              <a:buNone/>
            </a:pPr>
            <a:r>
              <a:rPr lang="ru-RU" sz="1500" dirty="0" smtClean="0">
                <a:latin typeface="Times New Roman" pitchFamily="18" charset="0"/>
                <a:cs typeface="Times New Roman" pitchFamily="18" charset="0"/>
              </a:rPr>
              <a:t>Дружно маленькие точки</a:t>
            </a:r>
          </a:p>
          <a:p>
            <a:pPr>
              <a:buNone/>
            </a:pPr>
            <a:r>
              <a:rPr lang="ru-RU" sz="1500" dirty="0" smtClean="0">
                <a:latin typeface="Times New Roman" pitchFamily="18" charset="0"/>
                <a:cs typeface="Times New Roman" pitchFamily="18" charset="0"/>
              </a:rPr>
              <a:t>Строят дом себе на кочке. </a:t>
            </a:r>
            <a:r>
              <a:rPr lang="ru-RU" sz="1500" i="1" dirty="0" smtClean="0">
                <a:latin typeface="Times New Roman" pitchFamily="18" charset="0"/>
                <a:cs typeface="Times New Roman" pitchFamily="18" charset="0"/>
              </a:rPr>
              <a:t>(</a:t>
            </a:r>
            <a:r>
              <a:rPr lang="ru-RU" sz="1500" b="1" i="1" dirty="0" smtClean="0">
                <a:latin typeface="Times New Roman" pitchFamily="18" charset="0"/>
                <a:cs typeface="Times New Roman" pitchFamily="18" charset="0"/>
              </a:rPr>
              <a:t>Муравьи</a:t>
            </a:r>
            <a:r>
              <a:rPr lang="ru-RU" sz="1500" i="1" dirty="0" smtClean="0">
                <a:latin typeface="Times New Roman" pitchFamily="18" charset="0"/>
                <a:cs typeface="Times New Roman" pitchFamily="18" charset="0"/>
              </a:rPr>
              <a:t>)</a:t>
            </a:r>
            <a:endParaRPr lang="ru-RU" sz="1500" dirty="0" smtClean="0">
              <a:latin typeface="Times New Roman" pitchFamily="18" charset="0"/>
              <a:cs typeface="Times New Roman" pitchFamily="18" charset="0"/>
            </a:endParaRPr>
          </a:p>
          <a:p>
            <a:pPr>
              <a:buNone/>
            </a:pPr>
            <a:r>
              <a:rPr lang="ru-RU" sz="1500" dirty="0" smtClean="0">
                <a:latin typeface="Times New Roman" pitchFamily="18" charset="0"/>
                <a:cs typeface="Times New Roman" pitchFamily="18" charset="0"/>
              </a:rPr>
              <a:t>Самый сильный на земле – </a:t>
            </a:r>
            <a:r>
              <a:rPr lang="ru-RU" sz="1500" b="1" dirty="0" smtClean="0">
                <a:latin typeface="Times New Roman" pitchFamily="18" charset="0"/>
                <a:cs typeface="Times New Roman" pitchFamily="18" charset="0"/>
              </a:rPr>
              <a:t>муравей</a:t>
            </a:r>
            <a:r>
              <a:rPr lang="ru-RU" sz="1500" dirty="0" smtClean="0">
                <a:latin typeface="Times New Roman" pitchFamily="18" charset="0"/>
                <a:cs typeface="Times New Roman" pitchFamily="18" charset="0"/>
              </a:rPr>
              <a:t>! Ведь он может переносить на себе тяжести в 10 раз тяжелее его собственного веса. Если представить, что Саша– </a:t>
            </a:r>
            <a:r>
              <a:rPr lang="ru-RU" sz="1500" b="1" dirty="0" smtClean="0">
                <a:latin typeface="Times New Roman" pitchFamily="18" charset="0"/>
                <a:cs typeface="Times New Roman" pitchFamily="18" charset="0"/>
              </a:rPr>
              <a:t>муравей</a:t>
            </a:r>
            <a:r>
              <a:rPr lang="ru-RU" sz="1500" dirty="0" smtClean="0">
                <a:latin typeface="Times New Roman" pitchFamily="18" charset="0"/>
                <a:cs typeface="Times New Roman" pitchFamily="18" charset="0"/>
              </a:rPr>
              <a:t>, то он сможет унести на себе 10 ребят. Сможет наш Саша поднять и нести всех этих ребят? Нет. А </a:t>
            </a:r>
            <a:r>
              <a:rPr lang="ru-RU" sz="1500" b="1" dirty="0" smtClean="0">
                <a:latin typeface="Times New Roman" pitchFamily="18" charset="0"/>
                <a:cs typeface="Times New Roman" pitchFamily="18" charset="0"/>
              </a:rPr>
              <a:t>муравей</a:t>
            </a:r>
            <a:r>
              <a:rPr lang="ru-RU" sz="1500" dirty="0" smtClean="0">
                <a:latin typeface="Times New Roman" pitchFamily="18" charset="0"/>
                <a:cs typeface="Times New Roman" pitchFamily="18" charset="0"/>
              </a:rPr>
              <a:t> может нести на себе груз, в 10 раз тяжелее его самого. </a:t>
            </a:r>
            <a:r>
              <a:rPr lang="ru-RU" sz="1500" b="1" dirty="0" smtClean="0">
                <a:latin typeface="Times New Roman" pitchFamily="18" charset="0"/>
                <a:cs typeface="Times New Roman" pitchFamily="18" charset="0"/>
              </a:rPr>
              <a:t>Муравей</a:t>
            </a:r>
            <a:r>
              <a:rPr lang="ru-RU" sz="1500" dirty="0" smtClean="0">
                <a:latin typeface="Times New Roman" pitchFamily="18" charset="0"/>
                <a:cs typeface="Times New Roman" pitchFamily="18" charset="0"/>
              </a:rPr>
              <a:t>, хоть и маленький, а настоящий силач.</a:t>
            </a:r>
          </a:p>
          <a:p>
            <a:pPr>
              <a:buNone/>
            </a:pPr>
            <a:r>
              <a:rPr lang="ru-RU" sz="1500" u="sng" dirty="0" err="1" smtClean="0">
                <a:latin typeface="Times New Roman" pitchFamily="18" charset="0"/>
                <a:cs typeface="Times New Roman" pitchFamily="18" charset="0"/>
              </a:rPr>
              <a:t>Вос-ль</a:t>
            </a:r>
            <a:r>
              <a:rPr lang="ru-RU" sz="1500" dirty="0" smtClean="0">
                <a:latin typeface="Times New Roman" pitchFamily="18" charset="0"/>
                <a:cs typeface="Times New Roman" pitchFamily="18" charset="0"/>
              </a:rPr>
              <a:t>: А где же есть </a:t>
            </a:r>
            <a:r>
              <a:rPr lang="ru-RU" sz="1500" b="1" dirty="0" smtClean="0">
                <a:latin typeface="Times New Roman" pitchFamily="18" charset="0"/>
                <a:cs typeface="Times New Roman" pitchFamily="18" charset="0"/>
              </a:rPr>
              <a:t>муравейник</a:t>
            </a:r>
            <a:r>
              <a:rPr lang="ru-RU" sz="1500" dirty="0" smtClean="0">
                <a:latin typeface="Times New Roman" pitchFamily="18" charset="0"/>
                <a:cs typeface="Times New Roman" pitchFamily="18" charset="0"/>
              </a:rPr>
              <a:t> на территории детского сада? </a:t>
            </a:r>
            <a:r>
              <a:rPr lang="ru-RU" sz="1500" i="1" dirty="0" smtClean="0">
                <a:latin typeface="Times New Roman" pitchFamily="18" charset="0"/>
                <a:cs typeface="Times New Roman" pitchFamily="18" charset="0"/>
              </a:rPr>
              <a:t>(подходят к </a:t>
            </a:r>
            <a:r>
              <a:rPr lang="ru-RU" sz="1500" b="1" i="1" dirty="0" smtClean="0">
                <a:latin typeface="Times New Roman" pitchFamily="18" charset="0"/>
                <a:cs typeface="Times New Roman" pitchFamily="18" charset="0"/>
              </a:rPr>
              <a:t>муравейнику</a:t>
            </a:r>
            <a:r>
              <a:rPr lang="ru-RU" sz="1500" i="1" dirty="0" smtClean="0">
                <a:latin typeface="Times New Roman" pitchFamily="18" charset="0"/>
                <a:cs typeface="Times New Roman" pitchFamily="18" charset="0"/>
              </a:rPr>
              <a:t>)</a:t>
            </a:r>
            <a:r>
              <a:rPr lang="ru-RU" sz="1500" dirty="0" smtClean="0">
                <a:latin typeface="Times New Roman" pitchFamily="18" charset="0"/>
                <a:cs typeface="Times New Roman" pitchFamily="18" charset="0"/>
              </a:rPr>
              <a:t>. Давайте </a:t>
            </a:r>
            <a:r>
              <a:rPr lang="ru-RU" sz="1500" b="1" dirty="0" smtClean="0">
                <a:latin typeface="Times New Roman" pitchFamily="18" charset="0"/>
                <a:cs typeface="Times New Roman" pitchFamily="18" charset="0"/>
              </a:rPr>
              <a:t>понаблюдаем</a:t>
            </a:r>
            <a:r>
              <a:rPr lang="ru-RU" sz="1500" dirty="0" smtClean="0">
                <a:latin typeface="Times New Roman" pitchFamily="18" charset="0"/>
                <a:cs typeface="Times New Roman" pitchFamily="18" charset="0"/>
              </a:rPr>
              <a:t>, как </a:t>
            </a:r>
            <a:r>
              <a:rPr lang="ru-RU" sz="1500" b="1" dirty="0" smtClean="0">
                <a:latin typeface="Times New Roman" pitchFamily="18" charset="0"/>
                <a:cs typeface="Times New Roman" pitchFamily="18" charset="0"/>
              </a:rPr>
              <a:t>муравьи работают</a:t>
            </a:r>
            <a:r>
              <a:rPr lang="ru-RU" sz="1500" dirty="0" smtClean="0">
                <a:latin typeface="Times New Roman" pitchFamily="18" charset="0"/>
                <a:cs typeface="Times New Roman" pitchFamily="18" charset="0"/>
              </a:rPr>
              <a:t>. Они ползают по дорожкам, которые </a:t>
            </a:r>
            <a:r>
              <a:rPr lang="ru-RU" sz="1500" b="1" dirty="0" smtClean="0">
                <a:latin typeface="Times New Roman" pitchFamily="18" charset="0"/>
                <a:cs typeface="Times New Roman" pitchFamily="18" charset="0"/>
              </a:rPr>
              <a:t>прогрызли в асфальте</a:t>
            </a:r>
            <a:r>
              <a:rPr lang="ru-RU" sz="1500" dirty="0" smtClean="0">
                <a:latin typeface="Times New Roman" pitchFamily="18" charset="0"/>
                <a:cs typeface="Times New Roman" pitchFamily="18" charset="0"/>
              </a:rPr>
              <a:t>.</a:t>
            </a:r>
          </a:p>
          <a:p>
            <a:r>
              <a:rPr lang="ru-RU" sz="1500" u="sng" dirty="0" smtClean="0">
                <a:latin typeface="Times New Roman" pitchFamily="18" charset="0"/>
                <a:cs typeface="Times New Roman" pitchFamily="18" charset="0"/>
              </a:rPr>
              <a:t>Обобщение</a:t>
            </a:r>
            <a:r>
              <a:rPr lang="ru-RU" sz="1500" dirty="0" smtClean="0">
                <a:latin typeface="Times New Roman" pitchFamily="18" charset="0"/>
                <a:cs typeface="Times New Roman" pitchFamily="18" charset="0"/>
              </a:rPr>
              <a:t>:  </a:t>
            </a:r>
            <a:r>
              <a:rPr lang="ru-RU" sz="1500" b="1" dirty="0" smtClean="0">
                <a:latin typeface="Times New Roman" pitchFamily="18" charset="0"/>
                <a:cs typeface="Times New Roman" pitchFamily="18" charset="0"/>
              </a:rPr>
              <a:t>Муравьи живут в муравейнике</a:t>
            </a:r>
            <a:r>
              <a:rPr lang="ru-RU" sz="1500" dirty="0" smtClean="0">
                <a:latin typeface="Times New Roman" pitchFamily="18" charset="0"/>
                <a:cs typeface="Times New Roman" pitchFamily="18" charset="0"/>
              </a:rPr>
              <a:t> одной большой и дружной семьей. В одном </a:t>
            </a:r>
            <a:r>
              <a:rPr lang="ru-RU" sz="1500" b="1" dirty="0" smtClean="0">
                <a:latin typeface="Times New Roman" pitchFamily="18" charset="0"/>
                <a:cs typeface="Times New Roman" pitchFamily="18" charset="0"/>
              </a:rPr>
              <a:t>муравейнике муравьев столько</a:t>
            </a:r>
            <a:r>
              <a:rPr lang="ru-RU" sz="1500" dirty="0" smtClean="0">
                <a:latin typeface="Times New Roman" pitchFamily="18" charset="0"/>
                <a:cs typeface="Times New Roman" pitchFamily="18" charset="0"/>
              </a:rPr>
              <a:t>, сколько людей в большом городе. Правит в </a:t>
            </a:r>
            <a:r>
              <a:rPr lang="ru-RU" sz="1500" b="1" dirty="0" smtClean="0">
                <a:latin typeface="Times New Roman" pitchFamily="18" charset="0"/>
                <a:cs typeface="Times New Roman" pitchFamily="18" charset="0"/>
              </a:rPr>
              <a:t>муравейнике муравьиная царица</a:t>
            </a:r>
            <a:r>
              <a:rPr lang="ru-RU" sz="1500" dirty="0" smtClean="0">
                <a:latin typeface="Times New Roman" pitchFamily="18" charset="0"/>
                <a:cs typeface="Times New Roman" pitchFamily="18" charset="0"/>
              </a:rPr>
              <a:t>. В молодости у нее были небольшие крылышки, и она любила порезвиться и полетать. Но, потом, став почтенной матерью большого </a:t>
            </a:r>
            <a:r>
              <a:rPr lang="ru-RU" sz="1500" b="1" dirty="0" smtClean="0">
                <a:latin typeface="Times New Roman" pitchFamily="18" charset="0"/>
                <a:cs typeface="Times New Roman" pitchFamily="18" charset="0"/>
              </a:rPr>
              <a:t>муравьиного семейства</a:t>
            </a:r>
            <a:r>
              <a:rPr lang="ru-RU" sz="1500" dirty="0" smtClean="0">
                <a:latin typeface="Times New Roman" pitchFamily="18" charset="0"/>
                <a:cs typeface="Times New Roman" pitchFamily="18" charset="0"/>
              </a:rPr>
              <a:t>, </a:t>
            </a:r>
            <a:r>
              <a:rPr lang="ru-RU" sz="1500" b="1" dirty="0" err="1" smtClean="0">
                <a:latin typeface="Times New Roman" pitchFamily="18" charset="0"/>
                <a:cs typeface="Times New Roman" pitchFamily="18" charset="0"/>
              </a:rPr>
              <a:t>муравьиха</a:t>
            </a:r>
            <a:r>
              <a:rPr lang="ru-RU" sz="1500" dirty="0" smtClean="0">
                <a:latin typeface="Times New Roman" pitchFamily="18" charset="0"/>
                <a:cs typeface="Times New Roman" pitchFamily="18" charset="0"/>
              </a:rPr>
              <a:t> отгрызает себе крылья и с этих пор живет в </a:t>
            </a:r>
            <a:r>
              <a:rPr lang="ru-RU" sz="1500" b="1" dirty="0" smtClean="0">
                <a:latin typeface="Times New Roman" pitchFamily="18" charset="0"/>
                <a:cs typeface="Times New Roman" pitchFamily="18" charset="0"/>
              </a:rPr>
              <a:t>муравейнике</a:t>
            </a:r>
            <a:r>
              <a:rPr lang="ru-RU" sz="1500" dirty="0" smtClean="0">
                <a:latin typeface="Times New Roman" pitchFamily="18" charset="0"/>
                <a:cs typeface="Times New Roman" pitchFamily="18" charset="0"/>
              </a:rPr>
              <a:t>. Она откладывает яички, из которых позже появятся личинки. О личинках будут заботиться рабочие </a:t>
            </a:r>
            <a:r>
              <a:rPr lang="ru-RU" sz="1500" b="1" dirty="0" smtClean="0">
                <a:latin typeface="Times New Roman" pitchFamily="18" charset="0"/>
                <a:cs typeface="Times New Roman" pitchFamily="18" charset="0"/>
              </a:rPr>
              <a:t>муравьи</a:t>
            </a:r>
            <a:r>
              <a:rPr lang="ru-RU" sz="1500" dirty="0" smtClean="0">
                <a:latin typeface="Times New Roman" pitchFamily="18" charset="0"/>
                <a:cs typeface="Times New Roman" pitchFamily="18" charset="0"/>
              </a:rPr>
              <a:t>: кормить и ухаживать за ними. </a:t>
            </a:r>
            <a:r>
              <a:rPr lang="ru-RU" sz="1500" b="1" dirty="0" smtClean="0">
                <a:latin typeface="Times New Roman" pitchFamily="18" charset="0"/>
                <a:cs typeface="Times New Roman" pitchFamily="18" charset="0"/>
              </a:rPr>
              <a:t>Муравьи</a:t>
            </a:r>
            <a:r>
              <a:rPr lang="ru-RU" sz="1500" dirty="0" smtClean="0">
                <a:latin typeface="Times New Roman" pitchFamily="18" charset="0"/>
                <a:cs typeface="Times New Roman" pitchFamily="18" charset="0"/>
              </a:rPr>
              <a:t>, появившись на свет, не растут. Какими родились, такими и пригодились. У </a:t>
            </a:r>
            <a:r>
              <a:rPr lang="ru-RU" sz="1500" b="1" dirty="0" smtClean="0">
                <a:latin typeface="Times New Roman" pitchFamily="18" charset="0"/>
                <a:cs typeface="Times New Roman" pitchFamily="18" charset="0"/>
              </a:rPr>
              <a:t>муравья утолщенное брюшко</a:t>
            </a:r>
            <a:r>
              <a:rPr lang="ru-RU" sz="1500" dirty="0" smtClean="0">
                <a:latin typeface="Times New Roman" pitchFamily="18" charset="0"/>
                <a:cs typeface="Times New Roman" pitchFamily="18" charset="0"/>
              </a:rPr>
              <a:t>, грудь, голова, три пары маленьких ножек. У </a:t>
            </a:r>
            <a:r>
              <a:rPr lang="ru-RU" sz="1500" b="1" dirty="0" smtClean="0">
                <a:latin typeface="Times New Roman" pitchFamily="18" charset="0"/>
                <a:cs typeface="Times New Roman" pitchFamily="18" charset="0"/>
              </a:rPr>
              <a:t>муравья сильные челюсти</a:t>
            </a:r>
            <a:r>
              <a:rPr lang="ru-RU" sz="1500" dirty="0" smtClean="0">
                <a:latin typeface="Times New Roman" pitchFamily="18" charset="0"/>
                <a:cs typeface="Times New Roman" pitchFamily="18" charset="0"/>
              </a:rPr>
              <a:t>. Как у всех насекомых, у </a:t>
            </a:r>
            <a:r>
              <a:rPr lang="ru-RU" sz="1500" b="1" dirty="0" smtClean="0">
                <a:latin typeface="Times New Roman" pitchFamily="18" charset="0"/>
                <a:cs typeface="Times New Roman" pitchFamily="18" charset="0"/>
              </a:rPr>
              <a:t>муравьев есть усики- антенны</a:t>
            </a:r>
            <a:r>
              <a:rPr lang="ru-RU" sz="1500" dirty="0" smtClean="0">
                <a:latin typeface="Times New Roman" pitchFamily="18" charset="0"/>
                <a:cs typeface="Times New Roman" pitchFamily="18" charset="0"/>
              </a:rPr>
              <a:t>, с помощью которых </a:t>
            </a:r>
            <a:r>
              <a:rPr lang="ru-RU" sz="1500" b="1" dirty="0" smtClean="0">
                <a:latin typeface="Times New Roman" pitchFamily="18" charset="0"/>
                <a:cs typeface="Times New Roman" pitchFamily="18" charset="0"/>
              </a:rPr>
              <a:t>муравей</a:t>
            </a:r>
            <a:r>
              <a:rPr lang="ru-RU" sz="1500" dirty="0" smtClean="0">
                <a:latin typeface="Times New Roman" pitchFamily="18" charset="0"/>
                <a:cs typeface="Times New Roman" pitchFamily="18" charset="0"/>
              </a:rPr>
              <a:t> получает информацию о запахе, вкусе и сообщает о ней своим собратьям.</a:t>
            </a:r>
          </a:p>
          <a:p>
            <a:endParaRPr lang="ru-RU"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260649"/>
            <a:ext cx="8435280" cy="5865516"/>
          </a:xfrm>
        </p:spPr>
        <p:txBody>
          <a:bodyPr>
            <a:normAutofit/>
          </a:bodyPr>
          <a:lstStyle/>
          <a:p>
            <a:pPr>
              <a:buNone/>
            </a:pPr>
            <a:r>
              <a:rPr lang="ru-RU" sz="1200" b="1" dirty="0" smtClean="0">
                <a:latin typeface="Times New Roman" pitchFamily="18" charset="0"/>
                <a:cs typeface="Times New Roman" pitchFamily="18" charset="0"/>
              </a:rPr>
              <a:t>Муравьи</a:t>
            </a:r>
            <a:r>
              <a:rPr lang="ru-RU" sz="1200" dirty="0" smtClean="0">
                <a:latin typeface="Times New Roman" pitchFamily="18" charset="0"/>
                <a:cs typeface="Times New Roman" pitchFamily="18" charset="0"/>
              </a:rPr>
              <a:t> умеют ходить по гладким или наклонным поверхностям. Ведь на каждой лапке у </a:t>
            </a:r>
            <a:r>
              <a:rPr lang="ru-RU" sz="1200" b="1" dirty="0" smtClean="0">
                <a:latin typeface="Times New Roman" pitchFamily="18" charset="0"/>
                <a:cs typeface="Times New Roman" pitchFamily="18" charset="0"/>
              </a:rPr>
              <a:t>муравья два коготка</a:t>
            </a:r>
            <a:r>
              <a:rPr lang="ru-RU" sz="1200" dirty="0" smtClean="0">
                <a:latin typeface="Times New Roman" pitchFamily="18" charset="0"/>
                <a:cs typeface="Times New Roman" pitchFamily="18" charset="0"/>
              </a:rPr>
              <a:t>, между ними подушечка, выделяющая клейкую жидкость, которая и позволяет </a:t>
            </a:r>
            <a:r>
              <a:rPr lang="ru-RU" sz="1200" b="1" dirty="0" smtClean="0">
                <a:latin typeface="Times New Roman" pitchFamily="18" charset="0"/>
                <a:cs typeface="Times New Roman" pitchFamily="18" charset="0"/>
              </a:rPr>
              <a:t>муравью не падать</a:t>
            </a:r>
            <a:r>
              <a:rPr lang="ru-RU" sz="1200" dirty="0" smtClean="0">
                <a:latin typeface="Times New Roman" pitchFamily="18" charset="0"/>
                <a:cs typeface="Times New Roman" pitchFamily="18" charset="0"/>
              </a:rPr>
              <a:t>.</a:t>
            </a:r>
          </a:p>
          <a:p>
            <a:pPr>
              <a:buNone/>
            </a:pPr>
            <a:r>
              <a:rPr lang="ru-RU" sz="1200" b="1" dirty="0" smtClean="0">
                <a:latin typeface="Times New Roman" pitchFamily="18" charset="0"/>
                <a:cs typeface="Times New Roman" pitchFamily="18" charset="0"/>
              </a:rPr>
              <a:t>Муравьи</a:t>
            </a:r>
            <a:r>
              <a:rPr lang="ru-RU" sz="1200" dirty="0" smtClean="0">
                <a:latin typeface="Times New Roman" pitchFamily="18" charset="0"/>
                <a:cs typeface="Times New Roman" pitchFamily="18" charset="0"/>
              </a:rPr>
              <a:t> больше всего любят лакомиться пядью – так называется вещество, выделяемое тлями. А еще едят </a:t>
            </a:r>
            <a:r>
              <a:rPr lang="ru-RU" sz="1200" b="1" dirty="0" smtClean="0">
                <a:latin typeface="Times New Roman" pitchFamily="18" charset="0"/>
                <a:cs typeface="Times New Roman" pitchFamily="18" charset="0"/>
              </a:rPr>
              <a:t>муравьи других насекомых</a:t>
            </a:r>
            <a:r>
              <a:rPr lang="ru-RU" sz="1200" dirty="0" smtClean="0">
                <a:latin typeface="Times New Roman" pitchFamily="18" charset="0"/>
                <a:cs typeface="Times New Roman" pitchFamily="18" charset="0"/>
              </a:rPr>
              <a:t>, особенно любят кузнечиков. Даже поговорка есть про </a:t>
            </a:r>
            <a:r>
              <a:rPr lang="ru-RU" sz="1200" u="sng" dirty="0" smtClean="0">
                <a:latin typeface="Times New Roman" pitchFamily="18" charset="0"/>
                <a:cs typeface="Times New Roman" pitchFamily="18" charset="0"/>
              </a:rPr>
              <a:t>это</a:t>
            </a:r>
            <a:r>
              <a:rPr lang="ru-RU" sz="1200" dirty="0" smtClean="0">
                <a:latin typeface="Times New Roman" pitchFamily="18" charset="0"/>
                <a:cs typeface="Times New Roman" pitchFamily="18" charset="0"/>
              </a:rPr>
              <a:t>: </a:t>
            </a:r>
            <a:r>
              <a:rPr lang="ru-RU" sz="1200" i="1" dirty="0" smtClean="0">
                <a:latin typeface="Times New Roman" pitchFamily="18" charset="0"/>
                <a:cs typeface="Times New Roman" pitchFamily="18" charset="0"/>
              </a:rPr>
              <a:t>«Лучший подарок </a:t>
            </a:r>
            <a:r>
              <a:rPr lang="ru-RU" sz="1200" b="1" i="1" dirty="0" smtClean="0">
                <a:latin typeface="Times New Roman" pitchFamily="18" charset="0"/>
                <a:cs typeface="Times New Roman" pitchFamily="18" charset="0"/>
              </a:rPr>
              <a:t>муравью – ножка кузнечика</a:t>
            </a:r>
            <a:r>
              <a:rPr lang="ru-RU" sz="1200" i="1" dirty="0" smtClean="0">
                <a:latin typeface="Times New Roman" pitchFamily="18" charset="0"/>
                <a:cs typeface="Times New Roman" pitchFamily="18" charset="0"/>
              </a:rPr>
              <a:t>»</a:t>
            </a:r>
            <a:r>
              <a:rPr lang="ru-RU" sz="1200" dirty="0" smtClean="0">
                <a:latin typeface="Times New Roman" pitchFamily="18" charset="0"/>
                <a:cs typeface="Times New Roman" pitchFamily="18" charset="0"/>
              </a:rPr>
              <a:t>. Еще едят грибы, сок и семена растений.</a:t>
            </a:r>
          </a:p>
          <a:p>
            <a:pPr>
              <a:buNone/>
            </a:pPr>
            <a:r>
              <a:rPr lang="ru-RU" sz="1200" b="1" dirty="0" smtClean="0">
                <a:latin typeface="Times New Roman" pitchFamily="18" charset="0"/>
                <a:cs typeface="Times New Roman" pitchFamily="18" charset="0"/>
              </a:rPr>
              <a:t>Муравьи — хищники</a:t>
            </a:r>
            <a:r>
              <a:rPr lang="ru-RU" sz="1200" dirty="0" smtClean="0">
                <a:latin typeface="Times New Roman" pitchFamily="18" charset="0"/>
                <a:cs typeface="Times New Roman" pitchFamily="18" charset="0"/>
              </a:rPr>
              <a:t>, они уничтожают множество вредных насекомых, поэтому их называют </a:t>
            </a:r>
            <a:r>
              <a:rPr lang="ru-RU" sz="1200" i="1" dirty="0" smtClean="0">
                <a:latin typeface="Times New Roman" pitchFamily="18" charset="0"/>
                <a:cs typeface="Times New Roman" pitchFamily="18" charset="0"/>
              </a:rPr>
              <a:t>«санитарами леса»</a:t>
            </a:r>
            <a:r>
              <a:rPr lang="ru-RU" sz="1200" dirty="0" smtClean="0">
                <a:latin typeface="Times New Roman" pitchFamily="18" charset="0"/>
                <a:cs typeface="Times New Roman" pitchFamily="18" charset="0"/>
              </a:rPr>
              <a:t>. Некоторые птицы специально прилетают за помощью к </a:t>
            </a:r>
            <a:r>
              <a:rPr lang="ru-RU" sz="1200" b="1" dirty="0" smtClean="0">
                <a:latin typeface="Times New Roman" pitchFamily="18" charset="0"/>
                <a:cs typeface="Times New Roman" pitchFamily="18" charset="0"/>
              </a:rPr>
              <a:t>муравьям</a:t>
            </a:r>
            <a:r>
              <a:rPr lang="ru-RU" sz="1200" dirty="0" smtClean="0">
                <a:latin typeface="Times New Roman" pitchFamily="18" charset="0"/>
                <a:cs typeface="Times New Roman" pitchFamily="18" charset="0"/>
              </a:rPr>
              <a:t>, которые очищают птицу от многочисленных паразитов, смазывают ей перья </a:t>
            </a:r>
            <a:r>
              <a:rPr lang="ru-RU" sz="1200" b="1" dirty="0" smtClean="0">
                <a:latin typeface="Times New Roman" pitchFamily="18" charset="0"/>
                <a:cs typeface="Times New Roman" pitchFamily="18" charset="0"/>
              </a:rPr>
              <a:t>муравьиной кислотой</a:t>
            </a:r>
            <a:r>
              <a:rPr lang="ru-RU" sz="1200" dirty="0" smtClean="0">
                <a:latin typeface="Times New Roman" pitchFamily="18" charset="0"/>
                <a:cs typeface="Times New Roman" pitchFamily="18" charset="0"/>
              </a:rPr>
              <a:t>. Есть у </a:t>
            </a:r>
            <a:r>
              <a:rPr lang="ru-RU" sz="1200" b="1" dirty="0" smtClean="0">
                <a:latin typeface="Times New Roman" pitchFamily="18" charset="0"/>
                <a:cs typeface="Times New Roman" pitchFamily="18" charset="0"/>
              </a:rPr>
              <a:t>муравьев и враги</a:t>
            </a:r>
            <a:r>
              <a:rPr lang="ru-RU" sz="1200" dirty="0" smtClean="0">
                <a:latin typeface="Times New Roman" pitchFamily="18" charset="0"/>
                <a:cs typeface="Times New Roman" pitchFamily="18" charset="0"/>
              </a:rPr>
              <a:t>. </a:t>
            </a:r>
            <a:r>
              <a:rPr lang="ru-RU" sz="1200" b="1" dirty="0" smtClean="0">
                <a:latin typeface="Times New Roman" pitchFamily="18" charset="0"/>
                <a:cs typeface="Times New Roman" pitchFamily="18" charset="0"/>
              </a:rPr>
              <a:t>Муравьями</a:t>
            </a:r>
            <a:r>
              <a:rPr lang="ru-RU" sz="1200" dirty="0" smtClean="0">
                <a:latin typeface="Times New Roman" pitchFamily="18" charset="0"/>
                <a:cs typeface="Times New Roman" pitchFamily="18" charset="0"/>
              </a:rPr>
              <a:t> питаются многие птицы, земноводные и пресмыкающиеся, а также барсуки, лисы, медведи и другие звери. Гнезда рыжих лесных </a:t>
            </a:r>
            <a:r>
              <a:rPr lang="ru-RU" sz="1200" b="1" dirty="0" smtClean="0">
                <a:latin typeface="Times New Roman" pitchFamily="18" charset="0"/>
                <a:cs typeface="Times New Roman" pitchFamily="18" charset="0"/>
              </a:rPr>
              <a:t>муравьев</a:t>
            </a:r>
            <a:r>
              <a:rPr lang="ru-RU" sz="1200" dirty="0" smtClean="0">
                <a:latin typeface="Times New Roman" pitchFamily="18" charset="0"/>
                <a:cs typeface="Times New Roman" pitchFamily="18" charset="0"/>
              </a:rPr>
              <a:t> используются как места зимних ночевок кабанами.</a:t>
            </a:r>
          </a:p>
          <a:p>
            <a:pPr>
              <a:buNone/>
            </a:pPr>
            <a:r>
              <a:rPr lang="ru-RU" sz="1200" dirty="0" smtClean="0">
                <a:latin typeface="Times New Roman" pitchFamily="18" charset="0"/>
                <a:cs typeface="Times New Roman" pitchFamily="18" charset="0"/>
              </a:rPr>
              <a:t>Игра </a:t>
            </a:r>
            <a:r>
              <a:rPr lang="ru-RU" sz="1200" i="1" dirty="0" smtClean="0">
                <a:latin typeface="Times New Roman" pitchFamily="18" charset="0"/>
                <a:cs typeface="Times New Roman" pitchFamily="18" charset="0"/>
              </a:rPr>
              <a:t>«С </a:t>
            </a:r>
            <a:r>
              <a:rPr lang="ru-RU" sz="1200" b="1" i="1" dirty="0" smtClean="0">
                <a:latin typeface="Times New Roman" pitchFamily="18" charset="0"/>
                <a:cs typeface="Times New Roman" pitchFamily="18" charset="0"/>
              </a:rPr>
              <a:t>муравьем</a:t>
            </a:r>
            <a:r>
              <a:rPr lang="ru-RU" sz="1200" i="1" dirty="0" smtClean="0">
                <a:latin typeface="Times New Roman" pitchFamily="18" charset="0"/>
                <a:cs typeface="Times New Roman" pitchFamily="18" charset="0"/>
              </a:rPr>
              <a:t>»</a:t>
            </a:r>
            <a:endParaRPr lang="ru-RU" sz="1200" dirty="0" smtClean="0">
              <a:latin typeface="Times New Roman" pitchFamily="18" charset="0"/>
              <a:cs typeface="Times New Roman" pitchFamily="18" charset="0"/>
            </a:endParaRPr>
          </a:p>
          <a:p>
            <a:pPr>
              <a:buNone/>
            </a:pPr>
            <a:r>
              <a:rPr lang="ru-RU" sz="1200" u="sng" dirty="0" smtClean="0">
                <a:latin typeface="Times New Roman" pitchFamily="18" charset="0"/>
                <a:cs typeface="Times New Roman" pitchFamily="18" charset="0"/>
              </a:rPr>
              <a:t>Цель</a:t>
            </a:r>
            <a:r>
              <a:rPr lang="ru-RU" sz="1200" dirty="0" smtClean="0">
                <a:latin typeface="Times New Roman" pitchFamily="18" charset="0"/>
                <a:cs typeface="Times New Roman" pitchFamily="18" charset="0"/>
              </a:rPr>
              <a:t>: на напряжение и расслабление мышц ног.</a:t>
            </a:r>
          </a:p>
          <a:p>
            <a:pPr>
              <a:buNone/>
            </a:pPr>
            <a:r>
              <a:rPr lang="ru-RU" sz="1200" dirty="0" smtClean="0">
                <a:latin typeface="Times New Roman" pitchFamily="18" charset="0"/>
                <a:cs typeface="Times New Roman" pitchFamily="18" charset="0"/>
              </a:rPr>
              <a:t>На пальцы ног залез </a:t>
            </a:r>
            <a:r>
              <a:rPr lang="ru-RU" sz="1200" b="1" dirty="0" smtClean="0">
                <a:latin typeface="Times New Roman" pitchFamily="18" charset="0"/>
                <a:cs typeface="Times New Roman" pitchFamily="18" charset="0"/>
              </a:rPr>
              <a:t>муравей </a:t>
            </a:r>
            <a:r>
              <a:rPr lang="ru-RU" sz="1200" i="1" dirty="0" smtClean="0">
                <a:latin typeface="Times New Roman" pitchFamily="18" charset="0"/>
                <a:cs typeface="Times New Roman" pitchFamily="18" charset="0"/>
              </a:rPr>
              <a:t>(</a:t>
            </a:r>
            <a:r>
              <a:rPr lang="ru-RU" sz="1200" b="1" i="1" dirty="0" smtClean="0">
                <a:latin typeface="Times New Roman" pitchFamily="18" charset="0"/>
                <a:cs typeface="Times New Roman" pitchFamily="18" charset="0"/>
              </a:rPr>
              <a:t>муравьи</a:t>
            </a:r>
            <a:r>
              <a:rPr lang="ru-RU" sz="1200" i="1" dirty="0" smtClean="0">
                <a:latin typeface="Times New Roman" pitchFamily="18" charset="0"/>
                <a:cs typeface="Times New Roman" pitchFamily="18" charset="0"/>
              </a:rPr>
              <a:t>)</a:t>
            </a:r>
            <a:r>
              <a:rPr lang="ru-RU" sz="1200" dirty="0" smtClean="0">
                <a:latin typeface="Times New Roman" pitchFamily="18" charset="0"/>
                <a:cs typeface="Times New Roman" pitchFamily="18" charset="0"/>
              </a:rPr>
              <a:t> и бегает по ним. С силой натянуть носки на себя, ноги напряженные, прямые </a:t>
            </a:r>
            <a:r>
              <a:rPr lang="ru-RU" sz="1200" i="1" dirty="0" smtClean="0">
                <a:latin typeface="Times New Roman" pitchFamily="18" charset="0"/>
                <a:cs typeface="Times New Roman" pitchFamily="18" charset="0"/>
              </a:rPr>
              <a:t>(на вдохе)</a:t>
            </a:r>
            <a:r>
              <a:rPr lang="ru-RU" sz="1200" dirty="0" smtClean="0">
                <a:latin typeface="Times New Roman" pitchFamily="18" charset="0"/>
                <a:cs typeface="Times New Roman" pitchFamily="18" charset="0"/>
              </a:rPr>
              <a:t>. Оставить носки в этом положении, прислушаться, на каком пальце сидит </a:t>
            </a:r>
            <a:r>
              <a:rPr lang="ru-RU" sz="1200" b="1" dirty="0" smtClean="0">
                <a:latin typeface="Times New Roman" pitchFamily="18" charset="0"/>
                <a:cs typeface="Times New Roman" pitchFamily="18" charset="0"/>
              </a:rPr>
              <a:t>муравей </a:t>
            </a:r>
            <a:r>
              <a:rPr lang="ru-RU" sz="1200" i="1" dirty="0" smtClean="0">
                <a:latin typeface="Times New Roman" pitchFamily="18" charset="0"/>
                <a:cs typeface="Times New Roman" pitchFamily="18" charset="0"/>
              </a:rPr>
              <a:t>(задержка дыхания)</a:t>
            </a:r>
            <a:r>
              <a:rPr lang="ru-RU" sz="1200" dirty="0" smtClean="0">
                <a:latin typeface="Times New Roman" pitchFamily="18" charset="0"/>
                <a:cs typeface="Times New Roman" pitchFamily="18" charset="0"/>
              </a:rPr>
              <a:t>. Мгновенным снятием напряжения в стопах сбросить </a:t>
            </a:r>
            <a:r>
              <a:rPr lang="ru-RU" sz="1200" b="1" dirty="0" smtClean="0">
                <a:latin typeface="Times New Roman" pitchFamily="18" charset="0"/>
                <a:cs typeface="Times New Roman" pitchFamily="18" charset="0"/>
              </a:rPr>
              <a:t>муравья с пальцев ног </a:t>
            </a:r>
            <a:r>
              <a:rPr lang="ru-RU" sz="1200" i="1" dirty="0" smtClean="0">
                <a:latin typeface="Times New Roman" pitchFamily="18" charset="0"/>
                <a:cs typeface="Times New Roman" pitchFamily="18" charset="0"/>
              </a:rPr>
              <a:t>(на выдохе)</a:t>
            </a:r>
            <a:r>
              <a:rPr lang="ru-RU" sz="1200" dirty="0" smtClean="0">
                <a:latin typeface="Times New Roman" pitchFamily="18" charset="0"/>
                <a:cs typeface="Times New Roman" pitchFamily="18" charset="0"/>
              </a:rPr>
              <a:t>. Носки идут вниз – в стороны, расслабить </a:t>
            </a:r>
            <a:r>
              <a:rPr lang="ru-RU" sz="1200" u="sng" dirty="0" smtClean="0">
                <a:latin typeface="Times New Roman" pitchFamily="18" charset="0"/>
                <a:cs typeface="Times New Roman" pitchFamily="18" charset="0"/>
              </a:rPr>
              <a:t>ноги</a:t>
            </a:r>
            <a:r>
              <a:rPr lang="ru-RU" sz="1200" dirty="0" smtClean="0">
                <a:latin typeface="Times New Roman" pitchFamily="18" charset="0"/>
                <a:cs typeface="Times New Roman" pitchFamily="18" charset="0"/>
              </a:rPr>
              <a:t>: ноги отдыхают. (Повторить игру 2-3раза.)</a:t>
            </a:r>
          </a:p>
          <a:p>
            <a:pPr>
              <a:buNone/>
            </a:pPr>
            <a:endParaRPr lang="ru-RU" sz="1200" dirty="0" smtClean="0">
              <a:latin typeface="Times New Roman" pitchFamily="18" charset="0"/>
              <a:cs typeface="Times New Roman" pitchFamily="18" charset="0"/>
            </a:endParaRPr>
          </a:p>
          <a:p>
            <a:endParaRPr lang="ru-RU" dirty="0"/>
          </a:p>
        </p:txBody>
      </p:sp>
      <p:pic>
        <p:nvPicPr>
          <p:cNvPr id="4" name="Picture 5" descr="E:\Проек по экотропе Путешествие по\фотки по проекту\IMG-20180723-WA0058.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323528" y="3775544"/>
            <a:ext cx="3672408" cy="2605784"/>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2" descr="E:\Проек по экотропе Путешествие по\фотки по проекту\IMG-20180723-WA0063.jpg"/>
          <p:cNvPicPr>
            <a:picLocks noChangeAspect="1" noChangeArrowheads="1"/>
          </p:cNvPicPr>
          <p:nvPr/>
        </p:nvPicPr>
        <p:blipFill rotWithShape="1">
          <a:blip r:embed="rId3" cstate="email">
            <a:extLst>
              <a:ext uri="{28A0092B-C50C-407E-A947-70E740481C1C}">
                <a14:useLocalDpi xmlns="" xmlns:a14="http://schemas.microsoft.com/office/drawing/2010/main" val="0"/>
              </a:ext>
            </a:extLst>
          </a:blip>
          <a:srcRect t="32688" b="13979"/>
          <a:stretch/>
        </p:blipFill>
        <p:spPr bwMode="auto">
          <a:xfrm>
            <a:off x="5148064" y="3861048"/>
            <a:ext cx="2808312" cy="2662696"/>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a:bodyPr>
          <a:lstStyle/>
          <a:p>
            <a:r>
              <a:rPr lang="ru-RU" sz="1800" b="1" dirty="0" smtClean="0">
                <a:solidFill>
                  <a:srgbClr val="FF0000"/>
                </a:solidFill>
                <a:latin typeface="Times New Roman" pitchFamily="18" charset="0"/>
                <a:cs typeface="Times New Roman" pitchFamily="18" charset="0"/>
              </a:rPr>
              <a:t>Прогулка</a:t>
            </a:r>
            <a:r>
              <a:rPr lang="ru-RU" sz="1800" b="1" dirty="0" smtClean="0">
                <a:latin typeface="Times New Roman" pitchFamily="18" charset="0"/>
                <a:cs typeface="Times New Roman" pitchFamily="18" charset="0"/>
              </a:rPr>
              <a:t> </a:t>
            </a:r>
            <a:r>
              <a:rPr lang="ru-RU" sz="1800" b="1" dirty="0" smtClean="0">
                <a:solidFill>
                  <a:srgbClr val="FF0000"/>
                </a:solidFill>
                <a:latin typeface="Times New Roman" pitchFamily="18" charset="0"/>
                <a:cs typeface="Times New Roman" pitchFamily="18" charset="0"/>
              </a:rPr>
              <a:t>«Наблюдение за бабочкой»</a:t>
            </a:r>
            <a:endParaRPr lang="ru-RU" sz="1800"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179512" y="908721"/>
            <a:ext cx="8712968" cy="5217444"/>
          </a:xfrm>
        </p:spPr>
        <p:txBody>
          <a:bodyPr>
            <a:noAutofit/>
          </a:bodyPr>
          <a:lstStyle/>
          <a:p>
            <a:pPr>
              <a:buNone/>
            </a:pPr>
            <a:r>
              <a:rPr lang="ru-RU" sz="1200" b="1" dirty="0" smtClean="0">
                <a:latin typeface="Times New Roman" pitchFamily="18" charset="0"/>
                <a:cs typeface="Times New Roman" pitchFamily="18" charset="0"/>
              </a:rPr>
              <a:t>Цели:</a:t>
            </a:r>
            <a:endParaRPr lang="ru-RU" sz="1200" dirty="0" smtClean="0">
              <a:latin typeface="Times New Roman" pitchFamily="18" charset="0"/>
              <a:cs typeface="Times New Roman" pitchFamily="18" charset="0"/>
            </a:endParaRPr>
          </a:p>
          <a:p>
            <a:pPr>
              <a:buNone/>
            </a:pPr>
            <a:r>
              <a:rPr lang="ru-RU" sz="1200" dirty="0" smtClean="0">
                <a:latin typeface="Times New Roman" pitchFamily="18" charset="0"/>
                <a:cs typeface="Times New Roman" pitchFamily="18" charset="0"/>
              </a:rPr>
              <a:t> расширять знания о бабочке, её строении, происхождении; воспитывать бережное отношение к природе.</a:t>
            </a:r>
          </a:p>
          <a:p>
            <a:pPr>
              <a:buNone/>
            </a:pPr>
            <a:r>
              <a:rPr lang="ru-RU" sz="1200" b="1" dirty="0" smtClean="0">
                <a:latin typeface="Times New Roman" pitchFamily="18" charset="0"/>
                <a:cs typeface="Times New Roman" pitchFamily="18" charset="0"/>
              </a:rPr>
              <a:t>Ход наблюдения:</a:t>
            </a:r>
            <a:endParaRPr lang="ru-RU" sz="1200" dirty="0" smtClean="0">
              <a:latin typeface="Times New Roman" pitchFamily="18" charset="0"/>
              <a:cs typeface="Times New Roman" pitchFamily="18" charset="0"/>
            </a:endParaRPr>
          </a:p>
          <a:p>
            <a:pPr>
              <a:buNone/>
            </a:pPr>
            <a:r>
              <a:rPr lang="ru-RU" sz="1200" dirty="0" smtClean="0">
                <a:latin typeface="Times New Roman" pitchFamily="18" charset="0"/>
                <a:cs typeface="Times New Roman" pitchFamily="18" charset="0"/>
              </a:rPr>
              <a:t>Шевелились у цветка</a:t>
            </a:r>
          </a:p>
          <a:p>
            <a:pPr>
              <a:buNone/>
            </a:pPr>
            <a:r>
              <a:rPr lang="ru-RU" sz="1200" dirty="0" smtClean="0">
                <a:latin typeface="Times New Roman" pitchFamily="18" charset="0"/>
                <a:cs typeface="Times New Roman" pitchFamily="18" charset="0"/>
              </a:rPr>
              <a:t>Все четыре лепестка.</a:t>
            </a:r>
          </a:p>
          <a:p>
            <a:pPr>
              <a:buNone/>
            </a:pPr>
            <a:r>
              <a:rPr lang="ru-RU" sz="1200" dirty="0" smtClean="0">
                <a:latin typeface="Times New Roman" pitchFamily="18" charset="0"/>
                <a:cs typeface="Times New Roman" pitchFamily="18" charset="0"/>
              </a:rPr>
              <a:t>Я сорвать его хотел.</a:t>
            </a:r>
          </a:p>
          <a:p>
            <a:pPr>
              <a:buNone/>
            </a:pPr>
            <a:r>
              <a:rPr lang="ru-RU" sz="1200" dirty="0" smtClean="0">
                <a:latin typeface="Times New Roman" pitchFamily="18" charset="0"/>
                <a:cs typeface="Times New Roman" pitchFamily="18" charset="0"/>
              </a:rPr>
              <a:t>Он вспорхнул и улетел.</a:t>
            </a:r>
          </a:p>
          <a:p>
            <a:pPr>
              <a:buNone/>
            </a:pPr>
            <a:r>
              <a:rPr lang="ru-RU" sz="1200" dirty="0" smtClean="0">
                <a:latin typeface="Times New Roman" pitchFamily="18" charset="0"/>
                <a:cs typeface="Times New Roman" pitchFamily="18" charset="0"/>
              </a:rPr>
              <a:t>Воспитатель: Ребята сегодня мы будем наблюдать за прекрасной бабочкой</a:t>
            </a:r>
          </a:p>
          <a:p>
            <a:pPr>
              <a:buNone/>
            </a:pPr>
            <a:r>
              <a:rPr lang="ru-RU" sz="1200" dirty="0" smtClean="0">
                <a:latin typeface="Times New Roman" pitchFamily="18" charset="0"/>
                <a:cs typeface="Times New Roman" pitchFamily="18" charset="0"/>
              </a:rPr>
              <a:t>Над травой порхает. бантик?</a:t>
            </a:r>
          </a:p>
          <a:p>
            <a:pPr>
              <a:buNone/>
            </a:pPr>
            <a:r>
              <a:rPr lang="ru-RU" sz="1200" dirty="0" smtClean="0">
                <a:latin typeface="Times New Roman" pitchFamily="18" charset="0"/>
                <a:cs typeface="Times New Roman" pitchFamily="18" charset="0"/>
              </a:rPr>
              <a:t>Нет, наверно это фантик</a:t>
            </a:r>
          </a:p>
          <a:p>
            <a:pPr>
              <a:buNone/>
            </a:pPr>
            <a:r>
              <a:rPr lang="ru-RU" sz="1200" dirty="0" smtClean="0">
                <a:latin typeface="Times New Roman" pitchFamily="18" charset="0"/>
                <a:cs typeface="Times New Roman" pitchFamily="18" charset="0"/>
              </a:rPr>
              <a:t>разноцветный от конфет?</a:t>
            </a:r>
          </a:p>
          <a:p>
            <a:pPr>
              <a:buNone/>
            </a:pPr>
            <a:r>
              <a:rPr lang="ru-RU" sz="1200" dirty="0" smtClean="0">
                <a:latin typeface="Times New Roman" pitchFamily="18" charset="0"/>
                <a:cs typeface="Times New Roman" pitchFamily="18" charset="0"/>
              </a:rPr>
              <a:t>Знает кто из вас ответ?</a:t>
            </a:r>
          </a:p>
          <a:p>
            <a:pPr>
              <a:buNone/>
            </a:pPr>
            <a:r>
              <a:rPr lang="ru-RU" sz="1200" dirty="0" smtClean="0">
                <a:latin typeface="Times New Roman" pitchFamily="18" charset="0"/>
                <a:cs typeface="Times New Roman" pitchFamily="18" charset="0"/>
              </a:rPr>
              <a:t>Ой, есть крылышки у чуда!</a:t>
            </a:r>
          </a:p>
          <a:p>
            <a:pPr>
              <a:buNone/>
            </a:pPr>
            <a:r>
              <a:rPr lang="ru-RU" sz="1200" dirty="0" smtClean="0">
                <a:latin typeface="Times New Roman" pitchFamily="18" charset="0"/>
                <a:cs typeface="Times New Roman" pitchFamily="18" charset="0"/>
              </a:rPr>
              <a:t>Прилетело ты откуда?</a:t>
            </a:r>
          </a:p>
          <a:p>
            <a:pPr>
              <a:buNone/>
            </a:pPr>
            <a:r>
              <a:rPr lang="ru-RU" sz="1200" dirty="0" smtClean="0">
                <a:latin typeface="Times New Roman" pitchFamily="18" charset="0"/>
                <a:cs typeface="Times New Roman" pitchFamily="18" charset="0"/>
              </a:rPr>
              <a:t>Тихо бабочка присела,</a:t>
            </a:r>
          </a:p>
          <a:p>
            <a:pPr>
              <a:buNone/>
            </a:pPr>
            <a:r>
              <a:rPr lang="ru-RU" sz="1200" dirty="0" smtClean="0">
                <a:latin typeface="Times New Roman" pitchFamily="18" charset="0"/>
                <a:cs typeface="Times New Roman" pitchFamily="18" charset="0"/>
              </a:rPr>
              <a:t>отдохнула и взлетела.</a:t>
            </a:r>
          </a:p>
          <a:p>
            <a:pPr>
              <a:buNone/>
            </a:pPr>
            <a:r>
              <a:rPr lang="ru-RU" sz="1200" dirty="0" smtClean="0">
                <a:latin typeface="Times New Roman" pitchFamily="18" charset="0"/>
                <a:cs typeface="Times New Roman" pitchFamily="18" charset="0"/>
              </a:rPr>
              <a:t>Так с цветочка на цветок</a:t>
            </a:r>
          </a:p>
          <a:p>
            <a:pPr>
              <a:buNone/>
            </a:pPr>
            <a:r>
              <a:rPr lang="ru-RU" sz="1200" dirty="0" smtClean="0">
                <a:latin typeface="Times New Roman" pitchFamily="18" charset="0"/>
                <a:cs typeface="Times New Roman" pitchFamily="18" charset="0"/>
              </a:rPr>
              <a:t>я порхаю весь денёк</a:t>
            </a:r>
          </a:p>
          <a:p>
            <a:pPr>
              <a:buNone/>
            </a:pPr>
            <a:r>
              <a:rPr lang="ru-RU" sz="1200" dirty="0" smtClean="0">
                <a:latin typeface="Times New Roman" pitchFamily="18" charset="0"/>
                <a:cs typeface="Times New Roman" pitchFamily="18" charset="0"/>
              </a:rPr>
              <a:t>В этот тёплый день, если мы внимательно посмотрим вокруг себя, то обязательно увидим порхающих бабочек. Одна пролетела жёлтая – её называют жёлтая лимонница, другая тёмно-красная крапивница. А вот летит капустная белянка.</a:t>
            </a:r>
          </a:p>
          <a:p>
            <a:pPr>
              <a:buNone/>
            </a:pPr>
            <a:r>
              <a:rPr lang="ru-RU" sz="1200" dirty="0" smtClean="0">
                <a:latin typeface="Times New Roman" pitchFamily="18" charset="0"/>
                <a:cs typeface="Times New Roman" pitchFamily="18" charset="0"/>
              </a:rPr>
              <a:t>У бабочки две пары крыльев, покрытые мелкими чешуйками, поэтому их называют чешуекрылыми. Тело бабочки покрыто чешуйками и волосиками. У них большие глаза и короткие усики. Перелетая с цветка на цветок, бабочка опыляет их, собирает нектар. Она откладывает яички в почву, а потом появляются личинки- гусеницы. Спустя какое-то время гусеницы сбрасывают шкурку и окукливаются. Затем появляются взрослые бабочки-мотыльки.</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99592" y="548680"/>
            <a:ext cx="7488832" cy="4524315"/>
          </a:xfrm>
          <a:prstGeom prst="rect">
            <a:avLst/>
          </a:prstGeom>
        </p:spPr>
        <p:txBody>
          <a:bodyPr wrap="square">
            <a:spAutoFit/>
          </a:bodyPr>
          <a:lstStyle/>
          <a:p>
            <a:r>
              <a:rPr lang="ru-RU" sz="1200" b="1" dirty="0" smtClean="0">
                <a:latin typeface="Times New Roman" pitchFamily="18" charset="0"/>
                <a:cs typeface="Times New Roman" pitchFamily="18" charset="0"/>
              </a:rPr>
              <a:t>Загадки:</a:t>
            </a:r>
            <a:endParaRPr lang="ru-RU" sz="1200" dirty="0" smtClean="0">
              <a:latin typeface="Times New Roman" pitchFamily="18" charset="0"/>
              <a:cs typeface="Times New Roman" pitchFamily="18" charset="0"/>
            </a:endParaRPr>
          </a:p>
          <a:p>
            <a:r>
              <a:rPr lang="ru-RU" sz="1200" b="1" dirty="0" smtClean="0">
                <a:latin typeface="Times New Roman" pitchFamily="18" charset="0"/>
                <a:cs typeface="Times New Roman" pitchFamily="18" charset="0"/>
              </a:rPr>
              <a:t>1.</a:t>
            </a:r>
            <a:r>
              <a:rPr lang="ru-RU" sz="1200" dirty="0" smtClean="0">
                <a:latin typeface="Times New Roman" pitchFamily="18" charset="0"/>
                <a:cs typeface="Times New Roman" pitchFamily="18" charset="0"/>
              </a:rPr>
              <a:t> Нет, не птица, но летает.</a:t>
            </a:r>
          </a:p>
          <a:p>
            <a:r>
              <a:rPr lang="ru-RU" sz="1200" dirty="0" smtClean="0">
                <a:latin typeface="Times New Roman" pitchFamily="18" charset="0"/>
                <a:cs typeface="Times New Roman" pitchFamily="18" charset="0"/>
              </a:rPr>
              <a:t>Высоко она порхает.</a:t>
            </a:r>
          </a:p>
          <a:p>
            <a:r>
              <a:rPr lang="ru-RU" sz="1200" dirty="0" smtClean="0">
                <a:latin typeface="Times New Roman" pitchFamily="18" charset="0"/>
                <a:cs typeface="Times New Roman" pitchFamily="18" charset="0"/>
              </a:rPr>
              <a:t>На цветочке посидит,</a:t>
            </a:r>
          </a:p>
          <a:p>
            <a:r>
              <a:rPr lang="ru-RU" sz="1200" dirty="0" smtClean="0">
                <a:latin typeface="Times New Roman" pitchFamily="18" charset="0"/>
                <a:cs typeface="Times New Roman" pitchFamily="18" charset="0"/>
              </a:rPr>
              <a:t>И раскраской всех манит.</a:t>
            </a:r>
          </a:p>
          <a:p>
            <a:r>
              <a:rPr lang="ru-RU" sz="1200" dirty="0" smtClean="0">
                <a:latin typeface="Times New Roman" pitchFamily="18" charset="0"/>
                <a:cs typeface="Times New Roman" pitchFamily="18" charset="0"/>
              </a:rPr>
              <a:t>Вся такая лапочка,</a:t>
            </a:r>
          </a:p>
          <a:p>
            <a:r>
              <a:rPr lang="ru-RU" sz="1200" dirty="0" smtClean="0">
                <a:latin typeface="Times New Roman" pitchFamily="18" charset="0"/>
                <a:cs typeface="Times New Roman" pitchFamily="18" charset="0"/>
              </a:rPr>
              <a:t>Маленькая. (Бабочка)</a:t>
            </a:r>
          </a:p>
          <a:p>
            <a:r>
              <a:rPr lang="ru-RU" sz="1200" b="1" dirty="0" smtClean="0">
                <a:latin typeface="Times New Roman" pitchFamily="18" charset="0"/>
                <a:cs typeface="Times New Roman" pitchFamily="18" charset="0"/>
              </a:rPr>
              <a:t>2.</a:t>
            </a:r>
            <a:r>
              <a:rPr lang="ru-RU" sz="1200" dirty="0" smtClean="0">
                <a:latin typeface="Times New Roman" pitchFamily="18" charset="0"/>
                <a:cs typeface="Times New Roman" pitchFamily="18" charset="0"/>
              </a:rPr>
              <a:t> Утро. Весь в цветах </a:t>
            </a:r>
            <a:r>
              <a:rPr lang="ru-RU" sz="1200" dirty="0" err="1" smtClean="0">
                <a:latin typeface="Times New Roman" pitchFamily="18" charset="0"/>
                <a:cs typeface="Times New Roman" pitchFamily="18" charset="0"/>
              </a:rPr>
              <a:t>лужочек</a:t>
            </a:r>
            <a:r>
              <a:rPr lang="ru-RU" sz="1200" dirty="0" smtClean="0">
                <a:latin typeface="Times New Roman" pitchFamily="18" charset="0"/>
                <a:cs typeface="Times New Roman" pitchFamily="18" charset="0"/>
              </a:rPr>
              <a:t>.</a:t>
            </a:r>
          </a:p>
          <a:p>
            <a:r>
              <a:rPr lang="ru-RU" sz="1200" dirty="0" smtClean="0">
                <a:latin typeface="Times New Roman" pitchFamily="18" charset="0"/>
                <a:cs typeface="Times New Roman" pitchFamily="18" charset="0"/>
              </a:rPr>
              <a:t>Но смотри: один цветочек</a:t>
            </a:r>
          </a:p>
          <a:p>
            <a:r>
              <a:rPr lang="ru-RU" sz="1200" dirty="0" smtClean="0">
                <a:latin typeface="Times New Roman" pitchFamily="18" charset="0"/>
                <a:cs typeface="Times New Roman" pitchFamily="18" charset="0"/>
              </a:rPr>
              <a:t>Вдруг вспорхнул – и полетел,</a:t>
            </a:r>
          </a:p>
          <a:p>
            <a:r>
              <a:rPr lang="ru-RU" sz="1200" dirty="0" smtClean="0">
                <a:latin typeface="Times New Roman" pitchFamily="18" charset="0"/>
                <a:cs typeface="Times New Roman" pitchFamily="18" charset="0"/>
              </a:rPr>
              <a:t>И опять на кустик сел!</a:t>
            </a:r>
          </a:p>
          <a:p>
            <a:r>
              <a:rPr lang="ru-RU" sz="1200" dirty="0" smtClean="0">
                <a:latin typeface="Times New Roman" pitchFamily="18" charset="0"/>
                <a:cs typeface="Times New Roman" pitchFamily="18" charset="0"/>
              </a:rPr>
              <a:t>Удивительный цветок:</a:t>
            </a:r>
          </a:p>
          <a:p>
            <a:r>
              <a:rPr lang="ru-RU" sz="1200" dirty="0" smtClean="0">
                <a:latin typeface="Times New Roman" pitchFamily="18" charset="0"/>
                <a:cs typeface="Times New Roman" pitchFamily="18" charset="0"/>
              </a:rPr>
              <a:t>Ножки, глазки, стебелёк,</a:t>
            </a:r>
          </a:p>
          <a:p>
            <a:r>
              <a:rPr lang="ru-RU" sz="1200" dirty="0" smtClean="0">
                <a:latin typeface="Times New Roman" pitchFamily="18" charset="0"/>
                <a:cs typeface="Times New Roman" pitchFamily="18" charset="0"/>
              </a:rPr>
              <a:t>Между крыльев – складочка</a:t>
            </a:r>
          </a:p>
          <a:p>
            <a:r>
              <a:rPr lang="ru-RU" sz="1200" dirty="0" smtClean="0">
                <a:latin typeface="Times New Roman" pitchFamily="18" charset="0"/>
                <a:cs typeface="Times New Roman" pitchFamily="18" charset="0"/>
              </a:rPr>
              <a:t>Да ведь это ж. (Бабочка).</a:t>
            </a:r>
          </a:p>
          <a:p>
            <a:r>
              <a:rPr lang="ru-RU" sz="1200" b="1" dirty="0" smtClean="0">
                <a:latin typeface="Times New Roman" pitchFamily="18" charset="0"/>
                <a:cs typeface="Times New Roman" pitchFamily="18" charset="0"/>
              </a:rPr>
              <a:t>3.</a:t>
            </a:r>
            <a:r>
              <a:rPr lang="ru-RU" sz="1200" dirty="0" smtClean="0">
                <a:latin typeface="Times New Roman" pitchFamily="18" charset="0"/>
                <a:cs typeface="Times New Roman" pitchFamily="18" charset="0"/>
              </a:rPr>
              <a:t> Я похожа на цветок</a:t>
            </a:r>
          </a:p>
          <a:p>
            <a:r>
              <a:rPr lang="ru-RU" sz="1200" dirty="0" smtClean="0">
                <a:latin typeface="Times New Roman" pitchFamily="18" charset="0"/>
                <a:cs typeface="Times New Roman" pitchFamily="18" charset="0"/>
              </a:rPr>
              <a:t>И на бантик тоже.</a:t>
            </a:r>
          </a:p>
          <a:p>
            <a:r>
              <a:rPr lang="ru-RU" sz="1200" dirty="0" smtClean="0">
                <a:latin typeface="Times New Roman" pitchFamily="18" charset="0"/>
                <a:cs typeface="Times New Roman" pitchFamily="18" charset="0"/>
              </a:rPr>
              <a:t>Очень я люблю лужок</a:t>
            </a:r>
          </a:p>
          <a:p>
            <a:r>
              <a:rPr lang="ru-RU" sz="1200" dirty="0" smtClean="0">
                <a:latin typeface="Times New Roman" pitchFamily="18" charset="0"/>
                <a:cs typeface="Times New Roman" pitchFamily="18" charset="0"/>
              </a:rPr>
              <a:t>В летний день погожий.</a:t>
            </a:r>
          </a:p>
          <a:p>
            <a:r>
              <a:rPr lang="ru-RU" sz="1200" dirty="0" smtClean="0">
                <a:latin typeface="Times New Roman" pitchFamily="18" charset="0"/>
                <a:cs typeface="Times New Roman" pitchFamily="18" charset="0"/>
              </a:rPr>
              <a:t>Я порхаю по цветам,</a:t>
            </a:r>
          </a:p>
          <a:p>
            <a:r>
              <a:rPr lang="ru-RU" sz="1200" dirty="0" smtClean="0">
                <a:latin typeface="Times New Roman" pitchFamily="18" charset="0"/>
                <a:cs typeface="Times New Roman" pitchFamily="18" charset="0"/>
              </a:rPr>
              <a:t>Пью нектар их сладкий.</a:t>
            </a:r>
          </a:p>
          <a:p>
            <a:r>
              <a:rPr lang="ru-RU" sz="1200" dirty="0" smtClean="0">
                <a:latin typeface="Times New Roman" pitchFamily="18" charset="0"/>
                <a:cs typeface="Times New Roman" pitchFamily="18" charset="0"/>
              </a:rPr>
              <a:t>Кто я, догадайся сам,</a:t>
            </a:r>
          </a:p>
          <a:p>
            <a:r>
              <a:rPr lang="ru-RU" sz="1200" dirty="0" smtClean="0">
                <a:latin typeface="Times New Roman" pitchFamily="18" charset="0"/>
                <a:cs typeface="Times New Roman" pitchFamily="18" charset="0"/>
              </a:rPr>
              <a:t>Отгадай загадку.</a:t>
            </a:r>
          </a:p>
          <a:p>
            <a:r>
              <a:rPr lang="ru-RU" sz="1200" dirty="0" smtClean="0">
                <a:latin typeface="Times New Roman" pitchFamily="18" charset="0"/>
                <a:cs typeface="Times New Roman" pitchFamily="18" charset="0"/>
              </a:rPr>
              <a:t>(Бабочка).</a:t>
            </a:r>
            <a:endParaRPr lang="ru-RU" sz="1200" dirty="0">
              <a:latin typeface="Times New Roman" pitchFamily="18" charset="0"/>
              <a:cs typeface="Times New Roman" pitchFamily="18" charset="0"/>
            </a:endParaRPr>
          </a:p>
        </p:txBody>
      </p:sp>
      <p:pic>
        <p:nvPicPr>
          <p:cNvPr id="5" name="Picture 2" descr="E:\Проек по экотропе Путешествие по\фотки по проекту\IMG_20180723_075803.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4355976" y="908720"/>
            <a:ext cx="3384376" cy="3621402"/>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29600" cy="864096"/>
          </a:xfrm>
        </p:spPr>
        <p:txBody>
          <a:bodyPr>
            <a:normAutofit/>
          </a:bodyPr>
          <a:lstStyle/>
          <a:p>
            <a:r>
              <a:rPr lang="ru-RU" sz="1600" dirty="0" smtClean="0">
                <a:solidFill>
                  <a:srgbClr val="FF0000"/>
                </a:solidFill>
                <a:latin typeface="Times New Roman" pitchFamily="18" charset="0"/>
                <a:cs typeface="Times New Roman" pitchFamily="18" charset="0"/>
              </a:rPr>
              <a:t>Наблюдение за улитками</a:t>
            </a:r>
            <a:endParaRPr lang="ru-RU" sz="1600" dirty="0">
              <a:solidFill>
                <a:srgbClr val="FF0000"/>
              </a:solidFill>
              <a:latin typeface="Times New Roman" pitchFamily="18" charset="0"/>
              <a:cs typeface="Times New Roman" pitchFamily="18" charset="0"/>
            </a:endParaRPr>
          </a:p>
        </p:txBody>
      </p:sp>
      <p:sp>
        <p:nvSpPr>
          <p:cNvPr id="4" name="Прямоугольник 3"/>
          <p:cNvSpPr/>
          <p:nvPr/>
        </p:nvSpPr>
        <p:spPr>
          <a:xfrm>
            <a:off x="323528" y="764704"/>
            <a:ext cx="8496944" cy="3693319"/>
          </a:xfrm>
          <a:prstGeom prst="rect">
            <a:avLst/>
          </a:prstGeom>
        </p:spPr>
        <p:txBody>
          <a:bodyPr wrap="square">
            <a:spAutoFit/>
          </a:bodyPr>
          <a:lstStyle/>
          <a:p>
            <a:r>
              <a:rPr lang="ru-RU" sz="1200" b="1" dirty="0" smtClean="0">
                <a:latin typeface="Times New Roman" pitchFamily="18" charset="0"/>
                <a:cs typeface="Times New Roman" pitchFamily="18" charset="0"/>
              </a:rPr>
              <a:t>Цель:</a:t>
            </a:r>
            <a:r>
              <a:rPr lang="ru-RU" sz="1200" dirty="0" smtClean="0">
                <a:latin typeface="Times New Roman" pitchFamily="18" charset="0"/>
                <a:cs typeface="Times New Roman" pitchFamily="18" charset="0"/>
              </a:rPr>
              <a:t> дать детям представление о внешнем виде, строение, способе передвижения, среде обитания улитки.</a:t>
            </a:r>
          </a:p>
          <a:p>
            <a:r>
              <a:rPr lang="ru-RU" sz="1200" b="1" dirty="0" smtClean="0">
                <a:latin typeface="Times New Roman" pitchFamily="18" charset="0"/>
                <a:cs typeface="Times New Roman" pitchFamily="18" charset="0"/>
              </a:rPr>
              <a:t>Ход наблюдения:</a:t>
            </a:r>
            <a:endParaRPr lang="ru-RU" sz="1200" dirty="0" smtClean="0">
              <a:latin typeface="Times New Roman" pitchFamily="18" charset="0"/>
              <a:cs typeface="Times New Roman" pitchFamily="18" charset="0"/>
            </a:endParaRPr>
          </a:p>
          <a:p>
            <a:r>
              <a:rPr lang="ru-RU" sz="1200" b="1" dirty="0" smtClean="0">
                <a:latin typeface="Times New Roman" pitchFamily="18" charset="0"/>
                <a:cs typeface="Times New Roman" pitchFamily="18" charset="0"/>
              </a:rPr>
              <a:t>Воспитатель: </a:t>
            </a:r>
            <a:r>
              <a:rPr lang="ru-RU" sz="1200" dirty="0" smtClean="0">
                <a:latin typeface="Times New Roman" pitchFamily="18" charset="0"/>
                <a:cs typeface="Times New Roman" pitchFamily="18" charset="0"/>
              </a:rPr>
              <a:t>Ребята послушайте загадку.</a:t>
            </a:r>
          </a:p>
          <a:p>
            <a:r>
              <a:rPr lang="ru-RU" sz="1200" dirty="0" smtClean="0">
                <a:latin typeface="Times New Roman" pitchFamily="18" charset="0"/>
                <a:cs typeface="Times New Roman" pitchFamily="18" charset="0"/>
              </a:rPr>
              <a:t>Кто носит свой дом на себе? - (ответы детей)</a:t>
            </a:r>
          </a:p>
          <a:p>
            <a:r>
              <a:rPr lang="ru-RU" sz="1200" dirty="0" smtClean="0">
                <a:latin typeface="Times New Roman" pitchFamily="18" charset="0"/>
                <a:cs typeface="Times New Roman" pitchFamily="18" charset="0"/>
              </a:rPr>
              <a:t>Правильно, ребята, молодцы, конечно же, это улитка. И сейчас мы с вами понаблюдаем за улиткой, но сначала давайте найдем ее. Ребята, как вы думаете, где надо искать улитку? – ответы детей. Правильно, улитку можно найти на листьях кустарников или деревьев.</a:t>
            </a:r>
          </a:p>
          <a:p>
            <a:r>
              <a:rPr lang="ru-RU" sz="1200" dirty="0" smtClean="0">
                <a:latin typeface="Times New Roman" pitchFamily="18" charset="0"/>
                <a:cs typeface="Times New Roman" pitchFamily="18" charset="0"/>
              </a:rPr>
              <a:t>Воспитатель с детьми отправляются на поиски улитки, находят и приносят улитку на стол для наблюдения за ней. Дети рассматривают улитку.</a:t>
            </a:r>
          </a:p>
          <a:p>
            <a:r>
              <a:rPr lang="ru-RU" sz="1200" b="1" dirty="0" smtClean="0">
                <a:latin typeface="Times New Roman" pitchFamily="18" charset="0"/>
                <a:cs typeface="Times New Roman" pitchFamily="18" charset="0"/>
              </a:rPr>
              <a:t>Интересные факты об улитках:</a:t>
            </a:r>
            <a:endParaRPr lang="ru-RU" sz="12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1. Древние греки использовали улиток как лекарственное средство.</a:t>
            </a:r>
          </a:p>
          <a:p>
            <a:r>
              <a:rPr lang="ru-RU" sz="1200" dirty="0" smtClean="0">
                <a:latin typeface="Times New Roman" pitchFamily="18" charset="0"/>
                <a:cs typeface="Times New Roman" pitchFamily="18" charset="0"/>
              </a:rPr>
              <a:t>2. Самым зубастым животным является виноградная улитка, в ее рту находится более 25 тысяч мелких, острых зубов.</a:t>
            </a:r>
          </a:p>
          <a:p>
            <a:r>
              <a:rPr lang="ru-RU" sz="1200" dirty="0" smtClean="0">
                <a:latin typeface="Times New Roman" pitchFamily="18" charset="0"/>
                <a:cs typeface="Times New Roman" pitchFamily="18" charset="0"/>
              </a:rPr>
              <a:t>3. Строение мозга улитки помогает ей запоминать место пищи, к которому она может вернуться даже через час.</a:t>
            </a:r>
          </a:p>
          <a:p>
            <a:r>
              <a:rPr lang="ru-RU" sz="1200" dirty="0" smtClean="0">
                <a:latin typeface="Times New Roman" pitchFamily="18" charset="0"/>
                <a:cs typeface="Times New Roman" pitchFamily="18" charset="0"/>
              </a:rPr>
              <a:t>4. Бургундская улитка может издавать звуки, которые похожи на тихий скрип.</a:t>
            </a:r>
          </a:p>
          <a:p>
            <a:r>
              <a:rPr lang="ru-RU" sz="1200" b="1" dirty="0" smtClean="0">
                <a:latin typeface="Times New Roman" pitchFamily="18" charset="0"/>
                <a:cs typeface="Times New Roman" pitchFamily="18" charset="0"/>
              </a:rPr>
              <a:t>Подвижная игра:</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Улиточка</a:t>
            </a:r>
            <a:r>
              <a:rPr lang="ru-RU" sz="1200" dirty="0" smtClean="0">
                <a:latin typeface="Times New Roman" pitchFamily="18" charset="0"/>
                <a:cs typeface="Times New Roman" pitchFamily="18" charset="0"/>
              </a:rPr>
              <a:t>» - повторить 5 раз.</a:t>
            </a:r>
          </a:p>
          <a:p>
            <a:r>
              <a:rPr lang="ru-RU" sz="1200" b="1" dirty="0" smtClean="0">
                <a:latin typeface="Times New Roman" pitchFamily="18" charset="0"/>
                <a:cs typeface="Times New Roman" pitchFamily="18" charset="0"/>
              </a:rPr>
              <a:t>Дидактическая игра:</a:t>
            </a:r>
            <a:r>
              <a:rPr lang="ru-RU" sz="1200" dirty="0" smtClean="0">
                <a:latin typeface="Times New Roman" pitchFamily="18" charset="0"/>
                <a:cs typeface="Times New Roman" pitchFamily="18" charset="0"/>
              </a:rPr>
              <a:t> «Узнай по описанию».</a:t>
            </a:r>
          </a:p>
          <a:p>
            <a:r>
              <a:rPr lang="ru-RU" sz="1200" b="1" dirty="0" smtClean="0">
                <a:latin typeface="Times New Roman" pitchFamily="18" charset="0"/>
                <a:cs typeface="Times New Roman" pitchFamily="18" charset="0"/>
              </a:rPr>
              <a:t>Подвижная игра:</a:t>
            </a:r>
            <a:r>
              <a:rPr lang="ru-RU" sz="1200" dirty="0" smtClean="0">
                <a:latin typeface="Times New Roman" pitchFamily="18" charset="0"/>
                <a:cs typeface="Times New Roman" pitchFamily="18" charset="0"/>
              </a:rPr>
              <a:t> «Найди улитку» - повторить 5 раз.</a:t>
            </a:r>
          </a:p>
          <a:p>
            <a:r>
              <a:rPr lang="ru-RU" sz="1200" b="1" dirty="0" smtClean="0">
                <a:latin typeface="Times New Roman" pitchFamily="18" charset="0"/>
                <a:cs typeface="Times New Roman" pitchFamily="18" charset="0"/>
              </a:rPr>
              <a:t>Дидактическая игра:</a:t>
            </a:r>
            <a:r>
              <a:rPr lang="ru-RU" sz="1200" dirty="0" smtClean="0">
                <a:latin typeface="Times New Roman" pitchFamily="18" charset="0"/>
                <a:cs typeface="Times New Roman" pitchFamily="18" charset="0"/>
              </a:rPr>
              <a:t> «Назови, одним словом».</a:t>
            </a:r>
          </a:p>
          <a:p>
            <a:endParaRPr lang="ru-RU" sz="1200" dirty="0">
              <a:latin typeface="Times New Roman" pitchFamily="18" charset="0"/>
              <a:cs typeface="Times New Roman" pitchFamily="18" charset="0"/>
            </a:endParaRPr>
          </a:p>
        </p:txBody>
      </p:sp>
      <p:pic>
        <p:nvPicPr>
          <p:cNvPr id="5" name="Picture 2" descr="E:\Проек по экотропе Путешествие по\фотки по проекту\IMG-20180713-WA0005.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6660232" y="3645024"/>
            <a:ext cx="1800200" cy="2940868"/>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4" descr="E:\Проек по экотропе Путешествие по\фотки по проекту\IMG_20180723_103800.jpg"/>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4211960" y="3573016"/>
            <a:ext cx="2018431" cy="3069272"/>
          </a:xfrm>
          <a:prstGeom prst="rect">
            <a:avLst/>
          </a:prstGeom>
          <a:noFill/>
          <a:extLst>
            <a:ext uri="{909E8E84-426E-40DD-AFC4-6F175D3DCCD1}">
              <a14:hiddenFill xmlns="" xmlns:a14="http://schemas.microsoft.com/office/drawing/2010/main">
                <a:solidFill>
                  <a:srgbClr val="FFFFFF"/>
                </a:solidFill>
              </a14:hiddenFill>
            </a:ext>
          </a:extLst>
        </p:spPr>
      </p:pic>
      <p:pic>
        <p:nvPicPr>
          <p:cNvPr id="82946" name="Picture 2" descr="https://www.maam.ru/upload/blogs/detsad-230234-1505471403.jpg"/>
          <p:cNvPicPr>
            <a:picLocks noChangeAspect="1" noChangeArrowheads="1"/>
          </p:cNvPicPr>
          <p:nvPr/>
        </p:nvPicPr>
        <p:blipFill>
          <a:blip r:embed="rId4" cstate="email"/>
          <a:srcRect/>
          <a:stretch>
            <a:fillRect/>
          </a:stretch>
        </p:blipFill>
        <p:spPr bwMode="auto">
          <a:xfrm>
            <a:off x="539552" y="4293096"/>
            <a:ext cx="3037329" cy="2276872"/>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6386" name="Picture 2" descr="C:\Users\Дом\Desktop\1451297136_frame-for-photoshop-tropical-island.jpg"/>
          <p:cNvPicPr>
            <a:picLocks noChangeAspect="1" noChangeArrowheads="1"/>
          </p:cNvPicPr>
          <p:nvPr/>
        </p:nvPicPr>
        <p:blipFill>
          <a:blip r:embed="rId3" cstate="print"/>
          <a:srcRect/>
          <a:stretch>
            <a:fillRect/>
          </a:stretch>
        </p:blipFill>
        <p:spPr bwMode="auto">
          <a:xfrm>
            <a:off x="0" y="0"/>
            <a:ext cx="9144000" cy="6866573"/>
          </a:xfrm>
          <a:prstGeom prst="rect">
            <a:avLst/>
          </a:prstGeom>
          <a:noFill/>
        </p:spPr>
      </p:pic>
      <p:sp>
        <p:nvSpPr>
          <p:cNvPr id="5" name="TextBox 4"/>
          <p:cNvSpPr txBox="1"/>
          <p:nvPr/>
        </p:nvSpPr>
        <p:spPr>
          <a:xfrm>
            <a:off x="1595670" y="1970838"/>
            <a:ext cx="7104789" cy="1569660"/>
          </a:xfrm>
          <a:prstGeom prst="rect">
            <a:avLst/>
          </a:prstGeom>
          <a:noFill/>
        </p:spPr>
        <p:txBody>
          <a:bodyPr wrap="square" rtlCol="0">
            <a:spAutoFit/>
          </a:bodyPr>
          <a:lstStyle/>
          <a:p>
            <a:pPr algn="ctr"/>
            <a:r>
              <a:rPr lang="ru-RU" sz="3200" b="1" u="sng" dirty="0" smtClean="0">
                <a:solidFill>
                  <a:srgbClr val="FF0000"/>
                </a:solidFill>
                <a:latin typeface="Times New Roman" pitchFamily="18" charset="0"/>
                <a:cs typeface="Times New Roman" pitchFamily="18" charset="0"/>
              </a:rPr>
              <a:t>Станция </a:t>
            </a:r>
          </a:p>
          <a:p>
            <a:pPr algn="ctr"/>
            <a:r>
              <a:rPr lang="ru-RU" sz="3200" b="1" u="sng" dirty="0" smtClean="0">
                <a:solidFill>
                  <a:srgbClr val="FF0000"/>
                </a:solidFill>
                <a:latin typeface="Times New Roman" pitchFamily="18" charset="0"/>
                <a:cs typeface="Times New Roman" pitchFamily="18" charset="0"/>
              </a:rPr>
              <a:t>«Огород»</a:t>
            </a:r>
          </a:p>
          <a:p>
            <a:pPr algn="ctr"/>
            <a:endParaRPr lang="ru-RU" sz="3200" b="1" u="sng" dirty="0" smtClean="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noChangeArrowheads="1"/>
          </p:cNvSpPr>
          <p:nvPr/>
        </p:nvSpPr>
        <p:spPr bwMode="auto">
          <a:xfrm>
            <a:off x="179512" y="72616"/>
            <a:ext cx="8784976" cy="65967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Конспект «Труд в огороде»</a:t>
            </a:r>
            <a:endParaRPr kumimoji="0" lang="ru-RU" sz="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Цель: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дать детям определенные знания о том, какой вред наносит сорняк цветам и овощам.</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развивать трудовые умения и навыки, умение соблюдать культурно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гигиенические навыки при работе с землёй.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воспитывать экологическую культуру, бережное отношение к окружающей природе, желание заботиться о ней.</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Оборудование</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красный конверт с письмом, ведро, большая и маленькие тяпки, рукомойник с водой.</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Ход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Дети выходят на участок  и</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видят, что на скамейке лежит красный</a:t>
            </a: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конверт. В.: -Ребята, посмотрите, нам очень интересное послание. Давайте, сядем на скамейку и</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прочтем его.</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Дети садятся на скамейку. </a:t>
            </a:r>
            <a:b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Воспитатель читает.</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Созревает он на грядке</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Краснощёким, вкусным, гладким.</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Сочным, круглым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 большим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Мы, сорвав его, едим.</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 полезный сердцу сок</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Запасаем с дачи впрок.</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Для борща, и для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зажарки</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Пасту варим в скороварке.</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Растёт дружно с давних пор</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Кто ребятки?.. (Помидор)</a:t>
            </a:r>
          </a:p>
          <a:p>
            <a:pPr eaLnBrk="0" fontAlgn="base" hangingPunct="0">
              <a:spcBef>
                <a:spcPct val="0"/>
              </a:spcBef>
              <a:spcAft>
                <a:spcPct val="0"/>
              </a:spcAft>
            </a:pPr>
            <a:r>
              <a:rPr lang="ru-RU" sz="1400" dirty="0" smtClean="0">
                <a:latin typeface="Times New Roman" pitchFamily="18" charset="0"/>
                <a:cs typeface="Times New Roman" pitchFamily="18" charset="0"/>
              </a:rPr>
              <a:t>В.: - Верно, это письмо нам прислал Сеньор Помидор. Давайте же прочтем это послание. «Здравствуйте, я Сеньор Помидор.  Благодарю вас за то, что вы посадили меня на своей грядке рядом с моими товарищами-овощами. Росли мы, набирались сил и наслаждались ласковым весенним солнышком. Но что-то последнее время мы себя стали плохо чувствовать. В чем причина просим разберитесь.»</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r>
            <a:b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r>
            <a:b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323528" y="281653"/>
            <a:ext cx="8640960" cy="590931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ru-RU" sz="1300" dirty="0" smtClean="0">
                <a:latin typeface="Times New Roman" pitchFamily="18" charset="0"/>
                <a:cs typeface="Times New Roman" pitchFamily="18" charset="0"/>
              </a:rPr>
              <a:t>Исследовательская деятельность</a:t>
            </a:r>
          </a:p>
          <a:p>
            <a:pPr lvl="0"/>
            <a:r>
              <a:rPr lang="ru-RU" sz="1300" dirty="0" smtClean="0">
                <a:latin typeface="Times New Roman" pitchFamily="18" charset="0"/>
                <a:cs typeface="Times New Roman" pitchFamily="18" charset="0"/>
              </a:rPr>
              <a:t>Чтение художественной литературы</a:t>
            </a:r>
          </a:p>
          <a:p>
            <a:pPr lvl="0"/>
            <a:r>
              <a:rPr lang="ru-RU" sz="1300" dirty="0" smtClean="0">
                <a:latin typeface="Times New Roman" pitchFamily="18" charset="0"/>
                <a:cs typeface="Times New Roman" pitchFamily="18" charset="0"/>
              </a:rPr>
              <a:t>Творческая художественная деятельность.</a:t>
            </a:r>
          </a:p>
          <a:p>
            <a:pPr lvl="0"/>
            <a:r>
              <a:rPr lang="ru-RU" sz="1300" dirty="0" smtClean="0">
                <a:latin typeface="Times New Roman" pitchFamily="18" charset="0"/>
                <a:cs typeface="Times New Roman" pitchFamily="18" charset="0"/>
              </a:rPr>
              <a:t> Самостоятельная детская деятельность</a:t>
            </a:r>
          </a:p>
          <a:p>
            <a:pPr lvl="0"/>
            <a:r>
              <a:rPr lang="ru-RU" sz="1300" dirty="0" smtClean="0">
                <a:latin typeface="Times New Roman" pitchFamily="18" charset="0"/>
                <a:cs typeface="Times New Roman" pitchFamily="18" charset="0"/>
              </a:rPr>
              <a:t>Игры: дидактические, словесные, настольные, соревнования.</a:t>
            </a:r>
          </a:p>
          <a:p>
            <a:endParaRPr lang="en-US" sz="1300" b="1" u="sng" dirty="0" smtClean="0">
              <a:latin typeface="Times New Roman" pitchFamily="18" charset="0"/>
              <a:cs typeface="Times New Roman" pitchFamily="18" charset="0"/>
            </a:endParaRPr>
          </a:p>
          <a:p>
            <a:r>
              <a:rPr lang="ru-RU" sz="1300" b="1" u="sng" dirty="0" smtClean="0">
                <a:latin typeface="Times New Roman" pitchFamily="18" charset="0"/>
                <a:cs typeface="Times New Roman" pitchFamily="18" charset="0"/>
              </a:rPr>
              <a:t>Сотрудничество с семьёй</a:t>
            </a:r>
            <a:r>
              <a:rPr lang="ru-RU" sz="1300" u="sng" dirty="0" smtClean="0">
                <a:latin typeface="Times New Roman" pitchFamily="18" charset="0"/>
                <a:cs typeface="Times New Roman" pitchFamily="18" charset="0"/>
              </a:rPr>
              <a:t>:</a:t>
            </a:r>
            <a:endParaRPr lang="ru-RU" sz="1300" dirty="0" smtClean="0">
              <a:latin typeface="Times New Roman" pitchFamily="18" charset="0"/>
              <a:cs typeface="Times New Roman" pitchFamily="18" charset="0"/>
            </a:endParaRPr>
          </a:p>
          <a:p>
            <a:pPr lvl="0"/>
            <a:r>
              <a:rPr lang="ru-RU" sz="1300" dirty="0" smtClean="0">
                <a:latin typeface="Times New Roman" pitchFamily="18" charset="0"/>
                <a:cs typeface="Times New Roman" pitchFamily="18" charset="0"/>
              </a:rPr>
              <a:t>Беседа об актуальности данной проблемы (изучение мнений)</a:t>
            </a:r>
          </a:p>
          <a:p>
            <a:pPr lvl="0"/>
            <a:r>
              <a:rPr lang="ru-RU" sz="1300" dirty="0" smtClean="0">
                <a:latin typeface="Times New Roman" pitchFamily="18" charset="0"/>
                <a:cs typeface="Times New Roman" pitchFamily="18" charset="0"/>
              </a:rPr>
              <a:t>Сбор информаций</a:t>
            </a:r>
          </a:p>
          <a:p>
            <a:pPr lvl="0"/>
            <a:r>
              <a:rPr lang="ru-RU" sz="1300" dirty="0" smtClean="0">
                <a:latin typeface="Times New Roman" pitchFamily="18" charset="0"/>
                <a:cs typeface="Times New Roman" pitchFamily="18" charset="0"/>
              </a:rPr>
              <a:t>Наглядная агитация: папки-передвижки по темам:</a:t>
            </a:r>
          </a:p>
          <a:p>
            <a:pPr lvl="0"/>
            <a:r>
              <a:rPr lang="ru-RU" sz="1300" dirty="0" smtClean="0">
                <a:latin typeface="Times New Roman" pitchFamily="18" charset="0"/>
                <a:cs typeface="Times New Roman" pitchFamily="18" charset="0"/>
              </a:rPr>
              <a:t>Советы и рекомендации</a:t>
            </a:r>
          </a:p>
          <a:p>
            <a:pPr lvl="0"/>
            <a:r>
              <a:rPr lang="ru-RU" sz="1300" dirty="0" smtClean="0">
                <a:latin typeface="Times New Roman" pitchFamily="18" charset="0"/>
                <a:cs typeface="Times New Roman" pitchFamily="18" charset="0"/>
              </a:rPr>
              <a:t>Анкетирование родителей по теме.</a:t>
            </a:r>
          </a:p>
          <a:p>
            <a:pPr lvl="0"/>
            <a:r>
              <a:rPr lang="ru-RU" sz="1300" dirty="0" smtClean="0">
                <a:latin typeface="Times New Roman" pitchFamily="18" charset="0"/>
                <a:cs typeface="Times New Roman" pitchFamily="18" charset="0"/>
              </a:rPr>
              <a:t>Консультации «Виды наблюдений в летний период»</a:t>
            </a:r>
            <a:endParaRPr lang="ru-RU" sz="1400" b="1" u="sng" dirty="0" smtClean="0">
              <a:solidFill>
                <a:srgbClr val="FF0000"/>
              </a:solidFill>
              <a:latin typeface="Times New Roman" pitchFamily="18" charset="0"/>
              <a:ea typeface="Calibri" pitchFamily="34" charset="0"/>
              <a:cs typeface="Times New Roman" pitchFamily="18" charset="0"/>
            </a:endParaRPr>
          </a:p>
          <a:p>
            <a:pPr lvl="0"/>
            <a:r>
              <a:rPr lang="ru-RU" sz="1300" dirty="0" smtClean="0">
                <a:latin typeface="Times New Roman" pitchFamily="18" charset="0"/>
                <a:cs typeface="Times New Roman" pitchFamily="18" charset="0"/>
              </a:rPr>
              <a:t>Памятки для детей и родителей «Берегите природу!»</a:t>
            </a:r>
          </a:p>
          <a:p>
            <a:pPr lvl="0"/>
            <a:r>
              <a:rPr lang="ru-RU" sz="1300" dirty="0" smtClean="0">
                <a:latin typeface="Times New Roman" pitchFamily="18" charset="0"/>
                <a:cs typeface="Times New Roman" pitchFamily="18" charset="0"/>
              </a:rPr>
              <a:t>Папка – передвижка «Удивительный мир природы»</a:t>
            </a:r>
          </a:p>
          <a:p>
            <a:r>
              <a:rPr lang="ru-RU" sz="1300" dirty="0" smtClean="0">
                <a:latin typeface="Times New Roman" pitchFamily="18" charset="0"/>
                <a:cs typeface="Times New Roman" pitchFamily="18" charset="0"/>
              </a:rPr>
              <a:t> </a:t>
            </a:r>
          </a:p>
          <a:p>
            <a:r>
              <a:rPr lang="ru-RU" sz="1300" b="1" dirty="0" smtClean="0">
                <a:latin typeface="Times New Roman" pitchFamily="18" charset="0"/>
                <a:cs typeface="Times New Roman" pitchFamily="18" charset="0"/>
              </a:rPr>
              <a:t>3..Обобщающий этап:</a:t>
            </a:r>
            <a:endParaRPr lang="ru-RU" sz="1300" dirty="0" smtClean="0">
              <a:latin typeface="Times New Roman" pitchFamily="18" charset="0"/>
              <a:cs typeface="Times New Roman" pitchFamily="18" charset="0"/>
            </a:endParaRPr>
          </a:p>
          <a:p>
            <a:pPr lvl="0"/>
            <a:r>
              <a:rPr lang="ru-RU" sz="1300" dirty="0" smtClean="0">
                <a:latin typeface="Times New Roman" pitchFamily="18" charset="0"/>
                <a:cs typeface="Times New Roman" pitchFamily="18" charset="0"/>
              </a:rPr>
              <a:t>Формирование у детей чувства ответственности за результат выполненной работы, уважения к трудовой деятельности людей в природе.</a:t>
            </a:r>
          </a:p>
          <a:p>
            <a:pPr lvl="0"/>
            <a:r>
              <a:rPr lang="ru-RU" sz="1300" dirty="0" smtClean="0">
                <a:latin typeface="Times New Roman" pitchFamily="18" charset="0"/>
                <a:cs typeface="Times New Roman" pitchFamily="18" charset="0"/>
              </a:rPr>
              <a:t>Развитие творческих способностей</a:t>
            </a:r>
            <a:r>
              <a:rPr lang="en-US" sz="1300" dirty="0" smtClean="0">
                <a:latin typeface="Times New Roman" pitchFamily="18" charset="0"/>
                <a:cs typeface="Times New Roman" pitchFamily="18" charset="0"/>
              </a:rPr>
              <a:t>/</a:t>
            </a:r>
            <a:endParaRPr lang="ru-RU" sz="1300" dirty="0" smtClean="0">
              <a:latin typeface="Times New Roman" pitchFamily="18" charset="0"/>
              <a:cs typeface="Times New Roman" pitchFamily="18" charset="0"/>
            </a:endParaRPr>
          </a:p>
          <a:p>
            <a:r>
              <a:rPr lang="ru-RU" sz="1300" dirty="0" smtClean="0">
                <a:latin typeface="Times New Roman" pitchFamily="18" charset="0"/>
                <a:cs typeface="Times New Roman" pitchFamily="18" charset="0"/>
              </a:rPr>
              <a:t> </a:t>
            </a:r>
          </a:p>
          <a:p>
            <a:r>
              <a:rPr lang="ru-RU" sz="1300" b="1" dirty="0" smtClean="0">
                <a:latin typeface="Times New Roman" pitchFamily="18" charset="0"/>
                <a:cs typeface="Times New Roman" pitchFamily="18" charset="0"/>
              </a:rPr>
              <a:t>Содержание : </a:t>
            </a:r>
            <a:endParaRPr lang="ru-RU" sz="1300" dirty="0" smtClean="0">
              <a:latin typeface="Times New Roman" pitchFamily="18" charset="0"/>
              <a:cs typeface="Times New Roman" pitchFamily="18" charset="0"/>
            </a:endParaRPr>
          </a:p>
          <a:p>
            <a:pPr lvl="0"/>
            <a:r>
              <a:rPr lang="en-US" sz="1300" dirty="0" smtClean="0">
                <a:latin typeface="Times New Roman" pitchFamily="18" charset="0"/>
                <a:cs typeface="Times New Roman" pitchFamily="18" charset="0"/>
              </a:rPr>
              <a:t>- </a:t>
            </a:r>
            <a:r>
              <a:rPr lang="ru-RU" sz="1300" dirty="0" smtClean="0">
                <a:latin typeface="Times New Roman" pitchFamily="18" charset="0"/>
                <a:cs typeface="Times New Roman" pitchFamily="18" charset="0"/>
              </a:rPr>
              <a:t>Создание гербария детьми вместе с родителями </a:t>
            </a:r>
          </a:p>
          <a:p>
            <a:pPr lvl="0"/>
            <a:r>
              <a:rPr lang="en-US" sz="1300" dirty="0" smtClean="0">
                <a:latin typeface="Times New Roman" pitchFamily="18" charset="0"/>
                <a:cs typeface="Times New Roman" pitchFamily="18" charset="0"/>
              </a:rPr>
              <a:t>- </a:t>
            </a:r>
            <a:r>
              <a:rPr lang="ru-RU" sz="1300" dirty="0" smtClean="0">
                <a:latin typeface="Times New Roman" pitchFamily="18" charset="0"/>
                <a:cs typeface="Times New Roman" pitchFamily="18" charset="0"/>
              </a:rPr>
              <a:t>Экологическая викторина</a:t>
            </a:r>
          </a:p>
          <a:p>
            <a:pPr lvl="0"/>
            <a:r>
              <a:rPr lang="en-US" sz="1300" dirty="0" smtClean="0">
                <a:latin typeface="Times New Roman" pitchFamily="18" charset="0"/>
                <a:cs typeface="Times New Roman" pitchFamily="18" charset="0"/>
              </a:rPr>
              <a:t>- </a:t>
            </a:r>
            <a:r>
              <a:rPr lang="ru-RU" sz="1300" dirty="0" smtClean="0">
                <a:latin typeface="Times New Roman" pitchFamily="18" charset="0"/>
                <a:cs typeface="Times New Roman" pitchFamily="18" charset="0"/>
              </a:rPr>
              <a:t>Выставка детских работ</a:t>
            </a:r>
          </a:p>
          <a:p>
            <a:pPr lvl="0"/>
            <a:r>
              <a:rPr lang="en-US" sz="1300" dirty="0" smtClean="0">
                <a:latin typeface="Times New Roman" pitchFamily="18" charset="0"/>
                <a:cs typeface="Times New Roman" pitchFamily="18" charset="0"/>
              </a:rPr>
              <a:t>- </a:t>
            </a:r>
            <a:r>
              <a:rPr lang="ru-RU" sz="1300" dirty="0" smtClean="0">
                <a:latin typeface="Times New Roman" pitchFamily="18" charset="0"/>
                <a:cs typeface="Times New Roman" pitchFamily="18" charset="0"/>
              </a:rPr>
              <a:t>Фоторепортаж  «Интересные моменты нашего путешествия»</a:t>
            </a:r>
          </a:p>
          <a:p>
            <a:r>
              <a:rPr lang="en-US" sz="1300" dirty="0" smtClean="0">
                <a:latin typeface="Times New Roman" pitchFamily="18" charset="0"/>
                <a:cs typeface="Times New Roman" pitchFamily="18" charset="0"/>
              </a:rPr>
              <a:t>- </a:t>
            </a:r>
            <a:r>
              <a:rPr lang="ru-RU" sz="1300" dirty="0" smtClean="0">
                <a:latin typeface="Times New Roman" pitchFamily="18" charset="0"/>
                <a:cs typeface="Times New Roman" pitchFamily="18" charset="0"/>
              </a:rPr>
              <a:t>Презентация проекта «Путешествие по экологической тропе «Зеленая тропинка»»</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noChangeArrowheads="1"/>
          </p:cNvSpPr>
          <p:nvPr/>
        </p:nvSpPr>
        <p:spPr bwMode="auto">
          <a:xfrm>
            <a:off x="179512" y="375186"/>
            <a:ext cx="8712968" cy="63401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200" dirty="0" smtClean="0">
                <a:latin typeface="Times New Roman" pitchFamily="18" charset="0"/>
                <a:cs typeface="Times New Roman" pitchFamily="18" charset="0"/>
              </a:rPr>
              <a:t>- Как мы поступим, друзья?</a:t>
            </a:r>
          </a:p>
          <a:p>
            <a:r>
              <a:rPr lang="ru-RU" sz="1200" dirty="0" smtClean="0">
                <a:latin typeface="Times New Roman" pitchFamily="18" charset="0"/>
                <a:cs typeface="Times New Roman" pitchFamily="18" charset="0"/>
              </a:rPr>
              <a:t>Д. – Отправимся на наш огород.</a:t>
            </a:r>
          </a:p>
          <a:p>
            <a:r>
              <a:rPr lang="ru-RU" sz="1200" dirty="0" smtClean="0">
                <a:latin typeface="Times New Roman" pitchFamily="18" charset="0"/>
                <a:cs typeface="Times New Roman" pitchFamily="18" charset="0"/>
              </a:rPr>
              <a:t>В.: - Заходите в огород!</a:t>
            </a:r>
          </a:p>
          <a:p>
            <a:r>
              <a:rPr lang="ru-RU" sz="1200" dirty="0" smtClean="0">
                <a:latin typeface="Times New Roman" pitchFamily="18" charset="0"/>
                <a:cs typeface="Times New Roman" pitchFamily="18" charset="0"/>
              </a:rPr>
              <a:t>Проходите между гряд </a:t>
            </a:r>
          </a:p>
          <a:p>
            <a:r>
              <a:rPr lang="ru-RU" sz="1200" dirty="0" smtClean="0">
                <a:latin typeface="Times New Roman" pitchFamily="18" charset="0"/>
                <a:cs typeface="Times New Roman" pitchFamily="18" charset="0"/>
              </a:rPr>
              <a:t>Там огурчики лежат, </a:t>
            </a:r>
          </a:p>
          <a:p>
            <a:r>
              <a:rPr lang="ru-RU" sz="1200" dirty="0" smtClean="0">
                <a:latin typeface="Times New Roman" pitchFamily="18" charset="0"/>
                <a:cs typeface="Times New Roman" pitchFamily="18" charset="0"/>
              </a:rPr>
              <a:t>Помидоры висят</a:t>
            </a:r>
          </a:p>
          <a:p>
            <a:r>
              <a:rPr lang="ru-RU" sz="1200" dirty="0" smtClean="0">
                <a:latin typeface="Times New Roman" pitchFamily="18" charset="0"/>
                <a:cs typeface="Times New Roman" pitchFamily="18" charset="0"/>
              </a:rPr>
              <a:t>Прямо в рот хотят. </a:t>
            </a:r>
          </a:p>
          <a:p>
            <a:r>
              <a:rPr lang="ru-RU" sz="1200" dirty="0" smtClean="0">
                <a:latin typeface="Times New Roman" pitchFamily="18" charset="0"/>
                <a:cs typeface="Times New Roman" pitchFamily="18" charset="0"/>
              </a:rPr>
              <a:t>Рядом зреет репка </a:t>
            </a:r>
          </a:p>
          <a:p>
            <a:r>
              <a:rPr lang="ru-RU" sz="1200" dirty="0" smtClean="0">
                <a:latin typeface="Times New Roman" pitchFamily="18" charset="0"/>
                <a:cs typeface="Times New Roman" pitchFamily="18" charset="0"/>
              </a:rPr>
              <a:t>Ни густа, ни редка.</a:t>
            </a:r>
          </a:p>
          <a:p>
            <a:r>
              <a:rPr lang="ru-RU" sz="1200" dirty="0" smtClean="0">
                <a:latin typeface="Times New Roman" pitchFamily="18" charset="0"/>
                <a:cs typeface="Times New Roman" pitchFamily="18" charset="0"/>
              </a:rPr>
              <a:t>Наберем мы овощей </a:t>
            </a:r>
          </a:p>
          <a:p>
            <a:r>
              <a:rPr lang="ru-RU" sz="1200" dirty="0" smtClean="0">
                <a:latin typeface="Times New Roman" pitchFamily="18" charset="0"/>
                <a:cs typeface="Times New Roman" pitchFamily="18" charset="0"/>
              </a:rPr>
              <a:t>Для себя и для друзей.</a:t>
            </a:r>
          </a:p>
          <a:p>
            <a:r>
              <a:rPr lang="ru-RU" sz="1200" dirty="0" smtClean="0">
                <a:latin typeface="Times New Roman" pitchFamily="18" charset="0"/>
                <a:cs typeface="Times New Roman" pitchFamily="18" charset="0"/>
              </a:rPr>
              <a:t>Воспитатель раздвигает рукой листья.</a:t>
            </a:r>
          </a:p>
          <a:p>
            <a:r>
              <a:rPr lang="ru-RU" sz="1200" dirty="0" smtClean="0">
                <a:latin typeface="Times New Roman" pitchFamily="18" charset="0"/>
                <a:cs typeface="Times New Roman" pitchFamily="18" charset="0"/>
              </a:rPr>
              <a:t>  - Ой, ребята, мы же с вами сажали на этой грядке только помидоры свеклу и лук, а другая зелень выросла сама. Да еще так густо, что нашим растениям света и воздуха не хватает. Нижние листочки уже бледными становятся. Того и гляди из-за этой травы, и пчёлки не смогут добраться к цветочкам наших культур. Что же мы будем делать?</a:t>
            </a:r>
          </a:p>
          <a:p>
            <a:r>
              <a:rPr lang="ru-RU" sz="1200" dirty="0" smtClean="0">
                <a:latin typeface="Times New Roman" pitchFamily="18" charset="0"/>
                <a:cs typeface="Times New Roman" pitchFamily="18" charset="0"/>
              </a:rPr>
              <a:t>Ответы и предложения детей. Воспитатель подсказывает, что надо не только траву вырвать но и </a:t>
            </a:r>
            <a:r>
              <a:rPr lang="ru-RU" sz="1200" dirty="0" err="1" smtClean="0">
                <a:latin typeface="Times New Roman" pitchFamily="18" charset="0"/>
                <a:cs typeface="Times New Roman" pitchFamily="18" charset="0"/>
              </a:rPr>
              <a:t>прорыхлить</a:t>
            </a:r>
            <a:r>
              <a:rPr lang="ru-RU" sz="1200" dirty="0" smtClean="0">
                <a:latin typeface="Times New Roman" pitchFamily="18" charset="0"/>
                <a:cs typeface="Times New Roman" pitchFamily="18" charset="0"/>
              </a:rPr>
              <a:t> почву. Напоминает о необходимом воздухе и для корней.</a:t>
            </a:r>
          </a:p>
          <a:p>
            <a:r>
              <a:rPr lang="ru-RU" sz="1200" dirty="0" smtClean="0">
                <a:latin typeface="Times New Roman" pitchFamily="18" charset="0"/>
                <a:cs typeface="Times New Roman" pitchFamily="18" charset="0"/>
              </a:rPr>
              <a:t>- Ребята, чтобы быстро справиться, давайте  Юля, Миша, Арсений  будут вырывать траву руками и складывать её ведро, а остальные могут взять тяпки и рыхлить землю между растений. Делать это надо осторожно, не спеша. А почему я это вам советую?</a:t>
            </a:r>
            <a:r>
              <a:rPr lang="ru-RU" sz="1200" dirty="0" smtClean="0"/>
              <a:t> </a:t>
            </a:r>
            <a:r>
              <a:rPr lang="ru-RU" sz="1200" dirty="0" smtClean="0">
                <a:latin typeface="Times New Roman" pitchFamily="18" charset="0"/>
                <a:cs typeface="Times New Roman" pitchFamily="18" charset="0"/>
              </a:rPr>
              <a:t>Д.: - Чтобы не повредить куст помидора.   </a:t>
            </a:r>
          </a:p>
          <a:p>
            <a:r>
              <a:rPr lang="ru-RU" sz="1200" dirty="0" smtClean="0">
                <a:latin typeface="Times New Roman" pitchFamily="18" charset="0"/>
                <a:cs typeface="Times New Roman" pitchFamily="18" charset="0"/>
              </a:rPr>
              <a:t>В.: - Ну, тогда за дело. Будем спасать наши  овощи.</a:t>
            </a:r>
          </a:p>
          <a:p>
            <a:r>
              <a:rPr lang="ru-RU" sz="1200" dirty="0" smtClean="0">
                <a:latin typeface="Times New Roman" pitchFamily="18" charset="0"/>
                <a:cs typeface="Times New Roman" pitchFamily="18" charset="0"/>
              </a:rPr>
              <a:t>Дети пользуются маленькими орудиями труда. Воспитатель подсказывает и контролирует трудовую деятельность.</a:t>
            </a:r>
          </a:p>
          <a:p>
            <a:r>
              <a:rPr lang="ru-RU" sz="1200" dirty="0" smtClean="0">
                <a:latin typeface="Times New Roman" pitchFamily="18" charset="0"/>
                <a:cs typeface="Times New Roman" pitchFamily="18" charset="0"/>
              </a:rPr>
              <a:t>В.: - Вот грядки наши чистые. И кусты стоят как солдатики. Листочки их выровнялись, к солнышку развернулись, спасибо вам кивают.</a:t>
            </a:r>
          </a:p>
          <a:p>
            <a:r>
              <a:rPr lang="ru-RU" sz="1200" dirty="0" smtClean="0">
                <a:latin typeface="Times New Roman" pitchFamily="18" charset="0"/>
                <a:cs typeface="Times New Roman" pitchFamily="18" charset="0"/>
              </a:rPr>
              <a:t>Воспитатель предлагает поставить орудия труда на место и вымыть руки  на игровой площадке.</a:t>
            </a:r>
          </a:p>
          <a:p>
            <a:r>
              <a:rPr lang="ru-RU" sz="1200" dirty="0" smtClean="0">
                <a:latin typeface="Times New Roman" pitchFamily="18" charset="0"/>
                <a:cs typeface="Times New Roman" pitchFamily="18" charset="0"/>
              </a:rPr>
              <a:t>В.:  - Потрудились мы на славу. Вы друг другу помогали. А зачем мы так старались? Какая польза от нашей работы? Вы ребята молодцы! Скоро помидоры  вас отблагодарят урожаем.</a:t>
            </a:r>
          </a:p>
          <a:p>
            <a:r>
              <a:rPr lang="ru-RU" sz="1200" dirty="0" smtClean="0">
                <a:latin typeface="Times New Roman" pitchFamily="18" charset="0"/>
                <a:cs typeface="Times New Roman" pitchFamily="18" charset="0"/>
              </a:rPr>
              <a:t>- А сейчас давайте поиграем в подвижную игру «</a:t>
            </a:r>
            <a:r>
              <a:rPr lang="ru-RU" sz="1200" dirty="0" err="1" smtClean="0">
                <a:latin typeface="Times New Roman" pitchFamily="18" charset="0"/>
                <a:cs typeface="Times New Roman" pitchFamily="18" charset="0"/>
              </a:rPr>
              <a:t>Огуречик</a:t>
            </a:r>
            <a:r>
              <a:rPr lang="ru-RU" sz="1200" dirty="0" smtClean="0">
                <a:latin typeface="Times New Roman" pitchFamily="18" charset="0"/>
                <a:cs typeface="Times New Roman" pitchFamily="18" charset="0"/>
              </a:rPr>
              <a:t>».</a:t>
            </a:r>
          </a:p>
          <a:p>
            <a:r>
              <a:rPr lang="ru-RU" sz="1200" dirty="0" smtClean="0"/>
              <a:t> </a:t>
            </a:r>
          </a:p>
          <a:p>
            <a:endParaRPr lang="ru-RU" sz="1200"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r>
            <a:b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r>
            <a:b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E:\Проек по экотропе Путешествие по\фотки по проекту\IMG-20180723-WA0029.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467544" y="332656"/>
            <a:ext cx="3950153" cy="2376264"/>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3" descr="E:\Проек по экотропе Путешествие по\фотки по проекту\IMG-20180723-WA0024.jpg"/>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4860032" y="332656"/>
            <a:ext cx="3886291" cy="2337847"/>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5" descr="E:\Проек по экотропе Путешествие по\фотки по проекту\IMG-20180723-WA0026.jp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467544" y="3140968"/>
            <a:ext cx="3960440" cy="2750344"/>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4" descr="E:\Проек по экотропе Путешествие по\фотки по проекту\IMG_20180726_105658.jpg"/>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5004048" y="3140968"/>
            <a:ext cx="3672408" cy="2808312"/>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6386" name="Picture 2" descr="C:\Users\Дом\Desktop\1451297136_frame-for-photoshop-tropical-island.jpg"/>
          <p:cNvPicPr>
            <a:picLocks noChangeAspect="1" noChangeArrowheads="1"/>
          </p:cNvPicPr>
          <p:nvPr/>
        </p:nvPicPr>
        <p:blipFill>
          <a:blip r:embed="rId3" cstate="print"/>
          <a:srcRect/>
          <a:stretch>
            <a:fillRect/>
          </a:stretch>
        </p:blipFill>
        <p:spPr bwMode="auto">
          <a:xfrm>
            <a:off x="0" y="0"/>
            <a:ext cx="9144000" cy="6866573"/>
          </a:xfrm>
          <a:prstGeom prst="rect">
            <a:avLst/>
          </a:prstGeom>
          <a:noFill/>
        </p:spPr>
      </p:pic>
      <p:sp>
        <p:nvSpPr>
          <p:cNvPr id="5" name="TextBox 4"/>
          <p:cNvSpPr txBox="1"/>
          <p:nvPr/>
        </p:nvSpPr>
        <p:spPr>
          <a:xfrm>
            <a:off x="1595670" y="1970838"/>
            <a:ext cx="7104789" cy="1569660"/>
          </a:xfrm>
          <a:prstGeom prst="rect">
            <a:avLst/>
          </a:prstGeom>
          <a:noFill/>
        </p:spPr>
        <p:txBody>
          <a:bodyPr wrap="square" rtlCol="0">
            <a:spAutoFit/>
          </a:bodyPr>
          <a:lstStyle/>
          <a:p>
            <a:pPr algn="ctr"/>
            <a:r>
              <a:rPr lang="ru-RU" sz="3200" b="1" u="sng" dirty="0" smtClean="0">
                <a:solidFill>
                  <a:srgbClr val="FF0000"/>
                </a:solidFill>
                <a:latin typeface="Times New Roman" pitchFamily="18" charset="0"/>
                <a:cs typeface="Times New Roman" pitchFamily="18" charset="0"/>
              </a:rPr>
              <a:t>Станция </a:t>
            </a:r>
          </a:p>
          <a:p>
            <a:pPr algn="ctr"/>
            <a:r>
              <a:rPr lang="ru-RU" sz="3200" b="1" u="sng" dirty="0" smtClean="0">
                <a:solidFill>
                  <a:srgbClr val="FF0000"/>
                </a:solidFill>
                <a:latin typeface="Times New Roman" pitchFamily="18" charset="0"/>
                <a:cs typeface="Times New Roman" pitchFamily="18" charset="0"/>
              </a:rPr>
              <a:t>«Ягодная полянка»</a:t>
            </a:r>
          </a:p>
          <a:p>
            <a:pPr algn="ctr"/>
            <a:endParaRPr lang="ru-RU" sz="3200" b="1" u="sng" dirty="0" smtClean="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rot="10800000" flipV="1">
            <a:off x="539552" y="487125"/>
            <a:ext cx="8064896" cy="1692771"/>
          </a:xfrm>
          <a:prstGeom prst="rect">
            <a:avLst/>
          </a:prstGeom>
        </p:spPr>
        <p:txBody>
          <a:bodyPr wrap="square">
            <a:spAutoFit/>
          </a:bodyPr>
          <a:lstStyle/>
          <a:p>
            <a:pPr algn="ctr"/>
            <a:r>
              <a:rPr lang="ru-RU" sz="1300" b="1" dirty="0" smtClean="0">
                <a:latin typeface="Times New Roman" pitchFamily="18" charset="0"/>
                <a:cs typeface="Times New Roman" pitchFamily="18" charset="0"/>
              </a:rPr>
              <a:t>Наблюдение за садовыми кустарниками.</a:t>
            </a:r>
            <a:r>
              <a:rPr lang="ru-RU" sz="1300" dirty="0" smtClean="0">
                <a:latin typeface="Times New Roman" pitchFamily="18" charset="0"/>
                <a:cs typeface="Times New Roman" pitchFamily="18" charset="0"/>
              </a:rPr>
              <a:t> </a:t>
            </a:r>
          </a:p>
          <a:p>
            <a:r>
              <a:rPr lang="ru-RU" sz="1300" dirty="0" smtClean="0">
                <a:latin typeface="Times New Roman" pitchFamily="18" charset="0"/>
                <a:cs typeface="Times New Roman" pitchFamily="18" charset="0"/>
              </a:rPr>
              <a:t>Дать представление о садовых кустарниках: малина, смородина, вишня. Где растут кустарники? Почему они называются кустарниками? Почему садовыми? Какие ветки, листья, ягоды у этих кустарников? Для чего их выращивают? Почему малину называют лесной?</a:t>
            </a:r>
            <a:br>
              <a:rPr lang="ru-RU" sz="1300" dirty="0" smtClean="0">
                <a:latin typeface="Times New Roman" pitchFamily="18" charset="0"/>
                <a:cs typeface="Times New Roman" pitchFamily="18" charset="0"/>
              </a:rPr>
            </a:br>
            <a:r>
              <a:rPr lang="ru-RU" sz="1300" dirty="0" smtClean="0">
                <a:latin typeface="Times New Roman" pitchFamily="18" charset="0"/>
                <a:cs typeface="Times New Roman" pitchFamily="18" charset="0"/>
              </a:rPr>
              <a:t> </a:t>
            </a:r>
            <a:r>
              <a:rPr lang="ru-RU" sz="1300" u="sng" dirty="0" smtClean="0">
                <a:latin typeface="Times New Roman" pitchFamily="18" charset="0"/>
                <a:cs typeface="Times New Roman" pitchFamily="18" charset="0"/>
              </a:rPr>
              <a:t>Художественное слово: </a:t>
            </a:r>
            <a:r>
              <a:rPr lang="ru-RU" sz="1300" dirty="0" smtClean="0">
                <a:latin typeface="Times New Roman" pitchFamily="18" charset="0"/>
                <a:cs typeface="Times New Roman" pitchFamily="18" charset="0"/>
              </a:rPr>
              <a:t>Бусы красные висят, из кустов на нас глядят, очень любят эти бусы, дети, птицы и медведи (малина). Две сестры летом зелены, к осени одна краснеет, другая чернеет (смородина).</a:t>
            </a:r>
            <a:br>
              <a:rPr lang="ru-RU" sz="1300" dirty="0" smtClean="0">
                <a:latin typeface="Times New Roman" pitchFamily="18" charset="0"/>
                <a:cs typeface="Times New Roman" pitchFamily="18" charset="0"/>
              </a:rPr>
            </a:br>
            <a:r>
              <a:rPr lang="ru-RU" sz="1300" b="1" dirty="0" smtClean="0">
                <a:latin typeface="Times New Roman" pitchFamily="18" charset="0"/>
                <a:cs typeface="Times New Roman" pitchFamily="18" charset="0"/>
              </a:rPr>
              <a:t>Д/и «Узнай по описанию» -</a:t>
            </a:r>
            <a:r>
              <a:rPr lang="ru-RU" sz="1300" dirty="0" smtClean="0">
                <a:latin typeface="Times New Roman" pitchFamily="18" charset="0"/>
                <a:cs typeface="Times New Roman" pitchFamily="18" charset="0"/>
              </a:rPr>
              <a:t> закрепить умение узнавать кустарники по описанию или самому описывать нужное растение. «С какого кустарника ягоды»</a:t>
            </a:r>
            <a:endParaRPr lang="ru-RU" sz="1300" dirty="0">
              <a:latin typeface="Times New Roman" pitchFamily="18" charset="0"/>
              <a:cs typeface="Times New Roman" pitchFamily="18" charset="0"/>
            </a:endParaRPr>
          </a:p>
        </p:txBody>
      </p:sp>
      <p:pic>
        <p:nvPicPr>
          <p:cNvPr id="5" name="Picture 2" descr="E:\Проек по экотропе Путешествие по\фотки по проекту\IMG-20180723-WA0022.jpg"/>
          <p:cNvPicPr>
            <a:picLocks noChangeAspect="1" noChangeArrowheads="1"/>
          </p:cNvPicPr>
          <p:nvPr/>
        </p:nvPicPr>
        <p:blipFill rotWithShape="1">
          <a:blip r:embed="rId2" cstate="email">
            <a:extLst>
              <a:ext uri="{28A0092B-C50C-407E-A947-70E740481C1C}">
                <a14:useLocalDpi xmlns="" xmlns:a14="http://schemas.microsoft.com/office/drawing/2010/main" val="0"/>
              </a:ext>
            </a:extLst>
          </a:blip>
          <a:srcRect t="5359" r="15000"/>
          <a:stretch/>
        </p:blipFill>
        <p:spPr bwMode="auto">
          <a:xfrm>
            <a:off x="395536" y="2420888"/>
            <a:ext cx="3744416" cy="2508009"/>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4" descr="E:\Проек по экотропе Путешествие по\фотки по проекту\IMG-20180723-WA0019.jpg"/>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4355350" y="3717032"/>
            <a:ext cx="4465750" cy="2686428"/>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6386" name="Picture 2" descr="C:\Users\Дом\Desktop\1451297136_frame-for-photoshop-tropical-island.jpg"/>
          <p:cNvPicPr>
            <a:picLocks noChangeAspect="1" noChangeArrowheads="1"/>
          </p:cNvPicPr>
          <p:nvPr/>
        </p:nvPicPr>
        <p:blipFill>
          <a:blip r:embed="rId3" cstate="print"/>
          <a:srcRect/>
          <a:stretch>
            <a:fillRect/>
          </a:stretch>
        </p:blipFill>
        <p:spPr bwMode="auto">
          <a:xfrm>
            <a:off x="0" y="0"/>
            <a:ext cx="9144000" cy="6866573"/>
          </a:xfrm>
          <a:prstGeom prst="rect">
            <a:avLst/>
          </a:prstGeom>
          <a:noFill/>
        </p:spPr>
      </p:pic>
      <p:sp>
        <p:nvSpPr>
          <p:cNvPr id="5" name="TextBox 4"/>
          <p:cNvSpPr txBox="1"/>
          <p:nvPr/>
        </p:nvSpPr>
        <p:spPr>
          <a:xfrm>
            <a:off x="1595670" y="1970838"/>
            <a:ext cx="7104789" cy="2062103"/>
          </a:xfrm>
          <a:prstGeom prst="rect">
            <a:avLst/>
          </a:prstGeom>
          <a:noFill/>
        </p:spPr>
        <p:txBody>
          <a:bodyPr wrap="square" rtlCol="0">
            <a:spAutoFit/>
          </a:bodyPr>
          <a:lstStyle/>
          <a:p>
            <a:pPr algn="ctr"/>
            <a:r>
              <a:rPr lang="ru-RU" sz="3200" b="1" u="sng" dirty="0" smtClean="0">
                <a:solidFill>
                  <a:srgbClr val="FF0000"/>
                </a:solidFill>
                <a:latin typeface="Times New Roman" pitchFamily="18" charset="0"/>
                <a:cs typeface="Times New Roman" pitchFamily="18" charset="0"/>
              </a:rPr>
              <a:t>Станция </a:t>
            </a:r>
          </a:p>
          <a:p>
            <a:pPr algn="ctr"/>
            <a:r>
              <a:rPr lang="ru-RU" sz="3200" b="1" u="sng" dirty="0" smtClean="0">
                <a:solidFill>
                  <a:srgbClr val="FF0000"/>
                </a:solidFill>
                <a:latin typeface="Times New Roman" pitchFamily="18" charset="0"/>
                <a:cs typeface="Times New Roman" pitchFamily="18" charset="0"/>
              </a:rPr>
              <a:t>«Метеостанция»</a:t>
            </a:r>
          </a:p>
          <a:p>
            <a:pPr algn="ctr"/>
            <a:endParaRPr lang="ru-RU" sz="3200" b="1" u="sng" dirty="0" smtClean="0">
              <a:solidFill>
                <a:srgbClr val="FF0000"/>
              </a:solidFill>
              <a:latin typeface="Times New Roman" pitchFamily="18" charset="0"/>
              <a:cs typeface="Times New Roman" pitchFamily="18" charset="0"/>
            </a:endParaRPr>
          </a:p>
          <a:p>
            <a:pPr algn="ctr"/>
            <a:r>
              <a:rPr lang="ru-RU" sz="3200" b="1" u="sng" dirty="0" smtClean="0">
                <a:latin typeface="Times New Roman" pitchFamily="18" charset="0"/>
                <a:cs typeface="Times New Roman" pitchFamily="18" charset="0"/>
              </a:rPr>
              <a:t>«Мы юные метеорологи»</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Проек по экотропе Путешествие по\фотки по проекту\IMG-20180727-WA0011.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467544" y="260648"/>
            <a:ext cx="2808312" cy="2713161"/>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3" descr="E:\Проек по экотропе Путешествие по\фотки по проекту\IMG-20180727-WA0010.jpg"/>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3635896" y="260648"/>
            <a:ext cx="2571750" cy="2679778"/>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4" descr="E:\Проек по экотропе Путешествие по\фотки по проекту\IMG-20180723-WA0006.jp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3347864" y="3861048"/>
            <a:ext cx="3053812" cy="1837059"/>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5" descr="E:\Проек по экотропе Путешествие по\фотки по проекту\IMG-20180723-WA0005.jpg"/>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6372200" y="260648"/>
            <a:ext cx="2538536" cy="2679777"/>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7" descr="E:\Проек по экотропе Путешествие по\фотки по проекту\IMG_20180727_103641.jpg"/>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539552" y="3284984"/>
            <a:ext cx="2497516" cy="3024336"/>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6" descr="E:\Проек по экотропе Путешествие по\фотки по проекту\IMG-20180723-WA0004.jpg"/>
          <p:cNvPicPr>
            <a:picLocks noChangeAspect="1" noChangeArrowheads="1"/>
          </p:cNvPicPr>
          <p:nvPr/>
        </p:nvPicPr>
        <p:blipFill>
          <a:blip r:embed="rId7" cstate="email">
            <a:extLst>
              <a:ext uri="{28A0092B-C50C-407E-A947-70E740481C1C}">
                <a14:useLocalDpi xmlns="" xmlns:a14="http://schemas.microsoft.com/office/drawing/2010/main" val="0"/>
              </a:ext>
            </a:extLst>
          </a:blip>
          <a:srcRect/>
          <a:stretch>
            <a:fillRect/>
          </a:stretch>
        </p:blipFill>
        <p:spPr bwMode="auto">
          <a:xfrm>
            <a:off x="6660232" y="3284984"/>
            <a:ext cx="2232248" cy="3096344"/>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F:\Проек по экотропе Путешествие по\img0.jpg"/>
          <p:cNvPicPr>
            <a:picLocks noChangeAspect="1" noChangeArrowheads="1"/>
          </p:cNvPicPr>
          <p:nvPr/>
        </p:nvPicPr>
        <p:blipFill>
          <a:blip r:embed="rId2" cstate="email"/>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1"/>
          <p:cNvSpPr>
            <a:spLocks noChangeArrowheads="1"/>
          </p:cNvSpPr>
          <p:nvPr/>
        </p:nvSpPr>
        <p:spPr bwMode="auto">
          <a:xfrm>
            <a:off x="0" y="-179779"/>
            <a:ext cx="9144000" cy="6524863"/>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13335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rgbClr val="FF0000"/>
                </a:solidFill>
                <a:effectLst/>
                <a:latin typeface="Times New Roman" pitchFamily="18" charset="0"/>
                <a:cs typeface="Times New Roman" pitchFamily="18" charset="0"/>
              </a:rPr>
              <a:t>Цветы</a:t>
            </a:r>
          </a:p>
          <a:p>
            <a:pPr marL="0" marR="0" lvl="0" indent="1333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Какие цветы вы знаете?</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333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 Цветы относятся к растениям или животным?</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333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 Как называются цветы, которые разводит человек?</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333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 Какие садовые цветы вы знаете?</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333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 Как человек ухаживает за садовыми цветами? Какие действия совершает?</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333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 Как размножаются цветы?</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333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 Что такое цветник? Как он устроен?</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333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 Где выращивают цветы зимой?</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333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 Где можно купить цветы в любое время года?</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333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 Почему дикорастущие цветы нельзя рвать для больших букетов?</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333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 Почему некоторые цветы занесены в Красную книгу природы?</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333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 Почему в южных странах цветы цветут круглый год, а в нашей стране нет?</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333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 Какие условия необходимы цветам, чтобы они росли, цвели и были красивыми?</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333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 Как называются цветы, которые растут на лугу?</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333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 Какие луговые цветы вы знаете?</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333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 Как называются цветы, которые растут в лесу?</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333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 Какие лесные цветы вы знаете?</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333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 Как называются цветы, которые растут в поле?</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333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 Какие полевые цветы вы знаете?</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333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 Как называются цветы, которые растут в воде?</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333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 Какие водные цветы вы знаете?</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333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 Как называются цветы, из которых люди получают лекарства?</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333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 Назовите некоторые лекарственные цветы.</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333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 Как называются цветы, которые растут только в доме?</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333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 Какие комнатные цветы вы знаете?</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333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 Назовите части цветка.</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333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 Что такое бутон?</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333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 Какие цветы расцветают раньше других весной?</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260648"/>
            <a:ext cx="8496944" cy="5970865"/>
          </a:xfrm>
          <a:prstGeom prst="rect">
            <a:avLst/>
          </a:prstGeom>
        </p:spPr>
        <p:txBody>
          <a:bodyPr wrap="square">
            <a:spAutoFit/>
          </a:bodyPr>
          <a:lstStyle/>
          <a:p>
            <a:pPr lvl="0" indent="133350" algn="ctr" eaLnBrk="0" fontAlgn="base" hangingPunct="0">
              <a:spcBef>
                <a:spcPct val="0"/>
              </a:spcBef>
              <a:spcAft>
                <a:spcPct val="0"/>
              </a:spcAft>
            </a:pPr>
            <a:endParaRPr lang="ru-RU" b="1" dirty="0" smtClean="0">
              <a:solidFill>
                <a:srgbClr val="FF0000"/>
              </a:solidFill>
              <a:latin typeface="Helvetica Neue"/>
              <a:cs typeface="Arial" pitchFamily="34" charset="0"/>
            </a:endParaRPr>
          </a:p>
          <a:p>
            <a:pPr lvl="0" indent="133350" algn="ctr" eaLnBrk="0" fontAlgn="base" hangingPunct="0">
              <a:spcBef>
                <a:spcPct val="0"/>
              </a:spcBef>
              <a:spcAft>
                <a:spcPct val="0"/>
              </a:spcAft>
            </a:pPr>
            <a:endParaRPr lang="ru-RU" b="1" dirty="0" smtClean="0">
              <a:solidFill>
                <a:srgbClr val="FF0000"/>
              </a:solidFill>
              <a:latin typeface="Helvetica Neue"/>
              <a:cs typeface="Arial" pitchFamily="34" charset="0"/>
            </a:endParaRPr>
          </a:p>
          <a:p>
            <a:pPr lvl="0" indent="133350" algn="ctr" eaLnBrk="0" fontAlgn="base" hangingPunct="0">
              <a:spcBef>
                <a:spcPct val="0"/>
              </a:spcBef>
              <a:spcAft>
                <a:spcPct val="0"/>
              </a:spcAft>
            </a:pPr>
            <a:endParaRPr lang="ru-RU" b="1" dirty="0" smtClean="0">
              <a:solidFill>
                <a:srgbClr val="FF0000"/>
              </a:solidFill>
              <a:latin typeface="Helvetica Neue"/>
              <a:cs typeface="Arial" pitchFamily="34" charset="0"/>
            </a:endParaRPr>
          </a:p>
          <a:p>
            <a:pPr lvl="0" indent="133350" algn="ctr" eaLnBrk="0" fontAlgn="base" hangingPunct="0">
              <a:spcBef>
                <a:spcPct val="0"/>
              </a:spcBef>
              <a:spcAft>
                <a:spcPct val="0"/>
              </a:spcAft>
            </a:pPr>
            <a:endParaRPr lang="ru-RU" b="1" dirty="0" smtClean="0">
              <a:solidFill>
                <a:srgbClr val="FF0000"/>
              </a:solidFill>
              <a:latin typeface="Helvetica Neue"/>
              <a:cs typeface="Arial" pitchFamily="34" charset="0"/>
            </a:endParaRPr>
          </a:p>
          <a:p>
            <a:pPr lvl="0" indent="133350" algn="ctr" eaLnBrk="0" fontAlgn="base" hangingPunct="0">
              <a:spcBef>
                <a:spcPct val="0"/>
              </a:spcBef>
              <a:spcAft>
                <a:spcPct val="0"/>
              </a:spcAft>
            </a:pPr>
            <a:endParaRPr lang="ru-RU" b="1" dirty="0" smtClean="0">
              <a:solidFill>
                <a:srgbClr val="FF0000"/>
              </a:solidFill>
              <a:latin typeface="Helvetica Neue"/>
              <a:cs typeface="Arial" pitchFamily="34" charset="0"/>
            </a:endParaRPr>
          </a:p>
          <a:p>
            <a:pPr lvl="0" indent="133350" algn="ctr" eaLnBrk="0" fontAlgn="base" hangingPunct="0">
              <a:spcBef>
                <a:spcPct val="0"/>
              </a:spcBef>
              <a:spcAft>
                <a:spcPct val="0"/>
              </a:spcAft>
            </a:pPr>
            <a:endParaRPr lang="ru-RU" b="1" dirty="0" smtClean="0">
              <a:solidFill>
                <a:srgbClr val="FF0000"/>
              </a:solidFill>
              <a:latin typeface="Helvetica Neue"/>
              <a:cs typeface="Arial" pitchFamily="34" charset="0"/>
            </a:endParaRPr>
          </a:p>
          <a:p>
            <a:pPr lvl="0" indent="133350" algn="ctr" eaLnBrk="0" fontAlgn="base" hangingPunct="0">
              <a:spcBef>
                <a:spcPct val="0"/>
              </a:spcBef>
              <a:spcAft>
                <a:spcPct val="0"/>
              </a:spcAft>
            </a:pPr>
            <a:endParaRPr lang="ru-RU" b="1" dirty="0" smtClean="0">
              <a:solidFill>
                <a:srgbClr val="FF0000"/>
              </a:solidFill>
              <a:latin typeface="Helvetica Neue"/>
              <a:cs typeface="Arial" pitchFamily="34" charset="0"/>
            </a:endParaRPr>
          </a:p>
          <a:p>
            <a:pPr lvl="0" indent="133350" algn="ctr" eaLnBrk="0" fontAlgn="base" hangingPunct="0">
              <a:spcBef>
                <a:spcPct val="0"/>
              </a:spcBef>
              <a:spcAft>
                <a:spcPct val="0"/>
              </a:spcAft>
            </a:pPr>
            <a:endParaRPr lang="ru-RU" b="1" dirty="0" smtClean="0">
              <a:solidFill>
                <a:srgbClr val="FF0000"/>
              </a:solidFill>
              <a:latin typeface="Helvetica Neue"/>
              <a:cs typeface="Arial" pitchFamily="34" charset="0"/>
            </a:endParaRPr>
          </a:p>
          <a:p>
            <a:pPr lvl="0" indent="133350" algn="ctr" eaLnBrk="0" fontAlgn="base" hangingPunct="0">
              <a:spcBef>
                <a:spcPct val="0"/>
              </a:spcBef>
              <a:spcAft>
                <a:spcPct val="0"/>
              </a:spcAft>
            </a:pPr>
            <a:endParaRPr lang="ru-RU" b="1" dirty="0" smtClean="0">
              <a:solidFill>
                <a:srgbClr val="FF0000"/>
              </a:solidFill>
              <a:latin typeface="Helvetica Neue"/>
              <a:cs typeface="Arial" pitchFamily="34" charset="0"/>
            </a:endParaRPr>
          </a:p>
          <a:p>
            <a:pPr lvl="0" indent="133350" algn="ctr" eaLnBrk="0" fontAlgn="base" hangingPunct="0">
              <a:spcBef>
                <a:spcPct val="0"/>
              </a:spcBef>
              <a:spcAft>
                <a:spcPct val="0"/>
              </a:spcAft>
            </a:pPr>
            <a:endParaRPr lang="ru-RU" b="1" dirty="0" smtClean="0">
              <a:solidFill>
                <a:srgbClr val="FF0000"/>
              </a:solidFill>
              <a:latin typeface="Helvetica Neue"/>
              <a:cs typeface="Arial" pitchFamily="34" charset="0"/>
            </a:endParaRPr>
          </a:p>
          <a:p>
            <a:pPr lvl="0" indent="133350" algn="ctr" eaLnBrk="0" fontAlgn="base" hangingPunct="0">
              <a:spcBef>
                <a:spcPct val="0"/>
              </a:spcBef>
              <a:spcAft>
                <a:spcPct val="0"/>
              </a:spcAft>
            </a:pPr>
            <a:r>
              <a:rPr lang="ru-RU" sz="2000" b="1" dirty="0" smtClean="0">
                <a:solidFill>
                  <a:srgbClr val="FF0000"/>
                </a:solidFill>
                <a:latin typeface="Times New Roman" pitchFamily="18" charset="0"/>
                <a:cs typeface="Times New Roman" pitchFamily="18" charset="0"/>
              </a:rPr>
              <a:t>Найдите причину, дополните предложения</a:t>
            </a:r>
            <a:endParaRPr lang="ru-RU" sz="2000" dirty="0" smtClean="0">
              <a:solidFill>
                <a:srgbClr val="FF0000"/>
              </a:solidFill>
              <a:latin typeface="Times New Roman" pitchFamily="18" charset="0"/>
              <a:cs typeface="Times New Roman" pitchFamily="18" charset="0"/>
            </a:endParaRPr>
          </a:p>
          <a:p>
            <a:pPr lvl="0" indent="133350" algn="just" eaLnBrk="0" fontAlgn="base" hangingPunct="0">
              <a:spcBef>
                <a:spcPct val="0"/>
              </a:spcBef>
              <a:spcAft>
                <a:spcPct val="0"/>
              </a:spcAft>
            </a:pPr>
            <a:r>
              <a:rPr lang="ru-RU" sz="1400" dirty="0" smtClean="0">
                <a:solidFill>
                  <a:srgbClr val="000000"/>
                </a:solidFill>
                <a:latin typeface="Times New Roman" pitchFamily="18" charset="0"/>
                <a:cs typeface="Times New Roman" pitchFamily="18" charset="0"/>
              </a:rPr>
              <a:t>Летом на клумбах можно увидеть много разных цветов, только среди них нет тюльпанов и нарциссов, потому что... (они отцвели весной, это весенние цветы).</a:t>
            </a:r>
            <a:endParaRPr lang="ru-RU" sz="1400" dirty="0" smtClean="0">
              <a:latin typeface="Times New Roman" pitchFamily="18" charset="0"/>
              <a:cs typeface="Times New Roman" pitchFamily="18" charset="0"/>
            </a:endParaRPr>
          </a:p>
          <a:p>
            <a:pPr lvl="0" indent="133350" algn="just" eaLnBrk="0" fontAlgn="base" hangingPunct="0">
              <a:spcBef>
                <a:spcPct val="0"/>
              </a:spcBef>
              <a:spcAft>
                <a:spcPct val="0"/>
              </a:spcAft>
            </a:pPr>
            <a:r>
              <a:rPr lang="ru-RU" sz="1400" dirty="0" smtClean="0">
                <a:solidFill>
                  <a:srgbClr val="000000"/>
                </a:solidFill>
                <a:latin typeface="Times New Roman" pitchFamily="18" charset="0"/>
                <a:cs typeface="Times New Roman" pitchFamily="18" charset="0"/>
              </a:rPr>
              <a:t>Все лето клумба с астрами была зеленой, не разноцветной и лишь в сентябре стала пестрой от цветов, потому что... (астры. — это осенние цветы).</a:t>
            </a:r>
            <a:endParaRPr lang="ru-RU" sz="1400" dirty="0" smtClean="0">
              <a:latin typeface="Times New Roman" pitchFamily="18" charset="0"/>
              <a:cs typeface="Times New Roman" pitchFamily="18" charset="0"/>
            </a:endParaRPr>
          </a:p>
          <a:p>
            <a:pPr lvl="0" indent="133350" algn="just" eaLnBrk="0" fontAlgn="base" hangingPunct="0">
              <a:spcBef>
                <a:spcPct val="0"/>
              </a:spcBef>
              <a:spcAft>
                <a:spcPct val="0"/>
              </a:spcAft>
            </a:pPr>
            <a:r>
              <a:rPr lang="ru-RU" sz="1400" dirty="0" smtClean="0">
                <a:solidFill>
                  <a:srgbClr val="000000"/>
                </a:solidFill>
                <a:latin typeface="Times New Roman" pitchFamily="18" charset="0"/>
                <a:cs typeface="Times New Roman" pitchFamily="18" charset="0"/>
              </a:rPr>
              <a:t>Все цветы на клумбе завяли, потому что... (их долго не поливали, стояла жара).</a:t>
            </a:r>
            <a:endParaRPr lang="ru-RU" sz="1400" dirty="0" smtClean="0">
              <a:latin typeface="Times New Roman" pitchFamily="18" charset="0"/>
              <a:cs typeface="Times New Roman" pitchFamily="18" charset="0"/>
            </a:endParaRPr>
          </a:p>
          <a:p>
            <a:pPr lvl="0" indent="133350" algn="just" eaLnBrk="0" fontAlgn="base" hangingPunct="0">
              <a:spcBef>
                <a:spcPct val="0"/>
              </a:spcBef>
              <a:spcAft>
                <a:spcPct val="0"/>
              </a:spcAft>
            </a:pPr>
            <a:r>
              <a:rPr lang="ru-RU" sz="1400" dirty="0" smtClean="0">
                <a:solidFill>
                  <a:srgbClr val="000000"/>
                </a:solidFill>
                <a:latin typeface="Times New Roman" pitchFamily="18" charset="0"/>
                <a:cs typeface="Times New Roman" pitchFamily="18" charset="0"/>
              </a:rPr>
              <a:t>Стебли растений были тонкими, слабыми, цветки мелкими, невзрачными, потому что... (их не подкармливали удобрением, не удобряли).</a:t>
            </a:r>
            <a:endParaRPr lang="ru-RU" sz="1400" dirty="0" smtClean="0">
              <a:latin typeface="Times New Roman" pitchFamily="18" charset="0"/>
              <a:cs typeface="Times New Roman" pitchFamily="18" charset="0"/>
            </a:endParaRPr>
          </a:p>
          <a:p>
            <a:pPr lvl="0" indent="133350" algn="just" eaLnBrk="0" fontAlgn="base" hangingPunct="0">
              <a:spcBef>
                <a:spcPct val="0"/>
              </a:spcBef>
              <a:spcAft>
                <a:spcPct val="0"/>
              </a:spcAft>
            </a:pPr>
            <a:r>
              <a:rPr lang="ru-RU" sz="1400" dirty="0" smtClean="0">
                <a:solidFill>
                  <a:srgbClr val="000000"/>
                </a:solidFill>
                <a:latin typeface="Times New Roman" pitchFamily="18" charset="0"/>
                <a:cs typeface="Times New Roman" pitchFamily="18" charset="0"/>
              </a:rPr>
              <a:t>Утром хозяйка приехала на дачу и увидела, что в цветнике все цветы лежат на земле, а в листьях пробиты дырочки. Это случилось, потому что... (ночью был град, сильный ветер).</a:t>
            </a:r>
            <a:endParaRPr lang="ru-RU" sz="1400" dirty="0" smtClean="0">
              <a:latin typeface="Times New Roman" pitchFamily="18" charset="0"/>
              <a:cs typeface="Times New Roman" pitchFamily="18" charset="0"/>
            </a:endParaRPr>
          </a:p>
          <a:p>
            <a:pPr lvl="0" indent="133350" algn="just" eaLnBrk="0" fontAlgn="base" hangingPunct="0">
              <a:spcBef>
                <a:spcPct val="0"/>
              </a:spcBef>
              <a:spcAft>
                <a:spcPct val="0"/>
              </a:spcAft>
            </a:pPr>
            <a:r>
              <a:rPr lang="ru-RU" sz="1400" dirty="0" smtClean="0">
                <a:solidFill>
                  <a:srgbClr val="000000"/>
                </a:solidFill>
                <a:latin typeface="Times New Roman" pitchFamily="18" charset="0"/>
                <a:cs typeface="Times New Roman" pitchFamily="18" charset="0"/>
              </a:rPr>
              <a:t>Осенью хозяйка посадила на даче четыре розовых куста, а весной выпустили листочки только два, потому что... (остальные замерзли, их плохо укрыли на зиму ).</a:t>
            </a:r>
            <a:endParaRPr lang="ru-RU" sz="1400" dirty="0" smtClean="0">
              <a:latin typeface="Times New Roman" pitchFamily="18" charset="0"/>
              <a:cs typeface="Times New Roman" pitchFamily="18" charset="0"/>
            </a:endParaRPr>
          </a:p>
          <a:p>
            <a:pPr lvl="0" indent="133350" algn="just" eaLnBrk="0" fontAlgn="base" hangingPunct="0">
              <a:spcBef>
                <a:spcPct val="0"/>
              </a:spcBef>
              <a:spcAft>
                <a:spcPct val="0"/>
              </a:spcAft>
            </a:pPr>
            <a:r>
              <a:rPr lang="ru-RU" sz="1400" dirty="0" smtClean="0">
                <a:solidFill>
                  <a:srgbClr val="000000"/>
                </a:solidFill>
                <a:latin typeface="Times New Roman" pitchFamily="18" charset="0"/>
                <a:cs typeface="Times New Roman" pitchFamily="18" charset="0"/>
              </a:rPr>
              <a:t>Семена однолетних цветов не проросли, потому что... (клумбу не поливали; было холодно; семена посадили в холодную землю; их залило дождем, и они сгнили).</a:t>
            </a:r>
            <a:endParaRPr lang="ru-RU" sz="1400" dirty="0" smtClean="0">
              <a:latin typeface="Times New Roman" pitchFamily="18" charset="0"/>
              <a:cs typeface="Times New Roman" pitchFamily="18" charset="0"/>
            </a:endParaRPr>
          </a:p>
        </p:txBody>
      </p:sp>
      <p:sp>
        <p:nvSpPr>
          <p:cNvPr id="3" name="Прямоугольник 2"/>
          <p:cNvSpPr/>
          <p:nvPr/>
        </p:nvSpPr>
        <p:spPr>
          <a:xfrm>
            <a:off x="467544" y="474345"/>
            <a:ext cx="7776864" cy="2677656"/>
          </a:xfrm>
          <a:prstGeom prst="rect">
            <a:avLst/>
          </a:prstGeom>
        </p:spPr>
        <p:txBody>
          <a:bodyPr wrap="square">
            <a:spAutoFit/>
          </a:bodyPr>
          <a:lstStyle/>
          <a:p>
            <a:pPr lvl="0" indent="133350" algn="just" eaLnBrk="0" fontAlgn="base" hangingPunct="0">
              <a:spcBef>
                <a:spcPct val="0"/>
              </a:spcBef>
              <a:spcAft>
                <a:spcPct val="0"/>
              </a:spcAft>
            </a:pPr>
            <a:r>
              <a:rPr lang="ru-RU" sz="1400" dirty="0" smtClean="0">
                <a:solidFill>
                  <a:srgbClr val="000000"/>
                </a:solidFill>
                <a:latin typeface="Times New Roman" pitchFamily="18" charset="0"/>
                <a:cs typeface="Times New Roman" pitchFamily="18" charset="0"/>
              </a:rPr>
              <a:t>— Чем цветы отличаются друг от друга?</a:t>
            </a:r>
            <a:endParaRPr lang="ru-RU" sz="1400" dirty="0" smtClean="0">
              <a:latin typeface="Times New Roman" pitchFamily="18" charset="0"/>
              <a:cs typeface="Times New Roman" pitchFamily="18" charset="0"/>
            </a:endParaRPr>
          </a:p>
          <a:p>
            <a:pPr lvl="0" indent="133350" algn="just" eaLnBrk="0" fontAlgn="base" hangingPunct="0">
              <a:spcBef>
                <a:spcPct val="0"/>
              </a:spcBef>
              <a:spcAft>
                <a:spcPct val="0"/>
              </a:spcAft>
            </a:pPr>
            <a:r>
              <a:rPr lang="ru-RU" sz="1400" dirty="0" smtClean="0">
                <a:solidFill>
                  <a:srgbClr val="000000"/>
                </a:solidFill>
                <a:latin typeface="Times New Roman" pitchFamily="18" charset="0"/>
                <a:cs typeface="Times New Roman" pitchFamily="18" charset="0"/>
              </a:rPr>
              <a:t>— Почему цветы называют живыми часами и барометром погоды?</a:t>
            </a:r>
            <a:endParaRPr lang="ru-RU" sz="1400" dirty="0" smtClean="0">
              <a:latin typeface="Times New Roman" pitchFamily="18" charset="0"/>
              <a:cs typeface="Times New Roman" pitchFamily="18" charset="0"/>
            </a:endParaRPr>
          </a:p>
          <a:p>
            <a:pPr lvl="0" indent="133350" algn="just" eaLnBrk="0" fontAlgn="base" hangingPunct="0">
              <a:spcBef>
                <a:spcPct val="0"/>
              </a:spcBef>
              <a:spcAft>
                <a:spcPct val="0"/>
              </a:spcAft>
            </a:pPr>
            <a:r>
              <a:rPr lang="ru-RU" sz="1400" dirty="0" smtClean="0">
                <a:solidFill>
                  <a:srgbClr val="000000"/>
                </a:solidFill>
                <a:latin typeface="Times New Roman" pitchFamily="18" charset="0"/>
                <a:cs typeface="Times New Roman" pitchFamily="18" charset="0"/>
              </a:rPr>
              <a:t>— Какие изменения происходят с цветком в процессе его развития?</a:t>
            </a:r>
            <a:endParaRPr lang="ru-RU" sz="1400" dirty="0" smtClean="0">
              <a:latin typeface="Times New Roman" pitchFamily="18" charset="0"/>
              <a:cs typeface="Times New Roman" pitchFamily="18" charset="0"/>
            </a:endParaRPr>
          </a:p>
          <a:p>
            <a:pPr lvl="0" indent="133350" algn="just" eaLnBrk="0" fontAlgn="base" hangingPunct="0">
              <a:spcBef>
                <a:spcPct val="0"/>
              </a:spcBef>
              <a:spcAft>
                <a:spcPct val="0"/>
              </a:spcAft>
            </a:pPr>
            <a:r>
              <a:rPr lang="ru-RU" sz="1400" dirty="0" smtClean="0">
                <a:solidFill>
                  <a:srgbClr val="000000"/>
                </a:solidFill>
                <a:latin typeface="Times New Roman" pitchFamily="18" charset="0"/>
                <a:cs typeface="Times New Roman" pitchFamily="18" charset="0"/>
              </a:rPr>
              <a:t>— Почему люди так любят цветы?</a:t>
            </a:r>
            <a:endParaRPr lang="ru-RU" sz="1400" dirty="0" smtClean="0">
              <a:latin typeface="Times New Roman" pitchFamily="18" charset="0"/>
              <a:cs typeface="Times New Roman" pitchFamily="18" charset="0"/>
            </a:endParaRPr>
          </a:p>
          <a:p>
            <a:pPr lvl="0" indent="133350" algn="just" eaLnBrk="0" fontAlgn="base" hangingPunct="0">
              <a:spcBef>
                <a:spcPct val="0"/>
              </a:spcBef>
              <a:spcAft>
                <a:spcPct val="0"/>
              </a:spcAft>
            </a:pPr>
            <a:r>
              <a:rPr lang="ru-RU" sz="1400" dirty="0" smtClean="0">
                <a:solidFill>
                  <a:srgbClr val="000000"/>
                </a:solidFill>
                <a:latin typeface="Times New Roman" pitchFamily="18" charset="0"/>
                <a:cs typeface="Times New Roman" pitchFamily="18" charset="0"/>
              </a:rPr>
              <a:t>— На какие праздники люди стараются подарить цветы?</a:t>
            </a:r>
            <a:endParaRPr lang="ru-RU" sz="1400" dirty="0" smtClean="0">
              <a:latin typeface="Times New Roman" pitchFamily="18" charset="0"/>
              <a:cs typeface="Times New Roman" pitchFamily="18" charset="0"/>
            </a:endParaRPr>
          </a:p>
          <a:p>
            <a:pPr lvl="0" indent="133350" algn="just" eaLnBrk="0" fontAlgn="base" hangingPunct="0">
              <a:spcBef>
                <a:spcPct val="0"/>
              </a:spcBef>
              <a:spcAft>
                <a:spcPct val="0"/>
              </a:spcAft>
            </a:pPr>
            <a:r>
              <a:rPr lang="ru-RU" sz="1400" dirty="0" smtClean="0">
                <a:solidFill>
                  <a:srgbClr val="000000"/>
                </a:solidFill>
                <a:latin typeface="Times New Roman" pitchFamily="18" charset="0"/>
                <a:cs typeface="Times New Roman" pitchFamily="18" charset="0"/>
              </a:rPr>
              <a:t>— Какими словами можно описать цветок?</a:t>
            </a:r>
            <a:endParaRPr lang="ru-RU" sz="1400" dirty="0" smtClean="0">
              <a:latin typeface="Times New Roman" pitchFamily="18" charset="0"/>
              <a:cs typeface="Times New Roman" pitchFamily="18" charset="0"/>
            </a:endParaRPr>
          </a:p>
          <a:p>
            <a:pPr lvl="0" indent="133350" algn="just" eaLnBrk="0" fontAlgn="base" hangingPunct="0">
              <a:spcBef>
                <a:spcPct val="0"/>
              </a:spcBef>
              <a:spcAft>
                <a:spcPct val="0"/>
              </a:spcAft>
            </a:pPr>
            <a:r>
              <a:rPr lang="ru-RU" sz="1400" dirty="0" smtClean="0">
                <a:solidFill>
                  <a:srgbClr val="000000"/>
                </a:solidFill>
                <a:latin typeface="Times New Roman" pitchFamily="18" charset="0"/>
                <a:cs typeface="Times New Roman" pitchFamily="18" charset="0"/>
              </a:rPr>
              <a:t>— Чем цветы отличаются от травянистых растений, кустарников, деревьев?</a:t>
            </a:r>
            <a:endParaRPr lang="ru-RU" sz="1400" dirty="0" smtClean="0">
              <a:latin typeface="Times New Roman" pitchFamily="18" charset="0"/>
              <a:cs typeface="Times New Roman" pitchFamily="18" charset="0"/>
            </a:endParaRPr>
          </a:p>
          <a:p>
            <a:pPr lvl="0" indent="133350" algn="just" eaLnBrk="0" fontAlgn="base" hangingPunct="0">
              <a:spcBef>
                <a:spcPct val="0"/>
              </a:spcBef>
              <a:spcAft>
                <a:spcPct val="0"/>
              </a:spcAft>
            </a:pPr>
            <a:r>
              <a:rPr lang="ru-RU" sz="1400" dirty="0" smtClean="0">
                <a:solidFill>
                  <a:srgbClr val="000000"/>
                </a:solidFill>
                <a:latin typeface="Times New Roman" pitchFamily="18" charset="0"/>
                <a:cs typeface="Times New Roman" pitchFamily="18" charset="0"/>
              </a:rPr>
              <a:t>— Почему люди любят украшать цветами свою одежду, предметы быта, блюда?</a:t>
            </a:r>
            <a:endParaRPr lang="ru-RU" sz="1400" dirty="0" smtClean="0">
              <a:latin typeface="Times New Roman" pitchFamily="18" charset="0"/>
              <a:cs typeface="Times New Roman" pitchFamily="18" charset="0"/>
            </a:endParaRPr>
          </a:p>
          <a:p>
            <a:pPr lvl="0" indent="133350" algn="just" eaLnBrk="0" fontAlgn="base" hangingPunct="0">
              <a:spcBef>
                <a:spcPct val="0"/>
              </a:spcBef>
              <a:spcAft>
                <a:spcPct val="0"/>
              </a:spcAft>
            </a:pPr>
            <a:r>
              <a:rPr lang="ru-RU" sz="1400" dirty="0" smtClean="0">
                <a:solidFill>
                  <a:srgbClr val="000000"/>
                </a:solidFill>
                <a:latin typeface="Times New Roman" pitchFamily="18" charset="0"/>
                <a:cs typeface="Times New Roman" pitchFamily="18" charset="0"/>
              </a:rPr>
              <a:t>— Почему многие духи носят названия цветов и имеют их запах?</a:t>
            </a:r>
            <a:endParaRPr lang="ru-RU" sz="1400" dirty="0" smtClean="0">
              <a:latin typeface="Times New Roman" pitchFamily="18" charset="0"/>
              <a:cs typeface="Times New Roman" pitchFamily="18" charset="0"/>
            </a:endParaRPr>
          </a:p>
          <a:p>
            <a:pPr lvl="0" indent="133350" algn="just" eaLnBrk="0" fontAlgn="base" hangingPunct="0">
              <a:spcBef>
                <a:spcPct val="0"/>
              </a:spcBef>
              <a:spcAft>
                <a:spcPct val="0"/>
              </a:spcAft>
            </a:pPr>
            <a:r>
              <a:rPr lang="ru-RU" sz="1400" dirty="0" smtClean="0">
                <a:solidFill>
                  <a:srgbClr val="000000"/>
                </a:solidFill>
                <a:latin typeface="Times New Roman" pitchFamily="18" charset="0"/>
                <a:cs typeface="Times New Roman" pitchFamily="18" charset="0"/>
              </a:rPr>
              <a:t>— Почему розу называют королевой цветов?</a:t>
            </a:r>
            <a:endParaRPr lang="ru-RU" sz="1400" dirty="0" smtClean="0">
              <a:latin typeface="Times New Roman" pitchFamily="18" charset="0"/>
              <a:cs typeface="Times New Roman" pitchFamily="18" charset="0"/>
            </a:endParaRPr>
          </a:p>
          <a:p>
            <a:pPr lvl="0" indent="133350" algn="just" eaLnBrk="0" fontAlgn="base" hangingPunct="0">
              <a:spcBef>
                <a:spcPct val="0"/>
              </a:spcBef>
              <a:spcAft>
                <a:spcPct val="0"/>
              </a:spcAft>
            </a:pPr>
            <a:r>
              <a:rPr lang="ru-RU" sz="1400" dirty="0" smtClean="0">
                <a:solidFill>
                  <a:srgbClr val="000000"/>
                </a:solidFill>
                <a:latin typeface="Times New Roman" pitchFamily="18" charset="0"/>
                <a:cs typeface="Times New Roman" pitchFamily="18" charset="0"/>
              </a:rPr>
              <a:t>— Какие цветы ваши самые любимые?</a:t>
            </a:r>
            <a:endParaRPr lang="ru-RU" sz="1400" dirty="0" smtClean="0">
              <a:latin typeface="Times New Roman" pitchFamily="18" charset="0"/>
              <a:cs typeface="Times New Roman" pitchFamily="18" charset="0"/>
            </a:endParaRPr>
          </a:p>
          <a:p>
            <a:pPr lvl="0" indent="133350" algn="just" eaLnBrk="0" fontAlgn="base" hangingPunct="0">
              <a:spcBef>
                <a:spcPct val="0"/>
              </a:spcBef>
              <a:spcAft>
                <a:spcPct val="0"/>
              </a:spcAft>
            </a:pPr>
            <a:r>
              <a:rPr lang="ru-RU" sz="1400" dirty="0" smtClean="0">
                <a:solidFill>
                  <a:srgbClr val="000000"/>
                </a:solidFill>
                <a:latin typeface="Times New Roman" pitchFamily="18" charset="0"/>
                <a:cs typeface="Times New Roman" pitchFamily="18" charset="0"/>
              </a:rPr>
              <a:t>— Что было бы, если бы с Земли исчезли все цветы или вся Земля покрылась бы цветами?</a:t>
            </a:r>
            <a:endParaRPr lang="ru-RU" sz="1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6386" name="Picture 2" descr="C:\Users\Дом\Desktop\1451297136_frame-for-photoshop-tropical-island.jpg"/>
          <p:cNvPicPr>
            <a:picLocks noChangeAspect="1" noChangeArrowheads="1"/>
          </p:cNvPicPr>
          <p:nvPr/>
        </p:nvPicPr>
        <p:blipFill>
          <a:blip r:embed="rId3" cstate="print"/>
          <a:srcRect/>
          <a:stretch>
            <a:fillRect/>
          </a:stretch>
        </p:blipFill>
        <p:spPr bwMode="auto">
          <a:xfrm>
            <a:off x="0" y="0"/>
            <a:ext cx="9144000" cy="6866573"/>
          </a:xfrm>
          <a:prstGeom prst="rect">
            <a:avLst/>
          </a:prstGeom>
          <a:noFill/>
        </p:spPr>
      </p:pic>
      <p:sp>
        <p:nvSpPr>
          <p:cNvPr id="5" name="TextBox 4"/>
          <p:cNvSpPr txBox="1"/>
          <p:nvPr/>
        </p:nvSpPr>
        <p:spPr>
          <a:xfrm>
            <a:off x="1595670" y="1970838"/>
            <a:ext cx="7104789" cy="584775"/>
          </a:xfrm>
          <a:prstGeom prst="rect">
            <a:avLst/>
          </a:prstGeom>
          <a:noFill/>
        </p:spPr>
        <p:txBody>
          <a:bodyPr wrap="square" rtlCol="0">
            <a:spAutoFit/>
          </a:bodyPr>
          <a:lstStyle/>
          <a:p>
            <a:pPr algn="ctr"/>
            <a:r>
              <a:rPr lang="ru-RU" sz="3200" b="1" u="sng" dirty="0" smtClean="0">
                <a:solidFill>
                  <a:srgbClr val="FF0000"/>
                </a:solidFill>
                <a:latin typeface="Times New Roman" pitchFamily="18" charset="0"/>
                <a:cs typeface="Times New Roman" pitchFamily="18" charset="0"/>
              </a:rPr>
              <a:t>Работа с воспитателями</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27584" y="476673"/>
            <a:ext cx="7632848" cy="3954929"/>
          </a:xfrm>
          <a:prstGeom prst="rect">
            <a:avLst/>
          </a:prstGeom>
        </p:spPr>
        <p:txBody>
          <a:bodyPr wrap="square">
            <a:spAutoFit/>
          </a:bodyPr>
          <a:lstStyle/>
          <a:p>
            <a:r>
              <a:rPr lang="ru-RU" sz="1300" b="1" i="1" dirty="0" smtClean="0">
                <a:latin typeface="Times New Roman" pitchFamily="18" charset="0"/>
                <a:cs typeface="Times New Roman" pitchFamily="18" charset="0"/>
              </a:rPr>
              <a:t> </a:t>
            </a:r>
            <a:endParaRPr lang="ru-RU" sz="1300" dirty="0" smtClean="0">
              <a:latin typeface="Times New Roman" pitchFamily="18" charset="0"/>
              <a:cs typeface="Times New Roman" pitchFamily="18" charset="0"/>
            </a:endParaRPr>
          </a:p>
          <a:p>
            <a:r>
              <a:rPr lang="ru-RU" sz="1400" b="1" dirty="0" smtClean="0">
                <a:latin typeface="Times New Roman" pitchFamily="18" charset="0"/>
                <a:cs typeface="Times New Roman" pitchFamily="18" charset="0"/>
              </a:rPr>
              <a:t>Список литературы</a:t>
            </a:r>
            <a:endParaRPr lang="ru-RU" sz="1400" dirty="0" smtClean="0">
              <a:latin typeface="Times New Roman" pitchFamily="18" charset="0"/>
              <a:cs typeface="Times New Roman" pitchFamily="18" charset="0"/>
            </a:endParaRPr>
          </a:p>
          <a:p>
            <a:r>
              <a:rPr lang="ru-RU" sz="1400" dirty="0" err="1" smtClean="0">
                <a:latin typeface="Times New Roman" pitchFamily="18" charset="0"/>
                <a:cs typeface="Times New Roman" pitchFamily="18" charset="0"/>
              </a:rPr>
              <a:t>Дыбина</a:t>
            </a:r>
            <a:r>
              <a:rPr lang="ru-RU" sz="1400" dirty="0" smtClean="0">
                <a:latin typeface="Times New Roman" pitchFamily="18" charset="0"/>
                <a:cs typeface="Times New Roman" pitchFamily="18" charset="0"/>
              </a:rPr>
              <a:t> О.В. Ребенок и окружающий мир //Программа и методические рекомендации. М.: Мозаика-Синтез, 2010.</a:t>
            </a:r>
          </a:p>
          <a:p>
            <a:r>
              <a:rPr lang="ru-RU" sz="1400" dirty="0" err="1" smtClean="0">
                <a:latin typeface="Times New Roman" pitchFamily="18" charset="0"/>
                <a:cs typeface="Times New Roman" pitchFamily="18" charset="0"/>
              </a:rPr>
              <a:t>Зюзгина</a:t>
            </a:r>
            <a:r>
              <a:rPr lang="ru-RU" sz="1400" dirty="0" smtClean="0">
                <a:latin typeface="Times New Roman" pitchFamily="18" charset="0"/>
                <a:cs typeface="Times New Roman" pitchFamily="18" charset="0"/>
              </a:rPr>
              <a:t> Л.А. Приобщаем ребенка к природе // Управление ДОУ. 2010.</a:t>
            </a:r>
          </a:p>
          <a:p>
            <a:r>
              <a:rPr lang="ru-RU" sz="1400" dirty="0" smtClean="0">
                <a:latin typeface="Times New Roman" pitchFamily="18" charset="0"/>
                <a:cs typeface="Times New Roman" pitchFamily="18" charset="0"/>
              </a:rPr>
              <a:t>Иванова А.И. Экологические наблюдения и эксперименты в детском саду. Методическое пособие DOCX. М.: ТЦ Сфера, 2009. - 56 с.</a:t>
            </a:r>
          </a:p>
          <a:p>
            <a:r>
              <a:rPr lang="ru-RU" sz="1400" dirty="0" err="1" smtClean="0">
                <a:latin typeface="Times New Roman" pitchFamily="18" charset="0"/>
                <a:cs typeface="Times New Roman" pitchFamily="18" charset="0"/>
              </a:rPr>
              <a:t>Маханева</a:t>
            </a:r>
            <a:r>
              <a:rPr lang="ru-RU" sz="1400" dirty="0" smtClean="0">
                <a:latin typeface="Times New Roman" pitchFamily="18" charset="0"/>
                <a:cs typeface="Times New Roman" pitchFamily="18" charset="0"/>
              </a:rPr>
              <a:t> М. Д. Экология в детском саду и начальной школе. Методическое пособие. М.: ТЦ Сфера, 2010.</a:t>
            </a:r>
          </a:p>
          <a:p>
            <a:r>
              <a:rPr lang="ru-RU" sz="1400" dirty="0" err="1" smtClean="0">
                <a:latin typeface="Times New Roman" pitchFamily="18" charset="0"/>
                <a:cs typeface="Times New Roman" pitchFamily="18" charset="0"/>
              </a:rPr>
              <a:t>Марудова</a:t>
            </a:r>
            <a:r>
              <a:rPr lang="ru-RU" sz="1400" dirty="0" smtClean="0">
                <a:latin typeface="Times New Roman" pitchFamily="18" charset="0"/>
                <a:cs typeface="Times New Roman" pitchFamily="18" charset="0"/>
              </a:rPr>
              <a:t>. Е.В.Ознакомление дошкольников с окружающим миром. Экспериментирование. СПб.: Детство-пресс, 2010.</a:t>
            </a:r>
          </a:p>
          <a:p>
            <a:r>
              <a:rPr lang="ru-RU" sz="1400" dirty="0" smtClean="0">
                <a:latin typeface="Times New Roman" pitchFamily="18" charset="0"/>
                <a:cs typeface="Times New Roman" pitchFamily="18" charset="0"/>
              </a:rPr>
              <a:t>Николаева С. Н. Методика экологического воспитания дошкольников.</a:t>
            </a:r>
          </a:p>
          <a:p>
            <a:r>
              <a:rPr lang="ru-RU" sz="1400" dirty="0" smtClean="0">
                <a:latin typeface="Times New Roman" pitchFamily="18" charset="0"/>
                <a:cs typeface="Times New Roman" pitchFamily="18" charset="0"/>
              </a:rPr>
              <a:t>– М.: Мозаика-Синтез, 2011.</a:t>
            </a:r>
          </a:p>
          <a:p>
            <a:r>
              <a:rPr lang="ru-RU" sz="1400" dirty="0" smtClean="0">
                <a:latin typeface="Times New Roman" pitchFamily="18" charset="0"/>
                <a:cs typeface="Times New Roman" pitchFamily="18" charset="0"/>
              </a:rPr>
              <a:t>Николаева С.Н. Роль педагогических технологий в формировании экологической культуры детей и взрослых // Дошкольное воспитание. 2000.</a:t>
            </a:r>
          </a:p>
          <a:p>
            <a:r>
              <a:rPr lang="ru-RU" sz="1400" dirty="0" smtClean="0">
                <a:latin typeface="Times New Roman" pitchFamily="18" charset="0"/>
                <a:cs typeface="Times New Roman" pitchFamily="18" charset="0"/>
              </a:rPr>
              <a:t>Николаева С.Н. Юный эколог. М.: Мозаика-Синтез, 2012.</a:t>
            </a:r>
          </a:p>
          <a:p>
            <a:r>
              <a:rPr lang="ru-RU" sz="1400" dirty="0" smtClean="0">
                <a:latin typeface="Times New Roman" pitchFamily="18" charset="0"/>
                <a:cs typeface="Times New Roman" pitchFamily="18" charset="0"/>
              </a:rPr>
              <a:t>Роговая Е.П., </a:t>
            </a:r>
            <a:r>
              <a:rPr lang="ru-RU" sz="1400" dirty="0" err="1" smtClean="0">
                <a:latin typeface="Times New Roman" pitchFamily="18" charset="0"/>
                <a:cs typeface="Times New Roman" pitchFamily="18" charset="0"/>
              </a:rPr>
              <a:t>Хорхордина</a:t>
            </a:r>
            <a:r>
              <a:rPr lang="ru-RU" sz="1400" dirty="0" smtClean="0">
                <a:latin typeface="Times New Roman" pitchFamily="18" charset="0"/>
                <a:cs typeface="Times New Roman" pitchFamily="18" charset="0"/>
              </a:rPr>
              <a:t> Т.В.  </a:t>
            </a:r>
            <a:r>
              <a:rPr lang="ru-RU" sz="1400" dirty="0" err="1" smtClean="0">
                <a:latin typeface="Times New Roman" pitchFamily="18" charset="0"/>
                <a:cs typeface="Times New Roman" pitchFamily="18" charset="0"/>
              </a:rPr>
              <a:t>Метеоплощадка</a:t>
            </a:r>
            <a:r>
              <a:rPr lang="ru-RU" sz="1400" dirty="0" smtClean="0">
                <a:latin typeface="Times New Roman" pitchFamily="18" charset="0"/>
                <a:cs typeface="Times New Roman" pitchFamily="18" charset="0"/>
              </a:rPr>
              <a:t> в детском саду. //Режим доступа //</a:t>
            </a:r>
            <a:r>
              <a:rPr lang="ru-RU" sz="1400" dirty="0" err="1" smtClean="0">
                <a:latin typeface="Times New Roman" pitchFamily="18" charset="0"/>
                <a:cs typeface="Times New Roman" pitchFamily="18" charset="0"/>
              </a:rPr>
              <a:t>http</a:t>
            </a:r>
            <a:r>
              <a:rPr lang="ru-RU" sz="1400" dirty="0" smtClean="0">
                <a:latin typeface="Times New Roman" pitchFamily="18" charset="0"/>
                <a:cs typeface="Times New Roman" pitchFamily="18" charset="0"/>
              </a:rPr>
              <a:t>://</a:t>
            </a:r>
            <a:r>
              <a:rPr lang="ru-RU" sz="1400" dirty="0" err="1" smtClean="0">
                <a:latin typeface="Times New Roman" pitchFamily="18" charset="0"/>
                <a:cs typeface="Times New Roman" pitchFamily="18" charset="0"/>
              </a:rPr>
              <a:t>davaiknam.ru</a:t>
            </a:r>
            <a:r>
              <a:rPr lang="ru-RU" sz="1400" dirty="0" smtClean="0">
                <a:latin typeface="Times New Roman" pitchFamily="18" charset="0"/>
                <a:cs typeface="Times New Roman" pitchFamily="18" charset="0"/>
              </a:rPr>
              <a:t>/</a:t>
            </a:r>
            <a:r>
              <a:rPr lang="ru-RU" sz="1400" dirty="0" err="1" smtClean="0">
                <a:latin typeface="Times New Roman" pitchFamily="18" charset="0"/>
                <a:cs typeface="Times New Roman" pitchFamily="18" charset="0"/>
              </a:rPr>
              <a:t>text</a:t>
            </a:r>
            <a:r>
              <a:rPr lang="ru-RU" sz="1400" dirty="0" smtClean="0">
                <a:latin typeface="Times New Roman" pitchFamily="18" charset="0"/>
                <a:cs typeface="Times New Roman" pitchFamily="18" charset="0"/>
              </a:rPr>
              <a:t>/</a:t>
            </a:r>
            <a:r>
              <a:rPr lang="ru-RU" sz="1400" dirty="0" err="1" smtClean="0">
                <a:latin typeface="Times New Roman" pitchFamily="18" charset="0"/>
                <a:cs typeface="Times New Roman" pitchFamily="18" charset="0"/>
              </a:rPr>
              <a:t>meteoploshadka-v-detskom-sadu</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323528" y="56684"/>
            <a:ext cx="8496944"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                                                   </a:t>
            </a:r>
            <a:r>
              <a:rPr kumimoji="0" lang="ru-RU" sz="16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Консультация для воспитателей на тему:</a:t>
            </a:r>
          </a:p>
          <a:p>
            <a:pPr marL="0" marR="0" lvl="0" indent="0"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«Прогулки и наблюдения в летний период»</a:t>
            </a:r>
            <a:r>
              <a:rPr kumimoji="0" lang="ru-RU" sz="12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r>
            <a:br>
              <a:rPr kumimoji="0" lang="ru-RU" sz="12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b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Каждая прогулка содержит:</a:t>
            </a:r>
            <a:b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ru-RU" sz="1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-наблюдения</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которые формируют конкретные знания, развивающие мышление, интерес и любовь к природе, чувство красивого;</a:t>
            </a:r>
            <a:b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ru-RU" sz="1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-дидактические игры и эксперименты</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которые позволяют закрепить знания об окружающем мире у ребёнка, дают реальные представления о различных сторонах изучаемого объекта, о его взаимоотношениях с другими объектами и с внешней средой;</a:t>
            </a:r>
            <a:b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ru-RU" sz="1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-подвижные игры</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которые помогают снять умственное напряжение от занятий, воспитывают моральные качества;</a:t>
            </a:r>
            <a:b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ru-RU" sz="1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-художественное слово</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которое помогает детям познавать мир, развивает любознательность.</a:t>
            </a:r>
            <a:b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ru-RU" sz="1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-трудовое воспитание</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которое помогает овладеть навыками и  умениями. Содержание и формы организации труда зависят от погоды и времени года.</a:t>
            </a:r>
            <a:b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Летом открываются новые возможности для ознакомления детей  с природой: в природе происходит много изменений. Увеличивается время пребывания детей на участке (до 3,5-4 часов), поэтому необходимо заранее продумывать деятельность взрослых и детей на прогулке. Чтобы организовать интересные наблюдения детей, воспитателям следует хорошо знать последовательность наступления тех или иных явлений, природу родного края, экологию растений и животных ближайшего природного окружения.</a:t>
            </a:r>
            <a:b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Замечательным отдыхом в летний период, а также способом познания окружающего мира и себя в нём, станут для детей прогулки–походы, экскурсии, целевые прогулки. Естественные природные условия подарят дошкольникам массу впечатлений и будут способствовать совершенствованию движения. Каждой прогулке-походу, целевой прогулке и экскурсии предшествует предварительная работа с дошкольниками. Так, воспитатель не только проводит цикл бесед, игр, занятий, на которых дети получают необходимую информацию, овладевают специальными терминами, но и активизирует знание правил дорожного движения на случай, если маршрут прогулки-похода пересекает автомобильные дороги.  Перед проведением прогулки-похода, экскурсии, целевой прогулки дошкольникам сообщается цель предстоящей деятельности, с тем, чтобы вызвать у них интерес. Дети должны знать, куда пойдут, зачем, что увидят.</a:t>
            </a:r>
            <a:b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Начиная со второй младшей группы, проводят целевые прогулки с выходом за пределы участка детского сада: к водоёму, на луг и т.д. На этих прогулках малышей знакомят с яркими природными явлениями. На прогулках воспитатель может ознакомить ребят с теми явлениями природы, представление о которых складывается длительное время. Один из видов занятий по ознакомлению детей с природой – экскурсия. Во время экскурсии ребенок может в естественной обстановке наблюдать явление природы, сезонные изменения, увидеть, как человек преобразует природу в соответствии с требованиями жизни и как природа служит людям.  Основная часть экскурсии – коллективное наблюдение. Здесь решаются основные задачи. Воспитатель помогает детям подметить и осознать характерные признаки предметов и явлений. Это достигается использованием различных приёмов (вопросы, загадки, стихи, обследовательские действия, игровые приёмы). </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323528" y="426016"/>
            <a:ext cx="8496944" cy="58169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ru-RU" sz="1200" dirty="0" smtClean="0">
                <a:latin typeface="Times New Roman" pitchFamily="18" charset="0"/>
                <a:cs typeface="Times New Roman" pitchFamily="18" charset="0"/>
              </a:rPr>
              <a:t>Воспитатель дополняет наблюдения своим рассказом и пояснением. Полезно в процессе наблюдения использовать детскую художественную литературу. По окончанию основной части надо дать детям возможность удовлетворить любознательность в индивидуальных и самостоятельных наблюдениях и сборе природоведческого материала. Однако, давая задание собрать материал, следует строго ограничивать его количество, с тем чтобы сосредоточить внимание ребят только на определённых растениях или животных, кроме того, решать задачи бережного отношения к природе.</a:t>
            </a:r>
            <a:br>
              <a:rPr lang="ru-RU" sz="1200" dirty="0" smtClean="0">
                <a:latin typeface="Times New Roman" pitchFamily="18" charset="0"/>
                <a:cs typeface="Times New Roman" pitchFamily="18" charset="0"/>
              </a:rPr>
            </a:br>
            <a:r>
              <a:rPr lang="ru-RU" sz="1200" u="sng" dirty="0" smtClean="0">
                <a:latin typeface="Times New Roman" pitchFamily="18" charset="0"/>
                <a:cs typeface="Times New Roman" pitchFamily="18" charset="0"/>
              </a:rPr>
              <a:t>Наблюдения за живой природой.</a:t>
            </a:r>
            <a:r>
              <a:rPr lang="ru-RU" sz="1200" dirty="0" smtClean="0">
                <a:latin typeface="Times New Roman" pitchFamily="18" charset="0"/>
                <a:cs typeface="Times New Roman" pitchFamily="18" charset="0"/>
              </a:rPr>
              <a:t> </a:t>
            </a:r>
            <a:br>
              <a:rPr lang="ru-RU" sz="1200" dirty="0" smtClean="0">
                <a:latin typeface="Times New Roman" pitchFamily="18" charset="0"/>
                <a:cs typeface="Times New Roman" pitchFamily="18" charset="0"/>
              </a:rPr>
            </a:br>
            <a:r>
              <a:rPr lang="ru-RU" sz="1200" b="1" dirty="0" smtClean="0">
                <a:latin typeface="Times New Roman" pitchFamily="18" charset="0"/>
                <a:cs typeface="Times New Roman" pitchFamily="18" charset="0"/>
              </a:rPr>
              <a:t>1. Наблюдения за растениями. </a:t>
            </a: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На деревьях и кустарниках – пышная и зелёная листва. Дети рассматривают листья  различных деревьев, отмечают, что они разные по форме, размеру; различают и называют кусты и деревья. На лугах, опушках лесов, парках, садах – множество различных цветов. Луговые цветы: одуванчик, зверобой, тысячелистник, клевер, ромашка, пижма, колокольчик. Садовые: пион, флокс, гладиолус, настурция, роза, астра, георгин. В лесу много ягод (съедобные – земляника, черника, малина, голубика; ядовитые – волчье лыко, вороний глаз, паслён, бузина) и грибов (съедобные и несъедобные). Люди заготавливают сено, собирают урожай овощей, фруктов и ягод. Наблюдения проводятся с целью обогащения представлений детей о растениях. Можно рассказать о целебных свойствах знакомых растений, из которых получают настой, чай, сироп, масло, порошок. Некоторые целебные травы можно посадить на участке, организовав </a:t>
            </a:r>
            <a:r>
              <a:rPr lang="ru-RU" sz="1200" dirty="0" err="1" smtClean="0">
                <a:latin typeface="Times New Roman" pitchFamily="18" charset="0"/>
                <a:cs typeface="Times New Roman" pitchFamily="18" charset="0"/>
              </a:rPr>
              <a:t>фитоогород</a:t>
            </a:r>
            <a:r>
              <a:rPr lang="ru-RU" sz="1200" dirty="0" smtClean="0">
                <a:latin typeface="Times New Roman" pitchFamily="18" charset="0"/>
                <a:cs typeface="Times New Roman" pitchFamily="18" charset="0"/>
              </a:rPr>
              <a:t> или </a:t>
            </a:r>
            <a:r>
              <a:rPr lang="ru-RU" sz="1200" dirty="0" err="1" smtClean="0">
                <a:latin typeface="Times New Roman" pitchFamily="18" charset="0"/>
                <a:cs typeface="Times New Roman" pitchFamily="18" charset="0"/>
              </a:rPr>
              <a:t>фитогрядку</a:t>
            </a:r>
            <a:r>
              <a:rPr lang="ru-RU" sz="1200" dirty="0" smtClean="0">
                <a:latin typeface="Times New Roman" pitchFamily="18" charset="0"/>
                <a:cs typeface="Times New Roman" pitchFamily="18" charset="0"/>
              </a:rPr>
              <a:t>.</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Формируется умение обращать внимание на красоту природы, умение видеть красивое, восхищаться им. Дети учатся беречь растения, не мять, не рвать их без надобности. </a:t>
            </a:r>
            <a:br>
              <a:rPr lang="ru-RU" sz="1200" dirty="0" smtClean="0">
                <a:latin typeface="Times New Roman" pitchFamily="18" charset="0"/>
                <a:cs typeface="Times New Roman" pitchFamily="18" charset="0"/>
              </a:rPr>
            </a:br>
            <a:r>
              <a:rPr lang="ru-RU" sz="1200" b="1" dirty="0" smtClean="0">
                <a:latin typeface="Times New Roman" pitchFamily="18" charset="0"/>
                <a:cs typeface="Times New Roman" pitchFamily="18" charset="0"/>
              </a:rPr>
              <a:t>2. Наблюдения за животными. </a:t>
            </a: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Продолжать работу по ознакомлению с животными. Закреплять представления, полученные детьми весной. Животные заботятся о детёнышах, учат добывать пищу, прятаться от врагов.  Взрослому нужно объяснить детям, что у птиц и зверей наступает ответственная пора – выхаживание потомства. Дети должны знать, как ведут себя животные, как называют их маму и папу. Младшие имитируют движения и голосовые реакции животных, старшие перечисляют. Воспитанникам следует объяснить, откуда берутся бездомные животные, чем они опасны.</a:t>
            </a:r>
            <a:br>
              <a:rPr lang="ru-RU" sz="1200" dirty="0" smtClean="0">
                <a:latin typeface="Times New Roman" pitchFamily="18" charset="0"/>
                <a:cs typeface="Times New Roman" pitchFamily="18" charset="0"/>
              </a:rPr>
            </a:br>
            <a:r>
              <a:rPr lang="ru-RU" sz="1200" b="1" dirty="0" smtClean="0">
                <a:latin typeface="Times New Roman" pitchFamily="18" charset="0"/>
                <a:cs typeface="Times New Roman" pitchFamily="18" charset="0"/>
              </a:rPr>
              <a:t>3. Наблюдения за птицами. </a:t>
            </a: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Летом дети продолжают наблюдать птиц. Обращают внимание на то, как быстро летают птицы, отлавливая насекомых, отмечают как часто прилетают они к гнезду с кормом для птенцов. Воспитатель рассказывает о том, что птицы выкармливают своих птенцов летом насекомыми, помогая таким образом сохранять растения. Можно предложить найти доказательство полезности птиц (посмотреть кору деревьев, поискать гнездо птицы, подумать и сказать, как и чем она кормит птенцов). Обследуя деревья, дети встретятся со следами разрушительной работы жуков-короедов и дровосеков. Ребята сами сделают вывод: «Если не будет птиц, то лес погибнет». Надо предупредить дошкольников, что гнёзда птиц трогать нельзя, иначе они перестанут жить в них. В июле воспитатель обращает внимание детей на то, как постепенно стихает</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323528" y="241350"/>
            <a:ext cx="8496944"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ru-RU" sz="1200" dirty="0" smtClean="0">
                <a:latin typeface="Times New Roman" pitchFamily="18" charset="0"/>
                <a:cs typeface="Times New Roman" pitchFamily="18" charset="0"/>
              </a:rPr>
              <a:t>пение птиц.</a:t>
            </a:r>
            <a:br>
              <a:rPr lang="ru-RU" sz="1200" dirty="0" smtClean="0">
                <a:latin typeface="Times New Roman" pitchFamily="18" charset="0"/>
                <a:cs typeface="Times New Roman" pitchFamily="18" charset="0"/>
              </a:rPr>
            </a:br>
            <a:r>
              <a:rPr lang="ru-RU" sz="1200" b="1" dirty="0" smtClean="0">
                <a:latin typeface="Times New Roman" pitchFamily="18" charset="0"/>
                <a:cs typeface="Times New Roman" pitchFamily="18" charset="0"/>
              </a:rPr>
              <a:t>4. Наблюдения за насекомыми. </a:t>
            </a: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Появляется много насекомых: бабочка, кузнечик, пчела, муравей,  муха,  жук, комар, стрекоза. Бабочка, мотылек, любоваться ими всем вместе, рассматривать строение их тел с помощью лупы.   Дать понятие «хрупкая»,  мотылек — «живой красивый цветок». Любуясь вместе с детьми бабочками, взрослый может рассказать им, почему крылья бабочек имею разную окраску. Оказывается, она помогает насекомым скрываться от врагов.  У бабочки павлиний глаз на крыльях большие пятна (глаза). Когда подлетает птица, бабочка раскрывает крылья, чем пугает птицу. Зелёного кузнечика трудно заметить на зелёной траве, однако его хорошо слышно издалека. Чем же он «поёт»? На правом надкрылье у него находится специальная перепонка. А на левом – толстая жилка с мелкими зубчиками. Когда левое надкрылье трётся о правое, получается стрекочущий звук.  Предложить детям послушать  стрекотание кузнечика, понаблюдать, как скачет и прячется в траве. Вызвать у детей доброе отношение к этому безобидному существу. Божья коровка, жук. При наблюдении использовать лупу. Рассматривать ножки-паутинки, трещинку на спинке, крылышки. Формировать желание любоваться и оберегать живые существа, не причинять им вред. Летом детям и взрослым досаждают неприятные «соседи» - мухи, осы.  Однако в природе нет ничего лишнего. Объясните детям, что мухи уничтожают гниющие растительные и животные останки, являясь санитарами. Осы приносят пользу, поедая вредных насекомых, в том числе и комнатных мух. Необходимо формировать у детей бережное отношение к насекомым. </a:t>
            </a:r>
            <a:br>
              <a:rPr lang="ru-RU" sz="1200" dirty="0" smtClean="0">
                <a:latin typeface="Times New Roman" pitchFamily="18" charset="0"/>
                <a:cs typeface="Times New Roman" pitchFamily="18" charset="0"/>
              </a:rPr>
            </a:br>
            <a:r>
              <a:rPr lang="ru-RU" sz="1200" u="sng" dirty="0" smtClean="0">
                <a:latin typeface="Times New Roman" pitchFamily="18" charset="0"/>
                <a:cs typeface="Times New Roman" pitchFamily="18" charset="0"/>
              </a:rPr>
              <a:t>Наблюдения за неживой природой. </a:t>
            </a: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b="1" dirty="0" smtClean="0">
                <a:latin typeface="Times New Roman" pitchFamily="18" charset="0"/>
                <a:cs typeface="Times New Roman" pitchFamily="18" charset="0"/>
              </a:rPr>
              <a:t>1. Сезонные и погодные явления.  </a:t>
            </a: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Солнце светит ярко. Дожди редкие, тёплые, иногда – ливневые, с молнией, громом и градом. Во время наблюдений за дождём детей подводят к пониманию причин разного характера осадков зимой и летом, их зависимости от температуры воздуха.  Воспитатель учит детей не бояться грозы, но соблюдать осторожность, не прятаться под высокими деревьями во время грозы. Интересно наблюдать утреннюю и вечернюю росу, туман, объяснять причину их образования. В начале лета бывает прохладно, погода часто меняется. С середины июня становится жарко. Показывать и уточнять: погожий денек, летний дождь. Связывать сезонные условия с облегченной одеждой детей. Прослушивание стихов способствует красочному восприятию и подводит детей к понятию — лето красное.  Показать яркое сезонное явление — радугу. Старшие дети учатся по отдельным признакам определять состояние погоды. Середина лета наступает в июле, с момента цветения липы. Июль – самый жаркий месяц года, часто бываю ливни, грозы.  В водоёме тёплая вода, можно купаться. В августе происходит спад лета. Дни стоят тёплые, но солнце уже не печёт так сильно, как в июле. Заканчиваются грозы, появляются прохладные ветры, туманы.  Вода в водоёмах остывает. Для того чтобы показать детям, что летом бывает самый длинный день, продолжают наблюдения за временем восхода и захода солнца, которые проводятся в разные сезоны. На прогулках наблюдают за высотой стояния солнца. В подготовительной группе, определяя высоту солнца, можно понаблюдать за тенью от предметов, от самих детей утром, когда солнце ещё не взошло высоко, и днём, когда солнце почти над головой, измерить длину тени. Для наблюдений необходимо выбрать открытое удобное</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323528" y="333683"/>
            <a:ext cx="8496944"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ru-RU" sz="1200" dirty="0" smtClean="0">
                <a:latin typeface="Times New Roman" pitchFamily="18" charset="0"/>
                <a:cs typeface="Times New Roman" pitchFamily="18" charset="0"/>
              </a:rPr>
              <a:t>место, воткнуть в землю палку и наблюдать за тенью, которую отбрасывает  вертикально стоящая палка, освещённая солнцем. Дети замечают, что чем выше поднимается солнце, тем короче тень от палки. На основе знакомства с народными приметами дети учатся подмечать изменения в природе, прогнозировать состояния погоды.</a:t>
            </a:r>
            <a:br>
              <a:rPr lang="ru-RU" sz="1200" dirty="0" smtClean="0">
                <a:latin typeface="Times New Roman" pitchFamily="18" charset="0"/>
                <a:cs typeface="Times New Roman" pitchFamily="18" charset="0"/>
              </a:rPr>
            </a:br>
            <a:r>
              <a:rPr lang="ru-RU" sz="1200" b="1" dirty="0" smtClean="0">
                <a:latin typeface="Times New Roman" pitchFamily="18" charset="0"/>
                <a:cs typeface="Times New Roman" pitchFamily="18" charset="0"/>
              </a:rPr>
              <a:t>2. Вода, песок, глина, камешки, ракушки.</a:t>
            </a: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Даются детям под контролем взрослого. Представления о свойствах этих природных материалов уточняются, углубляются и закрепляются в процессе организованных наблюдений и самостоятельной деятельности детей. Самыми актуальными и любимыми играми в летний период являются игры с водой и песком.</a:t>
            </a:r>
            <a:br>
              <a:rPr lang="ru-RU" sz="1200" dirty="0" smtClean="0">
                <a:latin typeface="Times New Roman" pitchFamily="18" charset="0"/>
                <a:cs typeface="Times New Roman" pitchFamily="18" charset="0"/>
              </a:rPr>
            </a:br>
            <a:r>
              <a:rPr lang="ru-RU" sz="1200" b="1" dirty="0" smtClean="0">
                <a:latin typeface="Times New Roman" pitchFamily="18" charset="0"/>
                <a:cs typeface="Times New Roman" pitchFamily="18" charset="0"/>
              </a:rPr>
              <a:t>3. Наблюдения за трудом взрослого. </a:t>
            </a: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Продолжать работу, включая детей в выполнение трудовых действий воспитателя. Побуждать детей принимать участие в сборе урожая.</a:t>
            </a:r>
            <a:br>
              <a:rPr lang="ru-RU" sz="1200" dirty="0" smtClean="0">
                <a:latin typeface="Times New Roman" pitchFamily="18" charset="0"/>
                <a:cs typeface="Times New Roman" pitchFamily="18" charset="0"/>
              </a:rPr>
            </a:br>
            <a:r>
              <a:rPr lang="ru-RU" sz="1200" b="1" dirty="0" smtClean="0">
                <a:latin typeface="Times New Roman" pitchFamily="18" charset="0"/>
                <a:cs typeface="Times New Roman" pitchFamily="18" charset="0"/>
              </a:rPr>
              <a:t>4. Наблюдения за жизнью улицы. Целевые прогулки. </a:t>
            </a: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Отметить, что на улицах можно увидеть поливальные машины, много машин легковых и грузовых. Отметить, что надо быть осторожным. Еще раз поговорить о светофоре.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В процессе наблюдений воспитатель должен учить детей видеть очарованье природных уголков своего родного края, чтобы аромат цветов детства, родины они сохранили в своей памяти на всю жизнь. Во время занятий необходимо постоянно напоминать, что нужно охранять природу, заботиться о ней — так в раннем возрасте формируются основы экологического воспитания.</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Раскрывая признаки неживого   (не растёт, не живёт, не дышит), воспитатель сравнивает объекты неживой и живой природы: все животные, растения требуют ухода – они растут, живут.</a:t>
            </a:r>
            <a:br>
              <a:rPr lang="ru-RU" sz="1200" dirty="0" smtClean="0">
                <a:latin typeface="Times New Roman" pitchFamily="18" charset="0"/>
                <a:cs typeface="Times New Roman" pitchFamily="18" charset="0"/>
              </a:rPr>
            </a:br>
            <a:r>
              <a:rPr lang="ru-RU" sz="1200" u="sng" dirty="0" smtClean="0">
                <a:latin typeface="Times New Roman" pitchFamily="18" charset="0"/>
                <a:cs typeface="Times New Roman" pitchFamily="18" charset="0"/>
              </a:rPr>
              <a:t>Игры на прогулке. </a:t>
            </a: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Летом игра занимает большое место в жизни детей. Близость к природе, солнце, тепло, пребывание на воздухе – все это создает положительный эмоциональный настрой и усиливает тягу к игре. Новые яркие впечатления обогащают содержание детских игр. Обилие разнообразного природного материала - песка, воды, шишек, веток, желудей, камешков и т. д. - способствует развитию творческого замысла в игре, осуществлению задуманного сюжета. Тематика игр летом значительно богаче и разнообразнее. Особенно важно летом использовать игру для создания у детей хорошего настроения, чувства удовлетворенности, бодрости, ведь в этом залог здоровья, хорошего отдыха и полноценного развития ребенка.</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Важной предпосылкой для организации игровой деятельности является создание среды. На групповых участках создаются условия для всех видов игр. Размещая на участке различные сооружения и приспособления для игр, необходимо оставить просторную площадку для свободной деятельности детей, подвижных игр и игр с моторными игрушками. С большим удовольствием дети играют в сюжетно-ролевые игры в уютных беседках, под навесами, в домиках. Хорошо иметь на групповых участках несложные конструкции – самолет, ракета, автобус и др. Особого оборудования и места требуют игры с водой и песком - песочница с навесом и крышкой, емкости для воды, игрушки для игры</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323528" y="379849"/>
            <a:ext cx="8496944"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200" dirty="0" smtClean="0">
                <a:latin typeface="Times New Roman" pitchFamily="18" charset="0"/>
                <a:cs typeface="Times New Roman" pitchFamily="18" charset="0"/>
              </a:rPr>
              <a:t>с песком. Песок требует систематического ухода: его нужно ежедневно вскапывать, поливать, очищать от мусора.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Дети любят играть «в театр». Для этого хорошо иметь ширму с красивыми яркими занавесками и место, где можно разместить ширму и столик для игрушечных декораций и персонажей. Летом особенно важно следить за чистотой игрушек и материалов – их необходимо ежедневно мыть.</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Организуя игровую деятельность детей в течение дня, следует учитывать погоду. В жаркую погоду дети должны играть в более спокойные игры. Проводить их нужно в затененных местах участка.  В это время хороши игры с водой, пускание мыльных пузырей, настольные игры. В пасмурные дни должно быть больше подвижных спортивных игр. Важно вызывать интерес детей ко всем видам игр, так как разнообразие игр и их разумное сочетание способствуют разностороннему развитию.</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В течение всего лета  дети с удовольствием принимают участие в предлагаемых взрослым подвижных играх, которые несут в себе огромный эмоциональный потенциал и укрепляют здоровье малышей.</a:t>
            </a:r>
            <a:br>
              <a:rPr lang="ru-RU" sz="1200" dirty="0" smtClean="0">
                <a:latin typeface="Times New Roman" pitchFamily="18" charset="0"/>
                <a:cs typeface="Times New Roman" pitchFamily="18" charset="0"/>
              </a:rPr>
            </a:br>
            <a:r>
              <a:rPr lang="ru-RU" sz="1200" u="sng" dirty="0" smtClean="0">
                <a:latin typeface="Times New Roman" pitchFamily="18" charset="0"/>
                <a:cs typeface="Times New Roman" pitchFamily="18" charset="0"/>
              </a:rPr>
              <a:t>Труд.</a:t>
            </a: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В летний период детям предлагают выполнять трудовые действия разной мотивации: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-помощь взрослому (поможем дворнику полить цветник)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-забота о каком-либо живом существе (покормим птиц, кроликов)</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-сооружение построек с целью развертывания сказочных сюжетов (по сказке «Теремок» и т. д.)</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-украшение участка (красивые флажки, цветы и т.д.)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-работа на огороде (полив, прополка, рыхление)</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-работа в цветниках (полив, прополка, рыхление, сбор семян)</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Воспитателям также важно донести до родителей информацию о широких возможностях провести лето с ребенком интересно и полезно, при этом сохранив его здоровье и оставив яркие впечатления от прошедшего отдыха. Беседуя с родителями воспитанников, необходимо показать, что лето – это подходящее время для развития и воспитания детей и важно не упустить те возможности, которое оно предоставляет. Разнообразная деятельность и новые впечатления ждут ребенка и в родном городе, и за его чертой, и в зарубежных поездках. Поэтому необходимо подготовить родителей к активному познавательному совместному отдыху с детьми, в процессе которого так важно замечать необычное в простом.  При этом нужно не только увидеть интересное явление, но и суметь объяснить его ребёнку, сохранить в памяти малыша на всю жизнь, как яркое  воспоминание  детства.</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Данные формы работы позволяют формировать у детей навыки поведения на природе, развивать способности удивляться и удивлять, воспитывать заинтересованное и бережное отношение к окружающей среде, знакомить с достопримечательностями родного города.</a:t>
            </a:r>
          </a:p>
          <a:p>
            <a:r>
              <a:rPr lang="ru-RU" sz="1200" b="1" dirty="0" smtClean="0"/>
              <a:t> </a:t>
            </a:r>
            <a:endParaRPr lang="ru-RU" sz="1200" dirty="0" smtClean="0"/>
          </a:p>
          <a:p>
            <a:pPr lvl="0" fontAlgn="base">
              <a:spcBef>
                <a:spcPct val="0"/>
              </a:spcBef>
              <a:spcAft>
                <a:spcPct val="0"/>
              </a:spcAf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6386" name="Picture 2" descr="C:\Users\Дом\Desktop\1451297136_frame-for-photoshop-tropical-island.jpg"/>
          <p:cNvPicPr>
            <a:picLocks noChangeAspect="1" noChangeArrowheads="1"/>
          </p:cNvPicPr>
          <p:nvPr/>
        </p:nvPicPr>
        <p:blipFill>
          <a:blip r:embed="rId3" cstate="print"/>
          <a:srcRect/>
          <a:stretch>
            <a:fillRect/>
          </a:stretch>
        </p:blipFill>
        <p:spPr bwMode="auto">
          <a:xfrm>
            <a:off x="0" y="0"/>
            <a:ext cx="9144000" cy="6866573"/>
          </a:xfrm>
          <a:prstGeom prst="rect">
            <a:avLst/>
          </a:prstGeom>
          <a:noFill/>
        </p:spPr>
      </p:pic>
      <p:sp>
        <p:nvSpPr>
          <p:cNvPr id="5" name="TextBox 4"/>
          <p:cNvSpPr txBox="1"/>
          <p:nvPr/>
        </p:nvSpPr>
        <p:spPr>
          <a:xfrm>
            <a:off x="1595670" y="1970838"/>
            <a:ext cx="7104789" cy="584775"/>
          </a:xfrm>
          <a:prstGeom prst="rect">
            <a:avLst/>
          </a:prstGeom>
          <a:noFill/>
        </p:spPr>
        <p:txBody>
          <a:bodyPr wrap="square" rtlCol="0">
            <a:spAutoFit/>
          </a:bodyPr>
          <a:lstStyle/>
          <a:p>
            <a:pPr algn="ctr"/>
            <a:r>
              <a:rPr lang="ru-RU" sz="3200" b="1" u="sng" dirty="0" smtClean="0">
                <a:solidFill>
                  <a:srgbClr val="FF0000"/>
                </a:solidFill>
                <a:latin typeface="Times New Roman" pitchFamily="18" charset="0"/>
                <a:cs typeface="Times New Roman" pitchFamily="18" charset="0"/>
              </a:rPr>
              <a:t>Работа с родителями</a:t>
            </a:r>
            <a:endParaRPr lang="ru-RU" sz="3200" b="1" u="sng"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467544" y="632559"/>
            <a:ext cx="8289469"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Анкета  «Отношение   родителей   к   проблеме экологического   воспитания»</a:t>
            </a:r>
            <a:endParaRPr kumimoji="0" lang="ru-RU"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Что такое  экология?</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Есть ли у Вас комнатные растения  и какие? Если нет, то почему?</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Есть ли в семье собака, кошка или другие животные?</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Посадили ли Вы дерево?</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Мастерили ли Вы когда-нибудь кормушки для птиц?</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Читаете ли Вы ребенку книги о природе?</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Смотрит ли Ваш ребенок диафильмы, слайды, телепередачи о природе?</a:t>
            </a:r>
            <a:r>
              <a:rPr kumimoji="0" lang="ru-RU"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Любит ли Ваш ребенок бывать в лесу?</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Часто ли Вы бываете в лесу с ребенком?</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Знает ли Ваш ребенок названия деревьев, цветов, ягод и т.д.?</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Рассказываете ли Вы ребенку о пользе деревьев, лекарственных трав, ягод, насекомых, птиц?</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Знает ли Ваш ребенок стихи, загадки, поговорки, пословицы о природе?</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Проявляет ли Ваш ребенок заботливое отношение к животным, растениям?</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Как вы думаете, получает Ваш ребенок знания о природе в детском саду?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1"/>
          <p:cNvSpPr>
            <a:spLocks noChangeArrowheads="1"/>
          </p:cNvSpPr>
          <p:nvPr/>
        </p:nvSpPr>
        <p:spPr bwMode="auto">
          <a:xfrm>
            <a:off x="179512" y="41211"/>
            <a:ext cx="8712968" cy="66281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ru-RU" sz="1600" b="1" u="sng" dirty="0" smtClean="0">
                <a:solidFill>
                  <a:srgbClr val="FF0000"/>
                </a:solidFill>
                <a:latin typeface="Times New Roman" pitchFamily="18" charset="0"/>
                <a:ea typeface="Calibri" pitchFamily="34" charset="0"/>
                <a:cs typeface="Times New Roman" pitchFamily="18" charset="0"/>
              </a:rPr>
              <a:t>Консультация для родителей</a:t>
            </a:r>
          </a:p>
          <a:p>
            <a:pPr lvl="0" algn="ctr" eaLnBrk="0" fontAlgn="base" hangingPunct="0">
              <a:spcBef>
                <a:spcPct val="0"/>
              </a:spcBef>
              <a:spcAft>
                <a:spcPct val="0"/>
              </a:spcAft>
            </a:pPr>
            <a:r>
              <a:rPr lang="ru-RU" sz="1200" b="1" u="sng" dirty="0" smtClean="0">
                <a:solidFill>
                  <a:srgbClr val="FF0000"/>
                </a:solidFill>
                <a:latin typeface="Times New Roman" pitchFamily="18" charset="0"/>
                <a:ea typeface="Calibri" pitchFamily="34" charset="0"/>
                <a:cs typeface="Times New Roman" pitchFamily="18" charset="0"/>
              </a:rPr>
              <a:t>«ВИДЫ  НАБЛЮДЕНИЙ</a:t>
            </a:r>
            <a:r>
              <a:rPr lang="en-US" sz="1200" b="1" u="sng" dirty="0" smtClean="0">
                <a:solidFill>
                  <a:srgbClr val="FF0000"/>
                </a:solidFill>
                <a:latin typeface="Times New Roman" pitchFamily="18" charset="0"/>
                <a:ea typeface="Calibri" pitchFamily="34" charset="0"/>
                <a:cs typeface="Times New Roman" pitchFamily="18" charset="0"/>
              </a:rPr>
              <a:t> </a:t>
            </a:r>
            <a:r>
              <a:rPr lang="ru-RU" sz="1200" b="1" u="sng" dirty="0" smtClean="0">
                <a:solidFill>
                  <a:srgbClr val="FF0000"/>
                </a:solidFill>
                <a:latin typeface="Times New Roman" pitchFamily="18" charset="0"/>
                <a:ea typeface="Calibri" pitchFamily="34" charset="0"/>
                <a:cs typeface="Times New Roman" pitchFamily="18" charset="0"/>
              </a:rPr>
              <a:t>В ЛЕТНИЙ ПЕРИОД»</a:t>
            </a:r>
            <a:endParaRPr lang="ru-RU" sz="1200" b="1" dirty="0" smtClean="0">
              <a:solidFill>
                <a:srgbClr val="FF0000"/>
              </a:solidFill>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Мы, взрослые люди, вечно спешим, куда-то торопимся, а все же стоит порой остановиться, присмотреться, насколько интересной жизнью живут наши дети, как беззаботно счастливы они в условиях природного окружения. Наши малыши всегда найдут себе занятие, постоянно с чем-то возятся, что-то мастерят, придумывают, рассматривают, куда-то бегут. Они не совсем такие, какими были в городе, - инициативные, самостоятельные, деятельные. И все же без нашей помощи им явно не обойтись. А вот как осуществлять эту помощь, не подавляя собственной активности ребенка, быть ему мудрым и добрым учителем? Эта серьезная задача не каждому по силам. Но все мы учимся, учимся у жизни каждый день, каждый час, а порой и сами дети учат нас. Так что дерзать никогда не поздно. Постараемся понять, чем мы сможем быть полезны малышу в летнее время на даче.</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200" b="1" i="0" u="none" strike="noStrike" cap="none" normalizeH="0" baseline="0" dirty="0" smtClean="0">
                <a:ln>
                  <a:noFill/>
                </a:ln>
                <a:solidFill>
                  <a:srgbClr val="4F6228"/>
                </a:solidFill>
                <a:effectLst/>
                <a:latin typeface="Times New Roman" pitchFamily="18" charset="0"/>
                <a:ea typeface="Calibri" pitchFamily="34" charset="0"/>
                <a:cs typeface="Times New Roman" pitchFamily="18" charset="0"/>
              </a:rPr>
              <a:t>Живая природа.</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Наблюдения за растениями.</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1"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Цветы, трава</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Обогащайте знания детей о садовых, луговых и лесных цветах. Каждый раз по мере сменяемости их учите ребенка правильно называть два-три цветка, различать цветок – стебель – лист, ухаживать за садовыми цветами, не мять и не рвать без надобности луговые и лесные. Предлагайте вдыхать неповторимый аромат каждого из них. Обращайте внимание на траву, обогащайте запас ребенка эпитетами, сравнениями.</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1"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Овощи, фрукты, ягоды</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По мере созревания плодов и ягод закрепляйте их названия, уточняйте характерные признаки: цвет, форму, величину, запах, вкус. Уточняйте, что можно приготовить из каждого плода.</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1"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Листья, куст, дерево</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Дети третьего года жизни с помощью взрослого уточняют форму, величину листьев, учатся различать дерево и куст, березу и дуб. Дети четвертого года жизни пытаются определить: лист широкий или узкий, дерево высокое или низкое, ствол тонкий или толстый. После двух-трех наблюдений им нетрудно отличить лапу ели от сосны, лист березы от листа рябины или дуба.</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lvl="0" algn="just" fontAlgn="base">
              <a:spcBef>
                <a:spcPct val="0"/>
              </a:spcBef>
              <a:spcAft>
                <a:spcPct val="0"/>
              </a:spcAft>
            </a:pPr>
            <a:r>
              <a:rPr kumimoji="0" lang="ru-RU" sz="1200" b="1" i="1"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Шишки, желуди.</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Используются для обогащения тактильных ощущений в самостоятельной деятельности детей, как дополнительный материал при обучении счету.</a:t>
            </a:r>
            <a:r>
              <a:rPr lang="ru-RU" sz="1200" b="1" i="1" u="sng" dirty="0" smtClean="0">
                <a:latin typeface="Times New Roman" pitchFamily="18" charset="0"/>
                <a:ea typeface="Calibri" pitchFamily="34" charset="0"/>
                <a:cs typeface="Times New Roman" pitchFamily="18" charset="0"/>
              </a:rPr>
              <a:t> .</a:t>
            </a:r>
            <a:r>
              <a:rPr lang="ru-RU" sz="1200" dirty="0" smtClean="0">
                <a:latin typeface="Times New Roman" pitchFamily="18" charset="0"/>
                <a:ea typeface="Calibri" pitchFamily="34" charset="0"/>
                <a:cs typeface="Times New Roman" pitchFamily="18" charset="0"/>
              </a:rPr>
              <a:t> Под строгим контролем взрослых дети четвертого года жизни знакомятся с разнообразными грибами.</a:t>
            </a:r>
            <a:endParaRPr lang="ru-RU" sz="1200" dirty="0" smtClean="0">
              <a:latin typeface="Times New Roman" pitchFamily="18" charset="0"/>
              <a:cs typeface="Times New Roman" pitchFamily="18" charset="0"/>
            </a:endParaRPr>
          </a:p>
          <a:p>
            <a:pPr lvl="0" algn="just" eaLnBrk="0" fontAlgn="base" hangingPunct="0">
              <a:spcBef>
                <a:spcPct val="0"/>
              </a:spcBef>
              <a:spcAft>
                <a:spcPct val="0"/>
              </a:spcAft>
              <a:buFontTx/>
              <a:buChar char="•"/>
            </a:pPr>
            <a:r>
              <a:rPr lang="ru-RU" sz="1200" dirty="0" err="1" smtClean="0">
                <a:latin typeface="Times New Roman" pitchFamily="18" charset="0"/>
                <a:ea typeface="Calibri" pitchFamily="34" charset="0"/>
                <a:cs typeface="Times New Roman" pitchFamily="18" charset="0"/>
              </a:rPr>
              <a:t>Наб</a:t>
            </a:r>
            <a:r>
              <a:rPr lang="ru-RU" sz="1200" b="1" i="1" u="sng" dirty="0" err="1" smtClean="0">
                <a:latin typeface="Times New Roman" pitchFamily="18" charset="0"/>
                <a:ea typeface="Calibri" pitchFamily="34" charset="0"/>
                <a:cs typeface="Times New Roman" pitchFamily="18" charset="0"/>
              </a:rPr>
              <a:t>Грибы</a:t>
            </a:r>
            <a:r>
              <a:rPr lang="ru-RU" sz="1200" dirty="0" err="1" smtClean="0">
                <a:latin typeface="Times New Roman" pitchFamily="18" charset="0"/>
                <a:ea typeface="Calibri" pitchFamily="34" charset="0"/>
                <a:cs typeface="Times New Roman" pitchFamily="18" charset="0"/>
              </a:rPr>
              <a:t>людения</a:t>
            </a:r>
            <a:r>
              <a:rPr lang="ru-RU" sz="1200" dirty="0" smtClean="0">
                <a:latin typeface="Times New Roman" pitchFamily="18" charset="0"/>
                <a:ea typeface="Calibri" pitchFamily="34" charset="0"/>
                <a:cs typeface="Times New Roman" pitchFamily="18" charset="0"/>
              </a:rPr>
              <a:t> за животными.</a:t>
            </a:r>
            <a:endParaRPr lang="ru-RU" sz="1200" dirty="0" smtClean="0">
              <a:latin typeface="Times New Roman" pitchFamily="18" charset="0"/>
              <a:cs typeface="Times New Roman" pitchFamily="18" charset="0"/>
            </a:endParaRPr>
          </a:p>
          <a:p>
            <a:pPr lvl="0" algn="just" eaLnBrk="0" fontAlgn="base" hangingPunct="0">
              <a:spcBef>
                <a:spcPct val="0"/>
              </a:spcBef>
              <a:spcAft>
                <a:spcPct val="0"/>
              </a:spcAft>
            </a:pPr>
            <a:r>
              <a:rPr lang="ru-RU" sz="1200" b="1" i="1" u="sng" dirty="0" smtClean="0">
                <a:latin typeface="Times New Roman" pitchFamily="18" charset="0"/>
                <a:ea typeface="Calibri" pitchFamily="34" charset="0"/>
                <a:cs typeface="Times New Roman" pitchFamily="18" charset="0"/>
              </a:rPr>
              <a:t>Коза с козленком, корова с теленком, лошадь с жеребенком.</a:t>
            </a:r>
            <a:r>
              <a:rPr lang="ru-RU" sz="1200" dirty="0" smtClean="0">
                <a:latin typeface="Times New Roman" pitchFamily="18" charset="0"/>
                <a:ea typeface="Calibri" pitchFamily="34" charset="0"/>
                <a:cs typeface="Times New Roman" pitchFamily="18" charset="0"/>
              </a:rPr>
              <a:t> Дети уточняют, как зовут маму и папу, детеныша животного. Младшие имитируют их движения, голосовые реакции, старшие перечисляют отличительные признаки животных: четыре ноги (копыта), два уха, два глаза, шерсть и зубы. Знают, что это домашние животные.</a:t>
            </a:r>
            <a:endParaRPr lang="ru-RU" sz="1200" dirty="0" smtClean="0">
              <a:latin typeface="Times New Roman" pitchFamily="18" charset="0"/>
              <a:cs typeface="Times New Roman" pitchFamily="18" charset="0"/>
            </a:endParaRPr>
          </a:p>
          <a:p>
            <a:pPr lvl="0" algn="just" eaLnBrk="0" fontAlgn="base" hangingPunct="0">
              <a:spcBef>
                <a:spcPct val="0"/>
              </a:spcBef>
              <a:spcAft>
                <a:spcPct val="0"/>
              </a:spcAft>
            </a:pPr>
            <a:r>
              <a:rPr lang="ru-RU" sz="1200" dirty="0" smtClean="0">
                <a:latin typeface="Times New Roman" pitchFamily="18" charset="0"/>
                <a:ea typeface="Calibri" pitchFamily="34" charset="0"/>
                <a:cs typeface="Times New Roman" pitchFamily="18" charset="0"/>
              </a:rPr>
              <a:t>Вспоминая сказки «Три медведя», «Колобок», «Лиса и заяц» и др., дети уточняют, какие дикие животные живут в лесу.</a:t>
            </a:r>
            <a:endParaRPr lang="ru-RU" sz="1200" dirty="0" smtClean="0">
              <a:latin typeface="Times New Roman" pitchFamily="18" charset="0"/>
              <a:cs typeface="Times New Roman" pitchFamily="18" charset="0"/>
            </a:endParaRPr>
          </a:p>
          <a:p>
            <a:pPr lvl="0" algn="just" eaLnBrk="0" fontAlgn="base" hangingPunct="0">
              <a:spcBef>
                <a:spcPct val="0"/>
              </a:spcBef>
              <a:spcAft>
                <a:spcPct val="0"/>
              </a:spcAft>
              <a:buFontTx/>
              <a:buChar char="•"/>
            </a:pPr>
            <a:r>
              <a:rPr lang="ru-RU" sz="1200" dirty="0" smtClean="0">
                <a:latin typeface="Times New Roman" pitchFamily="18" charset="0"/>
                <a:ea typeface="Calibri" pitchFamily="34" charset="0"/>
                <a:cs typeface="Times New Roman" pitchFamily="18" charset="0"/>
              </a:rPr>
              <a:t>Наблюдения за птицами.</a:t>
            </a:r>
            <a:endParaRPr lang="ru-RU" sz="1200" dirty="0" smtClean="0">
              <a:latin typeface="Times New Roman" pitchFamily="18" charset="0"/>
              <a:cs typeface="Times New Roman" pitchFamily="18" charset="0"/>
            </a:endParaRPr>
          </a:p>
          <a:p>
            <a:pPr lvl="0" algn="just" eaLnBrk="0" fontAlgn="base" hangingPunct="0">
              <a:spcBef>
                <a:spcPct val="0"/>
              </a:spcBef>
              <a:spcAft>
                <a:spcPct val="0"/>
              </a:spcAft>
            </a:pPr>
            <a:r>
              <a:rPr lang="ru-RU" sz="1200" b="1" i="1" u="sng" dirty="0" smtClean="0">
                <a:latin typeface="Times New Roman" pitchFamily="18" charset="0"/>
                <a:ea typeface="Calibri" pitchFamily="34" charset="0"/>
                <a:cs typeface="Times New Roman" pitchFamily="18" charset="0"/>
              </a:rPr>
              <a:t>Курица, петух, гусь, утка.</a:t>
            </a:r>
            <a:r>
              <a:rPr lang="ru-RU" sz="1200" dirty="0" smtClean="0">
                <a:latin typeface="Times New Roman" pitchFamily="18" charset="0"/>
                <a:ea typeface="Calibri" pitchFamily="34" charset="0"/>
                <a:cs typeface="Times New Roman" pitchFamily="18" charset="0"/>
              </a:rPr>
              <a:t> Дети с удовольствием называют домашних птиц, отмечают цвет оперения каждого. Младшие учатся правильно называть птенцов, имитировать их голоса. Старшие уточняют, кто из них плавает, кого как созывают люди, перечисляют отличительные признаки: две ноги, два глаза, перья, клюв, зубов нет. </a:t>
            </a:r>
            <a:endParaRPr lang="ru-RU" sz="1200" dirty="0" smtClean="0">
              <a:latin typeface="Times New Roman" pitchFamily="18" charset="0"/>
              <a:cs typeface="Times New Roman" pitchFamily="18" charset="0"/>
            </a:endParaRPr>
          </a:p>
          <a:p>
            <a:pPr lvl="0" algn="just" eaLnBrk="0" fontAlgn="base" hangingPunct="0">
              <a:spcBef>
                <a:spcPct val="0"/>
              </a:spcBef>
              <a:spcAft>
                <a:spcPct val="0"/>
              </a:spcAft>
            </a:pPr>
            <a:r>
              <a:rPr lang="ru-RU" sz="1200" dirty="0" smtClean="0">
                <a:latin typeface="Times New Roman" pitchFamily="18" charset="0"/>
                <a:ea typeface="Calibri" pitchFamily="34" charset="0"/>
                <a:cs typeface="Times New Roman" pitchFamily="18" charset="0"/>
              </a:rPr>
              <a:t>В лесу дети имеют возможность наблюдать за сороками, дятлами, слушать кукушку.</a:t>
            </a:r>
            <a:endParaRPr lang="ru-RU" sz="1200" dirty="0" smtClean="0">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1"/>
          <p:cNvSpPr>
            <a:spLocks noChangeArrowheads="1"/>
          </p:cNvSpPr>
          <p:nvPr/>
        </p:nvSpPr>
        <p:spPr bwMode="auto">
          <a:xfrm>
            <a:off x="467544" y="148915"/>
            <a:ext cx="8064896"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Наблюдения за рыбами.</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 водоема дети рассматривают в садке пойманных рыб. Младшие со взрослыми уточняют: хвост, глаза, плавники. Старшие рассказывают, чем питается рыба.</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Наблюдения за лягушками, ежами.</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После дождя дети наблюдают, как скачут лягушки, около водоема – как плавают. Вечером слушают их кваканье. При встрече с ежом рассматривают его, стараются не мешать ему заниматься своими серьезными делами. Взрослый рассказывает о пользе животных, учит бережному обращению с ними.</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Наблюдения за насекомыми.</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1"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Шмель, пчела, оса</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присутствии взрослого дети на некотором отдалении наблюдают за действиями насекомых. Разъясните: они заняты серьезным делом, мешать не следует, иначе ужалят. Подчеркивайте: все на белом свете могут и должны жить в мире друг и другом.</a:t>
            </a:r>
          </a:p>
          <a:p>
            <a:pPr lvl="0" fontAlgn="base">
              <a:spcBef>
                <a:spcPct val="0"/>
              </a:spcBef>
              <a:spcAft>
                <a:spcPct val="0"/>
              </a:spcAft>
            </a:pPr>
            <a:r>
              <a:rPr lang="ru-RU" sz="1200" b="1" i="1" u="sng" dirty="0" smtClean="0">
                <a:latin typeface="Times New Roman" pitchFamily="18" charset="0"/>
                <a:ea typeface="Calibri" pitchFamily="34" charset="0"/>
                <a:cs typeface="Times New Roman" pitchFamily="18" charset="0"/>
              </a:rPr>
              <a:t>Бабочки, мотыльки.</a:t>
            </a:r>
            <a:r>
              <a:rPr lang="ru-RU" sz="1200" dirty="0" smtClean="0">
                <a:latin typeface="Times New Roman" pitchFamily="18" charset="0"/>
                <a:ea typeface="Calibri" pitchFamily="34" charset="0"/>
                <a:cs typeface="Times New Roman" pitchFamily="18" charset="0"/>
              </a:rPr>
              <a:t> Взрослые вместе с детьми радуются залетевшим на участок насекомым. Поясняют, чем они заняты, любуются окраской их крыльев. Спрашивают у детей: как думаете, почему они никого не подпускают к себе так близко, как пчелы и осы?</a:t>
            </a:r>
            <a:endParaRPr lang="ru-RU" sz="1200" dirty="0" smtClean="0">
              <a:latin typeface="Times New Roman" pitchFamily="18" charset="0"/>
              <a:cs typeface="Times New Roman" pitchFamily="18" charset="0"/>
            </a:endParaRPr>
          </a:p>
          <a:p>
            <a:pPr lvl="0" eaLnBrk="0" fontAlgn="base" hangingPunct="0">
              <a:spcBef>
                <a:spcPct val="0"/>
              </a:spcBef>
              <a:spcAft>
                <a:spcPct val="0"/>
              </a:spcAft>
            </a:pPr>
            <a:r>
              <a:rPr lang="ru-RU" sz="1200" b="1" i="1" u="sng" dirty="0" smtClean="0">
                <a:latin typeface="Times New Roman" pitchFamily="18" charset="0"/>
                <a:ea typeface="Calibri" pitchFamily="34" charset="0"/>
                <a:cs typeface="Times New Roman" pitchFamily="18" charset="0"/>
              </a:rPr>
              <a:t>Кузнечик.</a:t>
            </a:r>
            <a:r>
              <a:rPr lang="ru-RU" sz="1200" dirty="0" smtClean="0">
                <a:latin typeface="Times New Roman" pitchFamily="18" charset="0"/>
                <a:ea typeface="Calibri" pitchFamily="34" charset="0"/>
                <a:cs typeface="Times New Roman" pitchFamily="18" charset="0"/>
              </a:rPr>
              <a:t> Дети  прислушиваются к его стрекотанию, наблюдают, как скачет, прячется в траве. Вызывайте доброе отношение к безобидному существу.</a:t>
            </a:r>
            <a:endParaRPr lang="ru-RU" sz="1200" dirty="0" smtClean="0">
              <a:latin typeface="Times New Roman" pitchFamily="18" charset="0"/>
              <a:cs typeface="Times New Roman" pitchFamily="18" charset="0"/>
            </a:endParaRPr>
          </a:p>
          <a:p>
            <a:pPr lvl="0" eaLnBrk="0" fontAlgn="base" hangingPunct="0">
              <a:spcBef>
                <a:spcPct val="0"/>
              </a:spcBef>
              <a:spcAft>
                <a:spcPct val="0"/>
              </a:spcAft>
            </a:pPr>
            <a:r>
              <a:rPr lang="ru-RU" sz="1200" b="1" i="1" u="sng" dirty="0" smtClean="0">
                <a:latin typeface="Times New Roman" pitchFamily="18" charset="0"/>
                <a:ea typeface="Calibri" pitchFamily="34" charset="0"/>
                <a:cs typeface="Times New Roman" pitchFamily="18" charset="0"/>
              </a:rPr>
              <a:t>Божья коровка, майский жук, муравей.</a:t>
            </a:r>
            <a:r>
              <a:rPr lang="ru-RU" sz="1200" dirty="0" smtClean="0">
                <a:latin typeface="Times New Roman" pitchFamily="18" charset="0"/>
                <a:ea typeface="Calibri" pitchFamily="34" charset="0"/>
                <a:cs typeface="Times New Roman" pitchFamily="18" charset="0"/>
              </a:rPr>
              <a:t> В процессе наблюдения можно пользоваться лупой, рассматривая строение тела. Уточнять: ножки, усики, как ниточки или паутинки. Рассказывать, какую пользу приносят. Комментировать действия муравья. Вызывать уважение к крохотному труженику.</a:t>
            </a:r>
            <a:endParaRPr lang="ru-RU" sz="1200" dirty="0" smtClean="0">
              <a:latin typeface="Times New Roman" pitchFamily="18" charset="0"/>
              <a:cs typeface="Times New Roman" pitchFamily="18" charset="0"/>
            </a:endParaRPr>
          </a:p>
          <a:p>
            <a:pPr lvl="0" eaLnBrk="0" fontAlgn="base" hangingPunct="0">
              <a:spcBef>
                <a:spcPct val="0"/>
              </a:spcBef>
              <a:spcAft>
                <a:spcPct val="0"/>
              </a:spcAft>
              <a:buFontTx/>
              <a:buChar char="•"/>
            </a:pPr>
            <a:r>
              <a:rPr lang="ru-RU" sz="1200" b="1" dirty="0" smtClean="0">
                <a:solidFill>
                  <a:srgbClr val="00B0F0"/>
                </a:solidFill>
                <a:latin typeface="Times New Roman" pitchFamily="18" charset="0"/>
                <a:ea typeface="Calibri" pitchFamily="34" charset="0"/>
                <a:cs typeface="Times New Roman" pitchFamily="18" charset="0"/>
              </a:rPr>
              <a:t>Неживая природа.</a:t>
            </a:r>
            <a:endParaRPr lang="ru-RU" sz="1200" dirty="0" smtClean="0">
              <a:latin typeface="Times New Roman" pitchFamily="18" charset="0"/>
              <a:cs typeface="Times New Roman" pitchFamily="18" charset="0"/>
            </a:endParaRPr>
          </a:p>
          <a:p>
            <a:pPr lvl="0" eaLnBrk="0" fontAlgn="base" hangingPunct="0">
              <a:spcBef>
                <a:spcPct val="0"/>
              </a:spcBef>
              <a:spcAft>
                <a:spcPct val="0"/>
              </a:spcAft>
            </a:pPr>
            <a:r>
              <a:rPr lang="ru-RU" sz="1200" b="1" i="1" u="sng" dirty="0" smtClean="0">
                <a:latin typeface="Times New Roman" pitchFamily="18" charset="0"/>
                <a:ea typeface="Calibri" pitchFamily="34" charset="0"/>
                <a:cs typeface="Times New Roman" pitchFamily="18" charset="0"/>
              </a:rPr>
              <a:t>Сезонные погодные явления.</a:t>
            </a:r>
            <a:r>
              <a:rPr lang="ru-RU" sz="1200" dirty="0" smtClean="0">
                <a:latin typeface="Times New Roman" pitchFamily="18" charset="0"/>
                <a:ea typeface="Calibri" pitchFamily="34" charset="0"/>
                <a:cs typeface="Times New Roman" pitchFamily="18" charset="0"/>
              </a:rPr>
              <a:t> Уточнять, почему все живое вокруг радуется погожему деньку, чем хорош летний дождь. Дети слушают объяснения взрослого о закате, рассматривают яркую палитру красок вечернего неба. Неописуемый восторг детворы вызывает радуга.</a:t>
            </a:r>
            <a:endParaRPr lang="ru-RU" sz="1200" dirty="0" smtClean="0">
              <a:latin typeface="Times New Roman" pitchFamily="18" charset="0"/>
              <a:cs typeface="Times New Roman" pitchFamily="18" charset="0"/>
            </a:endParaRPr>
          </a:p>
          <a:p>
            <a:pPr lvl="0" eaLnBrk="0" fontAlgn="base" hangingPunct="0">
              <a:spcBef>
                <a:spcPct val="0"/>
              </a:spcBef>
              <a:spcAft>
                <a:spcPct val="0"/>
              </a:spcAft>
            </a:pPr>
            <a:r>
              <a:rPr lang="ru-RU" sz="1200" dirty="0" smtClean="0">
                <a:latin typeface="Times New Roman" pitchFamily="18" charset="0"/>
                <a:ea typeface="Calibri" pitchFamily="34" charset="0"/>
                <a:cs typeface="Times New Roman" pitchFamily="18" charset="0"/>
              </a:rPr>
              <a:t>Следует увязывать сезонные и погодные условия с разнообразной одеждой детей: дождь – у всех плащи, жарко – можно побегать босиком и в одних трусиках.</a:t>
            </a:r>
            <a:endParaRPr lang="ru-RU" sz="1200" dirty="0" smtClean="0">
              <a:latin typeface="Times New Roman" pitchFamily="18" charset="0"/>
              <a:cs typeface="Times New Roman" pitchFamily="18" charset="0"/>
            </a:endParaRPr>
          </a:p>
          <a:p>
            <a:pPr lvl="0" eaLnBrk="0" fontAlgn="base" hangingPunct="0">
              <a:spcBef>
                <a:spcPct val="0"/>
              </a:spcBef>
              <a:spcAft>
                <a:spcPct val="0"/>
              </a:spcAft>
            </a:pPr>
            <a:r>
              <a:rPr lang="ru-RU" sz="1200" dirty="0" smtClean="0">
                <a:latin typeface="Times New Roman" pitchFamily="18" charset="0"/>
                <a:ea typeface="Calibri" pitchFamily="34" charset="0"/>
                <a:cs typeface="Times New Roman" pitchFamily="18" charset="0"/>
              </a:rPr>
              <a:t>Наблюдения за животным и растительным миром, яркими сезонными явлениями помогают сформировать у детей представление о лете как времени года, его характерных особенностях. Стихотворения, песни летней тематики облегчают процесс осознания: лето красное, лето прекрасное.</a:t>
            </a:r>
            <a:endParaRPr lang="ru-RU" sz="1200" dirty="0" smtClean="0">
              <a:latin typeface="Times New Roman" pitchFamily="18" charset="0"/>
              <a:cs typeface="Times New Roman" pitchFamily="18" charset="0"/>
            </a:endParaRPr>
          </a:p>
          <a:p>
            <a:pPr lvl="0" eaLnBrk="0" fontAlgn="base" hangingPunct="0">
              <a:spcBef>
                <a:spcPct val="0"/>
              </a:spcBef>
              <a:spcAft>
                <a:spcPct val="0"/>
              </a:spcAft>
            </a:pPr>
            <a:r>
              <a:rPr lang="ru-RU" sz="1200" b="1" i="1" u="sng" dirty="0" smtClean="0">
                <a:latin typeface="Times New Roman" pitchFamily="18" charset="0"/>
                <a:ea typeface="Calibri" pitchFamily="34" charset="0"/>
                <a:cs typeface="Times New Roman" pitchFamily="18" charset="0"/>
              </a:rPr>
              <a:t>Природный материал</a:t>
            </a:r>
            <a:r>
              <a:rPr lang="ru-RU" sz="1200" dirty="0" smtClean="0">
                <a:latin typeface="Times New Roman" pitchFamily="18" charset="0"/>
                <a:ea typeface="Calibri" pitchFamily="34" charset="0"/>
                <a:cs typeface="Times New Roman" pitchFamily="18" charset="0"/>
              </a:rPr>
              <a:t> (камешки, ракушки, вода, песок, глина). Широко используется детьми для упражнений в тактильных ощущениях, а также в самостоятельной деятельности.</a:t>
            </a:r>
            <a:endParaRPr lang="ru-RU" sz="1200" dirty="0" smtClean="0">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1"/>
          <p:cNvSpPr>
            <a:spLocks noChangeArrowheads="1"/>
          </p:cNvSpPr>
          <p:nvPr/>
        </p:nvSpPr>
        <p:spPr bwMode="auto">
          <a:xfrm>
            <a:off x="251520" y="779518"/>
            <a:ext cx="8496944"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200" b="1" i="0" u="none" strike="noStrike" cap="none" normalizeH="0" baseline="0" dirty="0" smtClean="0">
                <a:ln>
                  <a:noFill/>
                </a:ln>
                <a:solidFill>
                  <a:srgbClr val="943634"/>
                </a:solidFill>
                <a:effectLst/>
                <a:latin typeface="Times New Roman" pitchFamily="18" charset="0"/>
                <a:ea typeface="Calibri" pitchFamily="34" charset="0"/>
                <a:cs typeface="Times New Roman" pitchFamily="18" charset="0"/>
              </a:rPr>
              <a:t>Наблюдения за трудом взрослых.</a:t>
            </a:r>
            <a:endPar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lvl="0" eaLnBrk="0" fontAlgn="base" hangingPunct="0">
              <a:spcBef>
                <a:spcPct val="0"/>
              </a:spcBef>
              <a:spcAft>
                <a:spcPct val="0"/>
              </a:spcAf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течение всего времени бодрствования ребенка взрослый находится рядом. У малыша появляется возможность наблюдать, чем он занят, что и как делает, зачем, для кого. Ребенок видит, как взрослые ухаживают за растениями и животными, тут же принимается помогать. Счастлив, когда ему разрешают самому покормить домашних животных. Требует, чтобы ему разрешали поливать огород, клумбу. Не стоит разочаровывать малыша. Вначале пусть научится аккуратно, не расплескивая, приносить в маленьком ведре воду из колодца. Можно поручить наполнить ванночку для купания кукол. Предложите </a:t>
            </a:r>
            <a:r>
              <a:rPr lang="ru-RU" sz="1200" dirty="0" smtClean="0">
                <a:latin typeface="Times New Roman" pitchFamily="18" charset="0"/>
                <a:ea typeface="Calibri" pitchFamily="34" charset="0"/>
                <a:cs typeface="Times New Roman" pitchFamily="18" charset="0"/>
              </a:rPr>
              <a:t>малышу лейку для полива песка.</a:t>
            </a:r>
          </a:p>
          <a:p>
            <a:pPr eaLnBrk="0" fontAlgn="base" hangingPunct="0">
              <a:spcBef>
                <a:spcPct val="0"/>
              </a:spcBef>
              <a:spcAft>
                <a:spcPct val="0"/>
              </a:spcAft>
            </a:pPr>
            <a:r>
              <a:rPr lang="ru-RU" sz="1200" dirty="0" smtClean="0">
                <a:latin typeface="Times New Roman" pitchFamily="18" charset="0"/>
                <a:ea typeface="Calibri" pitchFamily="34" charset="0"/>
                <a:cs typeface="Times New Roman" pitchFamily="18" charset="0"/>
              </a:rPr>
              <a:t>Поливать из нее непросто. Лить воду нужно только через носик тонкой струей, одновременно продвигаться вдоль песочницы, чтобы под ногами не образовывались лужи. Когда ребенок научится делать это правильно, можно поручить ему поливать вместе со взрослыми огородные гряды, а уж потом и хрупкие цветы на клумбе. Особенно следует подчеркнуть, что дети должны носить груз одновременно в обеих руках (во избежание сколиозов), в каждой руке не более 0,2 кг. Малыш двух-четырех лет горд и счастлив, что работает наравне со взрослыми. Эта полезная деятельность способствует успешному формированию положительных качеств: аккуратности, дисциплинированности, собранности, умению добиваться результатов, сопереживать всему живому, проявлять истинную заботу об окружающих.</a:t>
            </a:r>
            <a:endParaRPr lang="ru-RU" sz="1200" dirty="0" smtClean="0">
              <a:latin typeface="Times New Roman" pitchFamily="18" charset="0"/>
              <a:cs typeface="Times New Roman" pitchFamily="18" charset="0"/>
            </a:endParaRPr>
          </a:p>
          <a:p>
            <a:pPr lvl="0" eaLnBrk="0" fontAlgn="base" hangingPunct="0">
              <a:spcBef>
                <a:spcPct val="0"/>
              </a:spcBef>
              <a:spcAft>
                <a:spcPct val="0"/>
              </a:spcAft>
            </a:pPr>
            <a:r>
              <a:rPr lang="ru-RU" sz="1200" dirty="0" smtClean="0">
                <a:latin typeface="Times New Roman" pitchFamily="18" charset="0"/>
                <a:ea typeface="Calibri" pitchFamily="34" charset="0"/>
                <a:cs typeface="Times New Roman" pitchFamily="18" charset="0"/>
              </a:rPr>
              <a:t> </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6386" name="Picture 2" descr="C:\Users\Дом\Desktop\1451297136_frame-for-photoshop-tropical-island.jpg"/>
          <p:cNvPicPr>
            <a:picLocks noChangeAspect="1" noChangeArrowheads="1"/>
          </p:cNvPicPr>
          <p:nvPr/>
        </p:nvPicPr>
        <p:blipFill>
          <a:blip r:embed="rId2" cstate="print"/>
          <a:srcRect/>
          <a:stretch>
            <a:fillRect/>
          </a:stretch>
        </p:blipFill>
        <p:spPr bwMode="auto">
          <a:xfrm>
            <a:off x="0" y="0"/>
            <a:ext cx="9144000" cy="6866573"/>
          </a:xfrm>
          <a:prstGeom prst="rect">
            <a:avLst/>
          </a:prstGeom>
          <a:noFill/>
        </p:spPr>
      </p:pic>
      <p:sp>
        <p:nvSpPr>
          <p:cNvPr id="5" name="TextBox 4"/>
          <p:cNvSpPr txBox="1"/>
          <p:nvPr/>
        </p:nvSpPr>
        <p:spPr>
          <a:xfrm>
            <a:off x="1595670" y="1970839"/>
            <a:ext cx="7104789" cy="2062103"/>
          </a:xfrm>
          <a:prstGeom prst="rect">
            <a:avLst/>
          </a:prstGeom>
          <a:noFill/>
        </p:spPr>
        <p:txBody>
          <a:bodyPr wrap="square" rtlCol="0">
            <a:spAutoFit/>
          </a:bodyPr>
          <a:lstStyle/>
          <a:p>
            <a:pPr algn="ctr"/>
            <a:r>
              <a:rPr lang="ru-RU" sz="3200" b="1" u="sng" dirty="0" smtClean="0">
                <a:solidFill>
                  <a:srgbClr val="FF0000"/>
                </a:solidFill>
                <a:latin typeface="Times New Roman" pitchFamily="18" charset="0"/>
                <a:cs typeface="Times New Roman" pitchFamily="18" charset="0"/>
              </a:rPr>
              <a:t>Станция </a:t>
            </a:r>
          </a:p>
          <a:p>
            <a:pPr algn="ctr"/>
            <a:r>
              <a:rPr lang="ru-RU" sz="3200" b="1" u="sng" dirty="0" smtClean="0">
                <a:solidFill>
                  <a:srgbClr val="FF0000"/>
                </a:solidFill>
                <a:latin typeface="Times New Roman" pitchFamily="18" charset="0"/>
                <a:cs typeface="Times New Roman" pitchFamily="18" charset="0"/>
              </a:rPr>
              <a:t>«Лесная опушка»</a:t>
            </a:r>
          </a:p>
          <a:p>
            <a:pPr algn="ctr"/>
            <a:endParaRPr lang="ru-RU" sz="3200" b="1" u="sng" dirty="0" smtClean="0">
              <a:solidFill>
                <a:srgbClr val="FF0000"/>
              </a:solidFill>
              <a:latin typeface="Times New Roman" pitchFamily="18" charset="0"/>
              <a:cs typeface="Times New Roman" pitchFamily="18" charset="0"/>
            </a:endParaRPr>
          </a:p>
          <a:p>
            <a:pPr algn="ctr"/>
            <a:r>
              <a:rPr lang="ru-RU" sz="3200" b="1" u="sng" dirty="0" smtClean="0">
                <a:latin typeface="Times New Roman" pitchFamily="18" charset="0"/>
                <a:cs typeface="Times New Roman" pitchFamily="18" charset="0"/>
              </a:rPr>
              <a:t>«Наше деревце-Кленок»</a:t>
            </a:r>
            <a:endParaRPr lang="ru-RU" sz="3200" b="1" u="sng" dirty="0">
              <a:latin typeface="Times New Roman" pitchFamily="18" charset="0"/>
              <a:cs typeface="Times New Roman" pitchFamily="18" charset="0"/>
            </a:endParaRPr>
          </a:p>
        </p:txBody>
      </p:sp>
      <p:sp>
        <p:nvSpPr>
          <p:cNvPr id="6" name="Прямоугольник 5"/>
          <p:cNvSpPr/>
          <p:nvPr/>
        </p:nvSpPr>
        <p:spPr>
          <a:xfrm>
            <a:off x="6084168" y="908720"/>
            <a:ext cx="2808312" cy="523220"/>
          </a:xfrm>
          <a:prstGeom prst="rect">
            <a:avLst/>
          </a:prstGeom>
        </p:spPr>
        <p:txBody>
          <a:bodyPr wrap="square">
            <a:spAutoFit/>
          </a:bodyPr>
          <a:lstStyle/>
          <a:p>
            <a:r>
              <a:rPr lang="ru-RU" sz="2800" b="1" u="sng" dirty="0" smtClean="0">
                <a:solidFill>
                  <a:schemeClr val="tx1">
                    <a:lumMod val="95000"/>
                    <a:lumOff val="5000"/>
                  </a:schemeClr>
                </a:solidFill>
                <a:latin typeface="Times New Roman" pitchFamily="18" charset="0"/>
                <a:cs typeface="Times New Roman" pitchFamily="18" charset="0"/>
              </a:rPr>
              <a:t>Приложение </a:t>
            </a:r>
            <a:endParaRPr lang="ru-RU" sz="2800"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683568" y="521429"/>
            <a:ext cx="7848872"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Памятк</a:t>
            </a:r>
            <a:r>
              <a:rPr lang="ru-RU" b="1" dirty="0" smtClean="0">
                <a:latin typeface="Times New Roman" pitchFamily="18" charset="0"/>
                <a:ea typeface="Times New Roman" pitchFamily="18" charset="0"/>
                <a:cs typeface="Times New Roman" pitchFamily="18" charset="0"/>
              </a:rPr>
              <a:t>а</a:t>
            </a: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для детей и родителей «Берегите природу!»</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Не разоряй муравейников</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Не спугивай птиц с гнезда, не разоряй гнезд, не лови птенцов, не нарушай маскировку    гнезда; подкармливай птиц зимой, а весной делай скворечники</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Не рви цветов, не ломай ветки деревьев, не делай на коре надрезы</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Расчищай лес от сушняка: он убежище для различных вредителей</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Не засоряй мусором водоемы</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Участвуй в посадке и охране зеленых насаждений</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Не повреди грибницы, собирая грибы. Помни, что грибы нужны не только нам, но и кустарникам, и деревьям, и животным. Не трогай  и ядовитые грибы</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Не шуми в лесу. Не пугай животных. Оберегай шмелей, пчел, бабочек: Все они опылители цветов, а их гусеницы поедают сорняки.</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Не разводи костров в лесу. Не оставляй мусор после себя.</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ChangeArrowheads="1"/>
          </p:cNvSpPr>
          <p:nvPr/>
        </p:nvSpPr>
        <p:spPr bwMode="auto">
          <a:xfrm>
            <a:off x="323528" y="383510"/>
            <a:ext cx="8352928"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Интересные факты о клёне.</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Стихи, загадки, поговорки, поверья про клен.</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Клен – происходит от латинского ‘</a:t>
            </a:r>
            <a:r>
              <a:rPr kumimoji="0" lang="ru-RU"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acer</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острый (листья с острыми лопастями). </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Деревья или кустарники с опадающими, простыми, реже сложными, длинно черешковыми листьями. Красивый рисунок различных по форме листьев, яркая осенняя окраска, оригинальные соцветия и плоды, рисунок коры и окраска побегов – издавна привлекают к ним внимание людей. Почти все виды хорошие медоносы.</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Народные приметы и поверья, связанные с кленом:</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Клен (явор) – дерево, в которое после смерти или по злому колдовству может быть превращен человек. Возможно, это связано с тем, что кленовые листья похожи на кисти рук. </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Между человеком и кленом, растущим перед его домом, существует несомненная связь. Пока живет человек, клен строен и высок, листья на его ветвях крупные и сочные. Умирает старый хозяин – и клен засыхает. Видимо в таких деревьях живут предки или близкие люди человека, после смерти покидающие осиротевшее место у дома. А с душой уходит и жизнь из клена, приютившего ее.</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Ребенок, которого проденут сквозь клен, будет жить долго.</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Еще в XIX в. это поверье в России пользовалось большой популярностью во многих сельских районах страны. Продевание производилось между ветвями клена, и таким образом продевали всех детей в деревне.</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Согласно сербским поверьям, если сухой клен обнимет несправедливо осужденный человек, клен зазеленеет; если же к зеленеющему весной клену прикоснется несчастливый или обиженный человек, дерево высохнет.</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Клен считался деревом-донором обладателем светлой магической силы.</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Это дерево, которое помогает обрести душевное равновесие людям, несет успокоение, уверенность в себе, дерево внутренней силы и уравновешенности.</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 Троицу, в день Божьего Тела и в другие праздники ветками клена украшали дома, хозяйственные постройки, ворота и др. Не украсить дом было большим грехом. Предки верили, что на праздник души умерших родственников прилетают к живым и прячутся в ветках.</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Приметы про клён</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Если клен "заплакал" - верный признак, что через несколько часов будет дождь.</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Если ветви клена дружно склонились в одну сторону, это верный признак того, </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что рядом находится хорошая водяная жила.</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Если клен весной выделяет сок - жди скорого потепления. </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Если у клена листья распускаются позже, чем у березы, то лето будет засушливое.</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467544" y="504977"/>
            <a:ext cx="8280920" cy="50475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Интересные факты о клёне</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Клёны - замечательные медоносы, они очень важны для выживания пчёл, особенно весной, их зачастую высаживают возле пасек. С одного гектара посадки Клёна остролистного, пчёлы (при благоприятных погодных условиях) могут собрать за сезон до 200 кг меда. (Для сравнения: с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гeктapa</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цветущей яблони пчелы вырабатывают около 20 кг меда, а с гектара хлопчатника - 100-300 кг. Даже такой медонос как подсолнечник дает </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ненамного больше - 300—500 кг меда с одного гектара посадки.)Есть виды клёна, которые даже не очень похожи на дерево. Например, Клён татарский </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(или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Acer</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tataricum</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природе растет в виде крупного кустарника, с черной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корой.Некоторые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виды клёна были распространены в Гренландии и на Шпицбергене, такой вид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какAcer</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ambiguum</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найден там в отложениях олигоценового периода. На государственном флаге Канады изображен лист сахарного клёна.</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Мы привыкли считать клёны листопадными растениями, хотя в тропическом и субтропических поясах растут вечнозелёные виды клёна. Увы, но выращивать их у нас в открытом грунте невозможно.</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Клен зеленый</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Очень поэтичен образ клена в русских сказаниях. Превращение человека в клен - один из популярных мотивов славянских сказаний: мать "закляла" непослушного сына или дочь, а музыканты, шедшие через рощу, где росло это дерево, делали из него скрипку, которая голосом сына или дочери рассказывает о вине матери...</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Название происходит от латинского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acer</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острый (листья с острыми лопастями). При внимательном изучении пятиконечные листья большинства пород кленов напоминают растопыренные пять пальцев человеческой руки; кроме того, пять концов кленового листа символизируют и пять чувств. В конце шестидесятых годов листок канадского клена превратился еще и в символ мира и любви, обращаясь не только к нашим пяти физическим чувствам, но также и к высшим, духовным.</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875</TotalTime>
  <Words>6343</Words>
  <Application>Microsoft Office PowerPoint</Application>
  <PresentationFormat>Экран (4:3)</PresentationFormat>
  <Paragraphs>755</Paragraphs>
  <Slides>70</Slides>
  <Notes>6</Notes>
  <HiddenSlides>0</HiddenSlides>
  <MMClips>0</MMClips>
  <ScaleCrop>false</ScaleCrop>
  <HeadingPairs>
    <vt:vector size="4" baseType="variant">
      <vt:variant>
        <vt:lpstr>Тема</vt:lpstr>
      </vt:variant>
      <vt:variant>
        <vt:i4>1</vt:i4>
      </vt:variant>
      <vt:variant>
        <vt:lpstr>Заголовки слайдов</vt:lpstr>
      </vt:variant>
      <vt:variant>
        <vt:i4>70</vt:i4>
      </vt:variant>
    </vt:vector>
  </HeadingPairs>
  <TitlesOfParts>
    <vt:vector size="71"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Дидактическая игры  «Назови дерево». </vt:lpstr>
      <vt:lpstr>Слайд 19</vt:lpstr>
      <vt:lpstr>Дидактическая игра  «Назови дерево». </vt:lpstr>
      <vt:lpstr> «С какого дерева ветка»</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Наблюдение за муравьями</vt:lpstr>
      <vt:lpstr>Слайд 44</vt:lpstr>
      <vt:lpstr>Прогулка «Наблюдение за бабочкой»</vt:lpstr>
      <vt:lpstr>Слайд 46</vt:lpstr>
      <vt:lpstr>Наблюдение за улитками</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lpstr>Слайд 60</vt:lpstr>
      <vt:lpstr>Слайд 61</vt:lpstr>
      <vt:lpstr>Слайд 62</vt:lpstr>
      <vt:lpstr>Слайд 63</vt:lpstr>
      <vt:lpstr>Слайд 64</vt:lpstr>
      <vt:lpstr>Слайд 65</vt:lpstr>
      <vt:lpstr>Слайд 66</vt:lpstr>
      <vt:lpstr>Слайд 67</vt:lpstr>
      <vt:lpstr>Слайд 68</vt:lpstr>
      <vt:lpstr>Слайд 69</vt:lpstr>
      <vt:lpstr>Слайд 70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Дом</dc:creator>
  <cp:lastModifiedBy>Пользователь</cp:lastModifiedBy>
  <cp:revision>94</cp:revision>
  <dcterms:created xsi:type="dcterms:W3CDTF">2018-07-25T11:05:08Z</dcterms:created>
  <dcterms:modified xsi:type="dcterms:W3CDTF">2018-11-20T09:03:37Z</dcterms:modified>
</cp:coreProperties>
</file>