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2" r:id="rId5"/>
    <p:sldId id="264" r:id="rId6"/>
    <p:sldId id="266" r:id="rId7"/>
    <p:sldId id="267" r:id="rId8"/>
    <p:sldId id="258" r:id="rId9"/>
    <p:sldId id="259" r:id="rId10"/>
    <p:sldId id="260" r:id="rId11"/>
    <p:sldId id="265" r:id="rId12"/>
    <p:sldId id="269" r:id="rId13"/>
    <p:sldId id="271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4" d="100"/>
          <a:sy n="84" d="100"/>
        </p:scale>
        <p:origin x="142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7747D-F1C2-4DCE-9138-A414FA93418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B055-FE73-4721-A8BD-7628131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B055-FE73-4721-A8BD-7628131666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1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1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5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2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1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8B32-DCAD-49ED-928C-FE03E4B38D11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C9FB-6518-4D64-8D64-1D7F737C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1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bdullatukay.ru/index2.php?option=com_content&amp;task=view&amp;id=2569&amp;pop=1&amp;page=0&amp;Itemid=14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bdullatukay.ru/index2.php?option=com_content&amp;task=view&amp;id=2533&amp;pop=1&amp;page=0&amp;Itemid=14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bdullatukay.ru/index2.php?option=com_content&amp;task=view&amp;id=2527&amp;pop=1&amp;page=0&amp;Itemid=14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" y="16737"/>
            <a:ext cx="9142784" cy="1971651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Г.Тукай</a:t>
            </a:r>
            <a:r>
              <a:rPr lang="ru-RU" sz="4800" b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турында</a:t>
            </a:r>
            <a:r>
              <a:rPr lang="ru-RU" sz="4800" b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язучылар</a:t>
            </a:r>
            <a:endParaRPr lang="ru-RU" sz="4800" b="1" dirty="0">
              <a:solidFill>
                <a:srgbClr val="FF0000"/>
              </a:solidFill>
              <a:latin typeface="SL_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824" y="16288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77456"/>
            <a:ext cx="2555254" cy="33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04664"/>
            <a:ext cx="489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err="1">
                <a:solidFill>
                  <a:srgbClr val="FF0000"/>
                </a:solidFill>
                <a:latin typeface="SL_Times New Roman" panose="02020603050405020304" pitchFamily="18" charset="0"/>
              </a:rPr>
              <a:t>Мирсает</a:t>
            </a:r>
            <a:r>
              <a:rPr lang="ru-RU" altLang="ru-RU" sz="2800" b="1" i="1" dirty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FF0000"/>
                </a:solidFill>
                <a:latin typeface="SL_Times New Roman" panose="02020603050405020304" pitchFamily="18" charset="0"/>
              </a:rPr>
              <a:t>Миршахар</a:t>
            </a:r>
            <a:r>
              <a:rPr lang="ru-RU" altLang="ru-RU" sz="2800" b="1" i="1" dirty="0">
                <a:solidFill>
                  <a:srgbClr val="FF000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800" i="1" dirty="0">
                <a:solidFill>
                  <a:srgbClr val="FF0000"/>
                </a:solidFill>
                <a:latin typeface="SL_Times New Roman" panose="02020603050405020304" pitchFamily="18" charset="0"/>
              </a:rPr>
              <a:t>- </a:t>
            </a:r>
            <a:r>
              <a:rPr lang="ru-RU" altLang="ru-RU" sz="2400" i="1" dirty="0">
                <a:solidFill>
                  <a:srgbClr val="FF0000"/>
                </a:solidFill>
                <a:latin typeface="SL_Times New Roman" panose="02020603050405020304" pitchFamily="18" charset="0"/>
              </a:rPr>
              <a:t>таджикский 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писатель</a:t>
            </a:r>
            <a:r>
              <a:rPr lang="ru-RU" altLang="ru-RU" sz="2400" dirty="0">
                <a:solidFill>
                  <a:srgbClr val="FF0000"/>
                </a:solidFill>
                <a:latin typeface="SL_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FF0000"/>
                </a:solidFill>
                <a:latin typeface="SL_Times New Roman" panose="02020603050405020304" pitchFamily="18" charset="0"/>
              </a:rPr>
            </a:br>
            <a:endParaRPr lang="ru-RU" altLang="ru-RU" sz="2400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FF000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Имя </a:t>
            </a:r>
            <a: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гениального сына татарского народа </a:t>
            </a:r>
            <a:r>
              <a:rPr lang="ru-RU" altLang="ru-RU" sz="24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Габдуллы</a:t>
            </a:r>
            <a: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 Тукая дорого и таджикскому народу. Он служил мостиком между великими мыслителями России и молодой, только что проснувшейся интеллигенцией Средней Азии, в том числе Таджикистана.</a:t>
            </a:r>
            <a:b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Он является вечно любимым и вечно живым поэтом наших народов.</a:t>
            </a:r>
            <a:endParaRPr lang="ru-RU" sz="2400" b="1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67626"/>
            <a:ext cx="2270438" cy="316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04664"/>
            <a:ext cx="6228184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Сәйфи Кудаш</a:t>
            </a:r>
          </a:p>
          <a:p>
            <a:pPr algn="ctr">
              <a:lnSpc>
                <a:spcPct val="90000"/>
              </a:lnSpc>
            </a:pP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	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шартларда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сызганып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иҗади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эшкә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керешкән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егерме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яшьлек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гомеренең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соңгы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көненә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кадәр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тулы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булмаган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сигез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ел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вакыт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эчендә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алты-җиде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газета-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журналга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мөхәррирлек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иткән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заманын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чагылдырган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үлемсез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әсәрләр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язып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калдырган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Мәктәпләр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дәреслекләр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төзегән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иҗаты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буенча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гыйльми-тикшеренү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эшләре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алып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барган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Күкрәк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киереп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кебек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җырлармын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мин, </a:t>
            </a:r>
            <a:b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Яшьлегемне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нурың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нурлармын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мин; </a:t>
            </a:r>
            <a:b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кебек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ямь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сөярмен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нур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сөярмен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Чүплектәге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чүп-чарларга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кунмамын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мин! </a:t>
            </a:r>
            <a:r>
              <a:rPr lang="ru-RU" altLang="ru-RU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endParaRPr lang="ru-RU" altLang="ru-RU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88" y="6927"/>
            <a:ext cx="9174088" cy="688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548680"/>
            <a:ext cx="54006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Шәүкәт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Галиев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latin typeface="SL_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Тукаебыз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  <a:hlinkClick r:id="rId3" tooltip="Бастыру өчен"/>
              </a:rPr>
              <a:t> </a:t>
            </a:r>
            <a:endParaRPr lang="ru-RU" altLang="ru-RU" sz="2400" b="1" dirty="0" smtClean="0">
              <a:solidFill>
                <a:srgbClr val="00B050"/>
              </a:solidFill>
              <a:latin typeface="SL_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altLang="ru-RU" sz="2400" b="1" dirty="0" smtClean="0">
              <a:solidFill>
                <a:srgbClr val="00B050"/>
              </a:solidFill>
              <a:latin typeface="SL_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Иманыбыз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–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Аңыбыз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–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рухи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Җаныбыз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Дөньяларда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–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Даныбыз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Онытмабыз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без! 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ягы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шигъри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кыйбла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булып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мәхәббәтен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казанды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Казан арты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иде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...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якты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як</a:t>
            </a:r>
            <a:b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Хәзер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инде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алды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Казанның</a:t>
            </a: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!</a:t>
            </a:r>
            <a:r>
              <a:rPr lang="ru-RU" altLang="ru-RU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b="1" dirty="0" smtClean="0">
                <a:latin typeface="SL_Times New Roman" panose="02020603050405020304" pitchFamily="18" charset="0"/>
              </a:rPr>
              <a:t/>
            </a:r>
            <a:br>
              <a:rPr lang="ru-RU" altLang="ru-RU" b="1" dirty="0" smtClean="0">
                <a:latin typeface="SL_Times New Roman" panose="02020603050405020304" pitchFamily="18" charset="0"/>
              </a:rPr>
            </a:br>
            <a:endParaRPr lang="ru-RU" altLang="ru-RU" b="1" dirty="0">
              <a:latin typeface="SL_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27" y="836712"/>
            <a:ext cx="2408193" cy="33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4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412986"/>
            <a:ext cx="4968552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Рафис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Корбан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i="1" dirty="0">
              <a:solidFill>
                <a:srgbClr val="00B050"/>
              </a:solidFill>
              <a:latin typeface="SL_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  <a:hlinkClick r:id="rId3" tooltip="Бастыру өчен"/>
              </a:rPr>
              <a:t> </a:t>
            </a:r>
            <a:endParaRPr lang="ru-RU" altLang="ru-RU" sz="2000" dirty="0" smtClean="0">
              <a:solidFill>
                <a:srgbClr val="00B05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Тының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бетеп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буылып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йөткерәсең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Кургашын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күк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һай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Бар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шатлыгың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–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диеп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Күкрәгеңдә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тибә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асыл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кош.</a:t>
            </a:r>
          </a:p>
          <a:p>
            <a:pPr>
              <a:lnSpc>
                <a:spcPct val="80000"/>
              </a:lnSpc>
            </a:pP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Төн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кичәсең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ничә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сират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аша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Кичәрсеңме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соңгы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күперне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?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Кемгәдер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чир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–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йөткерек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Сиңа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–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шигырь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Йөткерәсең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соңгы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шигъреңне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Ап-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ак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җәймә</a:t>
            </a:r>
            <a:r>
              <a:rPr lang="ru-RU" altLang="ru-RU" sz="20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–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аккош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канатымы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? –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ятасың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баштан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ябынып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Күтәр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әле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аккош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канатыңны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Очсын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әле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кагынып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Тик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тарсынып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тимер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читлек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эчен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Канаткан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көчле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канатын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Ачар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аңа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читлек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ишекләрен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Чахоткалы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язгы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кара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таң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очар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очар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Канат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очы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Бәгырьләргә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узар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кагылып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Китәр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чахоткалы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черек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яздан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язда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кайтыр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сагынып</a:t>
            </a:r>
            <a:r>
              <a:rPr lang="ru-RU" altLang="ru-RU" sz="20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endParaRPr lang="ru-RU" altLang="ru-RU" sz="20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82" y="980728"/>
            <a:ext cx="2861146" cy="3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54868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i="1" dirty="0">
                <a:solidFill>
                  <a:srgbClr val="FF0000"/>
                </a:solidFill>
                <a:latin typeface="SL_Times New Roman" panose="02020603050405020304" pitchFamily="18" charset="0"/>
              </a:rPr>
              <a:t>Роберт 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Миңнуллин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i="1" dirty="0" smtClean="0"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</a:t>
            </a:r>
            <a: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минем </a:t>
            </a:r>
            <a:r>
              <a:rPr lang="ru-RU" altLang="ru-RU" sz="24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яшьтә</a:t>
            </a:r>
            <a: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үлгән</a:t>
            </a:r>
            <a:r>
              <a:rPr lang="ru-RU" altLang="ru-RU" sz="24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...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  <a:hlinkClick r:id="rId3" tooltip="Бастыру өчен"/>
              </a:rPr>
              <a:t> </a:t>
            </a: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минем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яшьтә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үлгән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Үләсен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алдан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белгән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.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Сүнгән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чакта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шуңа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күрә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Моңлы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җанын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безгә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бүлгән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Күпме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күңел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киләчәккә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,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Мәңгелеккә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илтә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аны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...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Миндә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дә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бит аз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булса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да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Яна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һаман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җаны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Төбәп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карый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күңелемә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Рәсеменнән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япь-яшь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даһи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– 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Минем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яшь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тә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җиткән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аңа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Даһи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булыр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бакый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!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Ә мин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янам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янам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янам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...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Юк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әлегө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башка чарам.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Кыенсына-кыенсына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яшен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узып</a:t>
            </a: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 барам.</a:t>
            </a:r>
            <a:b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96" y="836712"/>
            <a:ext cx="2517666" cy="367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9145844" cy="686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508" y="464096"/>
            <a:ext cx="5256940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Семен Липкин</a:t>
            </a:r>
            <a:endParaRPr lang="ru-RU" altLang="ru-RU" sz="2400" b="1" i="1" dirty="0"/>
          </a:p>
          <a:p>
            <a:pPr algn="ctr">
              <a:lnSpc>
                <a:spcPct val="80000"/>
              </a:lnSpc>
            </a:pP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(1911–2003) – рус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шагыйре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тәрҗемәче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Татарстанның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Г.Тукай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исемендәге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Дәүләт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бүләге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лауреаты </a:t>
            </a:r>
            <a:endParaRPr lang="ru-RU" altLang="ru-RU" sz="2400" i="1" dirty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   	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Без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даһилегенә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калабыз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даһилегенә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гаҗәпләнү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берлектә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без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вакытта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даһинең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тиз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үсеп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җитүенә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гаҗәпләнәбез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Чөнки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бит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безнең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белүебезчә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асылда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-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яшь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яшь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егет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булса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укучы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алдында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алдында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җаваплылык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тоюына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гаҗәпләнергә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кирәк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Шуңа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күрә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зур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булмаган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томында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татар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кайгысы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татар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күзаллавы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татар юморы, татар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уйлары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татар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көнкүреше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татарның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киләчәккә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омтылышы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11" y="1052736"/>
            <a:ext cx="2365182" cy="33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9124140" cy="68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372436"/>
            <a:ext cx="5184576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Чыңгыз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Айтматов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(1928-2008) –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кыргыз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язучысы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, Ленин (1963)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СССР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Дәүләт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премияләре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лауреаты,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Кыргызстанның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шагыйре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/>
              <a:t>	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талантының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җитлеккән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камиллеге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калдыра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кайвакыт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йөзендә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27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түгел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ә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бәлки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270 ел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яшәгән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кебек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тоела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фикер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көче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зирәклеге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шундый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бөек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бөек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әдипнең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гаҗәеп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сәяси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сизгерлек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социаль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күрсәтүе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хәйран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калдыра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милләтне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алга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тартучы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яңарышы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көрәшүчеләр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арасында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әһәмияте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шунда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: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тарихы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мәдәниятен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яңадан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бәяләүгә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ирешә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–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шәхеснең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бөек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казанышы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әдипнең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бөек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казанышы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56" y="1124744"/>
            <a:ext cx="269601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94" y="1813"/>
            <a:ext cx="9151493" cy="686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8892480" cy="1143000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Игътибарыгыз</a:t>
            </a:r>
            <a:r>
              <a:rPr lang="ru-RU" sz="72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sz="72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br>
              <a:rPr lang="ru-RU" sz="72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</a:br>
            <a:r>
              <a:rPr lang="ru-RU" sz="72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рәхмәт</a:t>
            </a:r>
            <a:r>
              <a:rPr lang="ru-RU" sz="72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!</a:t>
            </a:r>
            <a:endParaRPr lang="ru-RU" sz="7200" b="1" i="1" dirty="0">
              <a:solidFill>
                <a:srgbClr val="FF000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379477" cy="31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82855"/>
            <a:ext cx="489654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800" b="1" i="1" dirty="0" smtClean="0"/>
          </a:p>
          <a:p>
            <a:pPr algn="ctr">
              <a:lnSpc>
                <a:spcPct val="90000"/>
              </a:lnSpc>
            </a:pP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Фатих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Әмирхан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i="1" dirty="0">
                <a:latin typeface="SL_Times New Roman" panose="02020603050405020304" pitchFamily="18" charset="0"/>
              </a:rPr>
              <a:t>	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яшьләй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шагыйре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итеп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таныды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;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аңлады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җырлаган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нәрсәләрнең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рухындагы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нәрсәләр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икәнен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тойды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…</a:t>
            </a:r>
            <a:b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Шәхси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тормыштан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мәхрүм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Тукаев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үзенең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шигырьләре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шигырьләрнең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күңелендә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яңгыраткан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яңгырашы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генә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яшәде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шул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гына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аңа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иде</a:t>
            </a:r>
            <a:r>
              <a:rPr lang="ru-RU" altLang="ru-RU" sz="28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endParaRPr lang="ru-RU" altLang="ru-RU" sz="28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" y="980728"/>
            <a:ext cx="26228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22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04664"/>
            <a:ext cx="4896544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Гаяз Исхакый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Гыйльми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әзерлеге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урта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ятим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фәкыйрь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егерме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биш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яшьлек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Габдулла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һичбер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кемнең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өндәве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димләвеннән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башка,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тарафыннан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сөелеп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җитеп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катлавының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эченә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рухына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сеңеп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өлгергәндер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Менә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шул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милләтнең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күңеленә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манчып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кына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каләмене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тибрәткән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өчендер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шигыре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зыялыларыбыз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мохитендә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генә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калмаенча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авылга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җитеп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урамга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кырга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басуга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чыгып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катлавыбызның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малы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өлгергәндер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кыска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еллар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эчендә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шигырьләре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көйләп-көйләп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җырларыбыз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ярышып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аларның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урыннарын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тота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башлагандыр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endParaRPr lang="ru-RU" altLang="ru-RU" sz="2000" b="1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29611" cy="684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08" y="908720"/>
            <a:ext cx="252892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332656"/>
            <a:ext cx="4752528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Сәгыйть</a:t>
            </a:r>
            <a:r>
              <a:rPr lang="en-US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Р</a:t>
            </a: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әмиев</a:t>
            </a:r>
          </a:p>
          <a:p>
            <a:pPr>
              <a:lnSpc>
                <a:spcPct val="80000"/>
              </a:lnSpc>
            </a:pP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	«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Тукаев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үлде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...»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дигән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тавыш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аз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гына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минутлар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эчендә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бөтен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дөньяга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җәелде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колагына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килеп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кергән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кешенең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күңеленә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сүз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хәсрәт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аударды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b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Күтәрүе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Ләкин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...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Тукайҗан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!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Эшләп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калдырган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зур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гали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эшләрең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һич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вакытта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үләчәк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түгелләрдер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Эшләп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калдырган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гали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эшләрең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әбәди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(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мәңгелек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),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намың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әбәдидер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b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намың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идеалларыңны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әлбәттә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вөҗүдкә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китерергә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һәр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даим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хезмәт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итәчәкләрдер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без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мөтәсәлли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буламыз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(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юанабыз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).</a:t>
            </a:r>
            <a:b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</a:b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Тыныч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дустым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өстендә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йөргәндә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булган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тупрак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хәзер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астында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яшәгәндә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сиңа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җиңел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булачагын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беләмен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!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Хуш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гафу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ит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!</a:t>
            </a:r>
            <a:endParaRPr lang="ru-RU" altLang="ru-RU" sz="2000" b="1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" y="-26301"/>
            <a:ext cx="9137817" cy="6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799480"/>
            <a:ext cx="2378881" cy="34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im0-tub-ru.yandex.net/i?id=ec40d71b14992fa19ed259f9bb66befa&amp;n=33&amp;h=215&amp;w=1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im0-tub-ru.yandex.net/i?id=ec40d71b14992fa19ed259f9bb66befa&amp;n=33&amp;h=215&amp;w=14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12738"/>
            <a:ext cx="532859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Нәкый Исәнбәт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Безнең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әдипләребезнең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безнең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шагыйрьләребезнең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тормышлары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шәптән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булмаган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Аларны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яктан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бәхетле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дип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әйтеп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булмый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Аларның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күбесе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тумыштан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ятим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булганнар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ятим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Мәҗит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Гафури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ятим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өстәвенә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гарип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Акмулла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ятим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язучыларыбыз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бичара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үксез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кешеләр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Халкыбызның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шагыйрьләре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дворян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баласы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булып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тумаган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тук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тормышта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үсмәгән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Безнең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шагыйрьләре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ташка баш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бәреп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ташны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баш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ярып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тормышта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юлын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алганнар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көчләре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тырышлыклары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тарихыбызны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мирасыбызны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өйрәнеп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традицияләребезне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рухи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байлыкларыбызны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барлап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шушы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әдәбиятны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торгызганнар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6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8842"/>
            <a:ext cx="2590037" cy="350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60648"/>
            <a:ext cx="48245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Гом</a:t>
            </a:r>
            <a:r>
              <a:rPr lang="tt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әр Бәширов</a:t>
            </a:r>
            <a:endParaRPr lang="ru-RU" altLang="ru-RU" sz="2800" b="1" i="1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Бүгенге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көндә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Габдулла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алдыбызга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заманының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зур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фикер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иясе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кабатланмас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талантка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ия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булган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бөек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шагыйрь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бәхете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еллар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буена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көрәшеп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килгән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үткен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телле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батыр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йөрәкле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җәмәгать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эшлеклесе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килеп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баса.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Габдулла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гомер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буена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сагышы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сагышланып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борчуына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кайгырып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шатлыгына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куанып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яшәде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татар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хезмәт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сөючән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тырыш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булуы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киләчәккә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якты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өметләр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баглап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шуның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рухланып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яшәве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хакында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үзенең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йөрәк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ялкынын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кушып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гасырлар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буена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сүнмәслек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сүрелмәслек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соклангыч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 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әсәрләр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язып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калдырды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9173554" cy="68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76672"/>
            <a:ext cx="5472608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i="1" dirty="0" smtClean="0"/>
              <a:t> 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Сибгат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Хәким</a:t>
            </a:r>
            <a:r>
              <a:rPr lang="ru-RU" altLang="ru-RU" sz="2800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</a:br>
            <a:r>
              <a:rPr lang="ru-RU" altLang="ru-RU" sz="2400" dirty="0" smtClean="0"/>
              <a:t>	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rgbClr val="00B05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миңа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иртә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кергән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сөте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моңнарын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тоя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башлагач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та. Татар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халкы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җирдә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Кайчан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дигән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сорауга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халык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сулышы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дип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кенә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җавап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бирә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алам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Шулай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булмаса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язарга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мин "Пар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ат"тан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тотынмас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идем.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Миннән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беркайчан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чыкканы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юк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Хәтта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Дугада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да...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Сугышлар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да мине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аннан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биздерә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алмады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Нигә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ул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миннән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чыкмый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?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Аңлатуы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читен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Татарда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туганы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өчен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куанам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Рухымның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белән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очрашуына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куанам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Олыгайган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саен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күңелгә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бер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курку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урнаша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бара. Мин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аннан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бик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авыр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аерылырмын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шикелле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42" y="1124744"/>
            <a:ext cx="2397464" cy="35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71" y="836712"/>
            <a:ext cx="2565884" cy="34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85590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             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Туфан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Миннуллин</a:t>
            </a:r>
            <a:r>
              <a:rPr lang="ru-RU" altLang="ru-RU" sz="2800" i="1" dirty="0">
                <a:solidFill>
                  <a:srgbClr val="FF0000"/>
                </a:solidFill>
                <a:latin typeface="SL_Times New Roman" panose="02020603050405020304" pitchFamily="18" charset="0"/>
              </a:rPr>
              <a:t/>
            </a:r>
            <a:br>
              <a:rPr lang="ru-RU" altLang="ru-RU" sz="2800" i="1" dirty="0">
                <a:solidFill>
                  <a:srgbClr val="FF0000"/>
                </a:solidFill>
                <a:latin typeface="SL_Times New Roman" panose="02020603050405020304" pitchFamily="18" charset="0"/>
              </a:rPr>
            </a:br>
            <a:r>
              <a:rPr lang="ru-RU" altLang="ru-RU" sz="28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	</a:t>
            </a:r>
            <a:r>
              <a:rPr lang="ru-RU" altLang="ru-RU" sz="2000" b="1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Рождение </a:t>
            </a:r>
            <a:r>
              <a:rPr lang="ru-RU" altLang="ru-RU" sz="20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Тукая было не случайной щедростью природы. Оно было закономерным явлением. Время породило Тукая. Поэт жил и творил в окружении целой плеяды одаренных, талантливых, высокообразованных беспокойных представителей национальной интеллигенции, таких как </a:t>
            </a:r>
            <a:r>
              <a:rPr lang="ru-RU" altLang="ru-RU" sz="20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Ф.Амирхан</a:t>
            </a:r>
            <a:r>
              <a:rPr lang="ru-RU" altLang="ru-RU" sz="20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Х.Ямашев</a:t>
            </a:r>
            <a:r>
              <a:rPr lang="ru-RU" altLang="ru-RU" sz="20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Г.Камал</a:t>
            </a:r>
            <a:r>
              <a:rPr lang="ru-RU" altLang="ru-RU" sz="20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rgbClr val="00B050"/>
                </a:solidFill>
                <a:latin typeface="SL_Times New Roman" panose="02020603050405020304" pitchFamily="18" charset="0"/>
              </a:rPr>
              <a:t>Г.Ибрагимов</a:t>
            </a:r>
            <a:r>
              <a:rPr lang="ru-RU" altLang="ru-RU" sz="2000" b="1" dirty="0">
                <a:solidFill>
                  <a:srgbClr val="00B050"/>
                </a:solidFill>
                <a:latin typeface="SL_Times New Roman" panose="02020603050405020304" pitchFamily="18" charset="0"/>
              </a:rPr>
              <a:t> и др. Будучи самой яркой звездой среди них, он прекрасно осознавал свою миссию в жизни татарского народа. Гениальные слова Некрасова «поэтом можешь ты не быть, но гражданином быть обязан» были и для Тукая жизненным кредо.</a:t>
            </a:r>
          </a:p>
        </p:txBody>
      </p:sp>
    </p:spTree>
    <p:extLst>
      <p:ext uri="{BB962C8B-B14F-4D97-AF65-F5344CB8AC3E}">
        <p14:creationId xmlns:p14="http://schemas.microsoft.com/office/powerpoint/2010/main" val="25098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1" y="20292"/>
            <a:ext cx="9143465" cy="68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8" y="836712"/>
            <a:ext cx="2670331" cy="40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4242" y="415929"/>
            <a:ext cx="48245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err="1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Миклай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 Казаков</a:t>
            </a:r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 (1918-1989)  – марийский поэт. Народный поэт Республики Марий Эл, </a:t>
            </a:r>
          </a:p>
          <a:p>
            <a:r>
              <a:rPr lang="ru-RU" altLang="ru-RU" sz="2400" i="1" dirty="0" smtClean="0">
                <a:solidFill>
                  <a:srgbClr val="FF0000"/>
                </a:solidFill>
                <a:latin typeface="SL_Times New Roman" panose="02020603050405020304" pitchFamily="18" charset="0"/>
              </a:rPr>
              <a:t>лауреат Госпремии СССР </a:t>
            </a:r>
            <a:endParaRPr lang="ru-RU" altLang="ru-RU" sz="2400" dirty="0" smtClean="0">
              <a:solidFill>
                <a:srgbClr val="FF0000"/>
              </a:solidFill>
              <a:latin typeface="SL_Times New Roman" panose="02020603050405020304" pitchFamily="18" charset="0"/>
            </a:endParaRPr>
          </a:p>
          <a:p>
            <a:endParaRPr lang="ru-RU" altLang="ru-RU" sz="2400" dirty="0" smtClean="0"/>
          </a:p>
          <a:p>
            <a:pPr algn="just"/>
            <a:r>
              <a:rPr lang="ru-RU" altLang="ru-RU" sz="2400" dirty="0"/>
              <a:t>	</a:t>
            </a:r>
            <a:r>
              <a:rPr lang="ru-RU" altLang="ru-RU" sz="2400" dirty="0" err="1" smtClean="0">
                <a:solidFill>
                  <a:srgbClr val="00B050"/>
                </a:solidFill>
                <a:latin typeface="SL_Times New Roman" panose="02020603050405020304" pitchFamily="18" charset="0"/>
              </a:rPr>
              <a:t>Габдулла</a:t>
            </a:r>
            <a:r>
              <a:rPr lang="ru-RU" altLang="ru-RU" sz="2400" dirty="0" smtClean="0">
                <a:solidFill>
                  <a:srgbClr val="00B050"/>
                </a:solidFill>
                <a:latin typeface="SL_Times New Roman" panose="02020603050405020304" pitchFamily="18" charset="0"/>
              </a:rPr>
              <a:t> Тукай звал нас к содружеству, совместной борьбе за новое. Марийцы и другие соседи Татарстана воспринимают сегодня Тукая как свое родное, сердечное, близкое. Поэтому можно с уверенностью сказать, что Тукай стал истинным интернациональным поэтом. </a:t>
            </a:r>
            <a:endParaRPr lang="ru-RU" altLang="ru-RU" sz="2400" dirty="0">
              <a:solidFill>
                <a:srgbClr val="00B050"/>
              </a:solidFill>
              <a:latin typeface="SL_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73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SL_Times New Roman</vt:lpstr>
      <vt:lpstr>Тема Office</vt:lpstr>
      <vt:lpstr>Г.Тукай турында язучылар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Игътибарыгыз өчен  рәхмәт!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Альфия</dc:creator>
  <cp:lastModifiedBy>Пользователь</cp:lastModifiedBy>
  <cp:revision>86</cp:revision>
  <dcterms:created xsi:type="dcterms:W3CDTF">2017-04-25T10:47:17Z</dcterms:created>
  <dcterms:modified xsi:type="dcterms:W3CDTF">2017-04-28T07:31:40Z</dcterms:modified>
</cp:coreProperties>
</file>