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0" r:id="rId4"/>
    <p:sldId id="261" r:id="rId5"/>
    <p:sldId id="268" r:id="rId6"/>
    <p:sldId id="263" r:id="rId7"/>
    <p:sldId id="270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4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4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63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5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138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54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1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9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4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2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8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2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8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3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3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lp.org.ua/wp-content/uploads/2011/03/b_cousy-house-in-snowy-moun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035.radikal.ru/1103/ed/5770cef9486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mnitsa.ru/files/images/golden_autumn.jp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bms.24open.ru/images/45945045d8d78a909ac6cd036f7b8dee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3904827"/>
          </a:xfrm>
        </p:spPr>
        <p:txBody>
          <a:bodyPr/>
          <a:lstStyle/>
          <a:p>
            <a:pPr algn="ctr"/>
            <a:r>
              <a:rPr lang="tt-RU" sz="1400" b="1" dirty="0" smtClean="0">
                <a:solidFill>
                  <a:schemeClr val="accent2">
                    <a:lumMod val="50000"/>
                  </a:schemeClr>
                </a:solidFill>
              </a:rPr>
              <a:t>Төзеде : Фазлыева З.Х , </a:t>
            </a:r>
            <a:br>
              <a:rPr lang="tt-RU" sz="1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tt-RU" sz="1400" b="1" dirty="0" smtClean="0">
                <a:solidFill>
                  <a:schemeClr val="accent2">
                    <a:lumMod val="50000"/>
                  </a:schemeClr>
                </a:solidFill>
              </a:rPr>
              <a:t>Әлмәт районы Яңа Кәшер урта мәктәбе.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4733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139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Габдулла</a:t>
            </a:r>
            <a:r>
              <a:rPr lang="ru-RU" sz="139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Тукай </a:t>
            </a:r>
            <a:r>
              <a:rPr lang="ru-RU" sz="139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безнең</a:t>
            </a:r>
            <a:r>
              <a:rPr lang="ru-RU" sz="13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9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йөрәкләрдә</a:t>
            </a:r>
            <a:r>
              <a:rPr lang="ru-RU" sz="139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Гульнара\Desktop\Фото\407326753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594" y="457199"/>
            <a:ext cx="3540036" cy="3593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0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3783" y="1410788"/>
            <a:ext cx="5865223" cy="519611"/>
          </a:xfrm>
        </p:spPr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tt-RU" sz="4400" b="1" i="1" dirty="0">
                <a:solidFill>
                  <a:srgbClr val="FF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Габдулла Тукай – </a:t>
            </a:r>
            <a:br>
              <a:rPr lang="tt-RU" sz="4400" b="1" i="1" dirty="0">
                <a:solidFill>
                  <a:srgbClr val="FF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tt-RU" b="1" i="1" dirty="0">
                <a:solidFill>
                  <a:srgbClr val="002060"/>
                </a:solidFill>
                <a:latin typeface="Franklin Gothic Medium"/>
                <a:ea typeface="Arial Unicode MS" pitchFamily="34" charset="-128"/>
                <a:cs typeface="Arial Unicode MS" pitchFamily="34" charset="-128"/>
              </a:rPr>
              <a:t>татар  шигъриятенең илебез-җиребез  күгенә  бер калыккан  һәм һичкайчан  батмас кояшы ул.” </a:t>
            </a:r>
            <a:r>
              <a:rPr lang="ru-RU" i="1" dirty="0">
                <a:solidFill>
                  <a:srgbClr val="002060"/>
                </a:solidFill>
                <a:latin typeface="Franklin Gothic Medium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i="1" dirty="0">
                <a:solidFill>
                  <a:srgbClr val="002060"/>
                </a:solidFill>
                <a:latin typeface="Franklin Gothic Medium"/>
                <a:ea typeface="Arial Unicode MS" pitchFamily="34" charset="-128"/>
                <a:cs typeface="Arial Unicode MS" pitchFamily="34" charset="-128"/>
              </a:rPr>
            </a:br>
            <a:r>
              <a:rPr lang="tt-RU" b="1" i="1" dirty="0">
                <a:solidFill>
                  <a:srgbClr val="00206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              Мостай Кәрим. </a:t>
            </a:r>
            <a:endParaRPr lang="ru-RU" i="1" dirty="0">
              <a:solidFill>
                <a:srgbClr val="002060"/>
              </a:solidFill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Объект 3" descr="http://im7-tub-ru.yandex.net/i?id=98904083-40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767" y="609600"/>
            <a:ext cx="4284616" cy="420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4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6662" y="940526"/>
            <a:ext cx="4493623" cy="1946365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                                       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Габдулла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Тукай-</a:t>
            </a:r>
          </a:p>
        </p:txBody>
      </p:sp>
      <p:pic>
        <p:nvPicPr>
          <p:cNvPr id="6" name="Объект 5" descr="http://im7-tub-ru.yandex.net/i?id=98904083-40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149530"/>
            <a:ext cx="4114006" cy="47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839097" y="3030582"/>
            <a:ext cx="5290457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tt-RU" sz="3200" b="1" dirty="0" smtClean="0">
                <a:solidFill>
                  <a:srgbClr val="002060"/>
                </a:solidFill>
                <a:latin typeface="Calibri" pitchFamily="34" charset="0"/>
              </a:rPr>
              <a:t>Татар халкының күренекле язучысы.</a:t>
            </a:r>
          </a:p>
          <a:p>
            <a:pPr lvl="0" defTabSz="914400"/>
            <a:r>
              <a:rPr lang="tt-RU" sz="3200" b="1" smtClean="0">
                <a:solidFill>
                  <a:srgbClr val="002060"/>
                </a:solidFill>
                <a:latin typeface="Calibri" pitchFamily="34" charset="0"/>
              </a:rPr>
              <a:t>Арча </a:t>
            </a:r>
            <a:r>
              <a:rPr lang="tt-RU" sz="3200" b="1" dirty="0">
                <a:solidFill>
                  <a:srgbClr val="002060"/>
                </a:solidFill>
                <a:latin typeface="Calibri" pitchFamily="34" charset="0"/>
              </a:rPr>
              <a:t>ягының Кушлавыч </a:t>
            </a:r>
            <a:r>
              <a:rPr lang="tt-RU" sz="3200" b="1" dirty="0" smtClean="0">
                <a:solidFill>
                  <a:srgbClr val="002060"/>
                </a:solidFill>
                <a:latin typeface="Calibri" pitchFamily="34" charset="0"/>
              </a:rPr>
              <a:t>авылында </a:t>
            </a:r>
            <a:r>
              <a:rPr lang="tt-RU" sz="3200" b="1" dirty="0" smtClean="0">
                <a:solidFill>
                  <a:srgbClr val="002060"/>
                </a:solidFill>
                <a:latin typeface="Calibri" pitchFamily="34" charset="0"/>
              </a:rPr>
              <a:t>1886 елның 26 </a:t>
            </a:r>
            <a:r>
              <a:rPr lang="tt-RU" sz="3200" b="1" smtClean="0">
                <a:solidFill>
                  <a:srgbClr val="002060"/>
                </a:solidFill>
                <a:latin typeface="Calibri" pitchFamily="34" charset="0"/>
              </a:rPr>
              <a:t>нчы апрелендә туган.</a:t>
            </a:r>
            <a:endParaRPr lang="tt-RU" sz="3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tt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tt-RU" sz="3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tt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tt-RU" sz="3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tt-RU" sz="3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tt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tt-RU" sz="3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tt-RU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tt-RU" sz="32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defTabSz="914400"/>
            <a:endParaRPr lang="ru-RU" sz="3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9451"/>
            <a:ext cx="8596668" cy="5531911"/>
          </a:xfrm>
        </p:spPr>
        <p:txBody>
          <a:bodyPr>
            <a:normAutofit/>
          </a:bodyPr>
          <a:lstStyle/>
          <a:p>
            <a:r>
              <a:rPr lang="tt-RU" sz="41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tt-RU" sz="41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Pictures\Рисунок1 - коп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51" y="609601"/>
            <a:ext cx="3370218" cy="3805646"/>
          </a:xfrm>
          <a:prstGeom prst="rect">
            <a:avLst/>
          </a:prstGeom>
          <a:noFill/>
        </p:spPr>
      </p:pic>
      <p:pic>
        <p:nvPicPr>
          <p:cNvPr id="5" name="Picture 4" descr="C:\Users\User\Pictures\Рисунок1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9670" y="1554481"/>
            <a:ext cx="3291839" cy="3370314"/>
          </a:xfrm>
          <a:prstGeom prst="rect">
            <a:avLst/>
          </a:prstGeom>
          <a:noFill/>
        </p:spPr>
      </p:pic>
      <p:pic>
        <p:nvPicPr>
          <p:cNvPr id="6" name="Picture 3" descr="C:\Users\User\Pictures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1508" y="609600"/>
            <a:ext cx="3043646" cy="3714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9452" y="4515397"/>
            <a:ext cx="3278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tt-RU" sz="2400" b="1" dirty="0">
                <a:solidFill>
                  <a:srgbClr val="002060"/>
                </a:solidFill>
                <a:latin typeface="Franklin Gothic Book"/>
              </a:rPr>
              <a:t>Әтисе</a:t>
            </a:r>
            <a:endParaRPr lang="ru-RU" sz="2400" b="1" dirty="0">
              <a:solidFill>
                <a:srgbClr val="002060"/>
              </a:solidFill>
              <a:latin typeface="Franklin Gothic Book"/>
            </a:endParaRPr>
          </a:p>
          <a:p>
            <a:pPr lvl="0" defTabSz="914400"/>
            <a:r>
              <a:rPr lang="ru-RU" sz="2400" b="1" dirty="0" err="1">
                <a:solidFill>
                  <a:srgbClr val="002060"/>
                </a:solidFill>
                <a:latin typeface="Franklin Gothic Book"/>
              </a:rPr>
              <a:t>Мөхәммәтгариф</a:t>
            </a:r>
            <a:r>
              <a:rPr lang="ru-RU" sz="2400" b="1" dirty="0">
                <a:solidFill>
                  <a:prstClr val="black"/>
                </a:solidFill>
                <a:latin typeface="Franklin Gothic Book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62949" y="4323807"/>
            <a:ext cx="2860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tt-RU" sz="2400" b="1" dirty="0">
                <a:solidFill>
                  <a:srgbClr val="002060"/>
                </a:solidFill>
                <a:latin typeface="Franklin Gothic Book"/>
              </a:rPr>
              <a:t>Әнисе</a:t>
            </a:r>
          </a:p>
          <a:p>
            <a:pPr lvl="0" defTabSz="914400"/>
            <a:r>
              <a:rPr lang="tt-RU" sz="2400" b="1" dirty="0">
                <a:solidFill>
                  <a:srgbClr val="002060"/>
                </a:solidFill>
                <a:latin typeface="Franklin Gothic Book"/>
              </a:rPr>
              <a:t>Мәмдүдә</a:t>
            </a:r>
            <a:endParaRPr lang="ru-RU" sz="2400" b="1" dirty="0">
              <a:solidFill>
                <a:srgbClr val="00206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4713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1304400908_rrrr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7007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dn.culture.ru/images/8be8e735-9347-5ed4-aa10-fe7035580e7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" y="178525"/>
            <a:ext cx="11357784" cy="66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66532"/>
          </a:xfrm>
        </p:spPr>
        <p:txBody>
          <a:bodyPr/>
          <a:lstStyle/>
          <a:p>
            <a:r>
              <a:rPr lang="tt-RU" dirty="0" smtClean="0"/>
              <a:t>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2167291"/>
            <a:ext cx="10047270" cy="38807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My vi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33" y="714356"/>
            <a:ext cx="3648261" cy="2071702"/>
          </a:xfrm>
          <a:prstGeom prst="rect">
            <a:avLst/>
          </a:prstGeom>
          <a:noFill/>
        </p:spPr>
      </p:pic>
      <p:pic>
        <p:nvPicPr>
          <p:cNvPr id="5" name="Picture 6" descr="Winter ev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714356"/>
            <a:ext cx="4242566" cy="2071702"/>
          </a:xfrm>
          <a:prstGeom prst="rect">
            <a:avLst/>
          </a:prstGeom>
          <a:noFill/>
        </p:spPr>
      </p:pic>
      <p:pic>
        <p:nvPicPr>
          <p:cNvPr id="6" name="Picture 8" descr="White Grand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334" y="3571876"/>
            <a:ext cx="3778042" cy="21907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2849275"/>
            <a:ext cx="257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tt-RU" sz="2800" b="1" dirty="0" smtClean="0">
                <a:solidFill>
                  <a:prstClr val="black"/>
                </a:solidFill>
                <a:latin typeface="Franklin Gothic Book"/>
                <a:cs typeface="Aharoni" pitchFamily="2" charset="-79"/>
              </a:rPr>
              <a:t>Туган тел</a:t>
            </a:r>
            <a:endParaRPr lang="ru-RU" sz="2800" b="1" dirty="0">
              <a:solidFill>
                <a:prstClr val="black"/>
              </a:solidFill>
              <a:latin typeface="Franklin Gothic Book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5786454"/>
            <a:ext cx="2506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tt-RU" sz="2800" b="1" dirty="0" smtClean="0">
                <a:solidFill>
                  <a:prstClr val="black"/>
                </a:solidFill>
                <a:latin typeface="Franklin Gothic Book"/>
                <a:cs typeface="Aharoni" pitchFamily="2" charset="-79"/>
              </a:rPr>
              <a:t>Ак бабай</a:t>
            </a:r>
            <a:endParaRPr lang="ru-RU" sz="2800" b="1" dirty="0">
              <a:solidFill>
                <a:prstClr val="black"/>
              </a:solidFill>
              <a:latin typeface="Franklin Gothic Book"/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857496"/>
            <a:ext cx="3027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tt-RU" sz="2800" b="1" dirty="0" smtClean="0">
                <a:solidFill>
                  <a:prstClr val="black"/>
                </a:solidFill>
                <a:latin typeface="Franklin Gothic Book"/>
                <a:cs typeface="Aharoni" pitchFamily="2" charset="-79"/>
              </a:rPr>
              <a:t>Кышкы кич</a:t>
            </a:r>
            <a:endParaRPr lang="ru-RU" sz="2800" b="1" dirty="0">
              <a:solidFill>
                <a:prstClr val="black"/>
              </a:solidFill>
              <a:latin typeface="Franklin Gothic Book"/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5715016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800" b="1" dirty="0" smtClean="0">
                <a:solidFill>
                  <a:prstClr val="black"/>
                </a:solidFill>
                <a:latin typeface="Franklin Gothic Book"/>
                <a:cs typeface="Aharoni" pitchFamily="2" charset="-79"/>
              </a:rPr>
              <a:t>Бала </a:t>
            </a:r>
            <a:r>
              <a:rPr lang="ru-RU" sz="2800" b="1" dirty="0" err="1" smtClean="0">
                <a:solidFill>
                  <a:prstClr val="black"/>
                </a:solidFill>
                <a:latin typeface="Franklin Gothic Book"/>
                <a:cs typeface="Aharoni" pitchFamily="2" charset="-79"/>
              </a:rPr>
              <a:t>белән күбәләк</a:t>
            </a:r>
            <a:endParaRPr lang="ru-RU" sz="2800" b="1" dirty="0">
              <a:solidFill>
                <a:prstClr val="black"/>
              </a:solidFill>
              <a:latin typeface="Franklin Gothic Book"/>
              <a:cs typeface="Aharoni" pitchFamily="2" charset="-79"/>
            </a:endParaRPr>
          </a:p>
        </p:txBody>
      </p:sp>
      <p:pic>
        <p:nvPicPr>
          <p:cNvPr id="11" name="Picture 2" descr="http://www.info-islam.ru/_pu/192/741057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1876"/>
            <a:ext cx="4334006" cy="2128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27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7787" y="2144483"/>
            <a:ext cx="11446324" cy="8552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9897" y="2849275"/>
            <a:ext cx="3051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tt-RU" sz="2800" b="1" dirty="0" smtClean="0">
                <a:solidFill>
                  <a:prstClr val="black"/>
                </a:solidFill>
                <a:latin typeface="Franklin Gothic Book"/>
                <a:cs typeface="Aharoni" pitchFamily="2" charset="-79"/>
              </a:rPr>
              <a:t>Гали белән кәҗә</a:t>
            </a:r>
            <a:endParaRPr lang="ru-RU" sz="2800" b="1" dirty="0">
              <a:solidFill>
                <a:prstClr val="black"/>
              </a:solidFill>
              <a:latin typeface="Franklin Gothic Book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7399" y="5786454"/>
            <a:ext cx="5123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tt-RU" sz="2800" b="1" dirty="0" smtClean="0">
                <a:solidFill>
                  <a:prstClr val="black"/>
                </a:solidFill>
                <a:latin typeface="Franklin Gothic Book"/>
                <a:cs typeface="Aharoni" pitchFamily="2" charset="-79"/>
              </a:rPr>
              <a:t>Эш беткәч уйнарга ярый.</a:t>
            </a:r>
            <a:endParaRPr lang="ru-RU" sz="2800" b="1" dirty="0">
              <a:solidFill>
                <a:prstClr val="black"/>
              </a:solidFill>
              <a:latin typeface="Franklin Gothic Book"/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857496"/>
            <a:ext cx="3027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tt-RU" sz="2800" b="1" dirty="0" smtClean="0">
                <a:solidFill>
                  <a:prstClr val="black"/>
                </a:solidFill>
                <a:latin typeface="Franklin Gothic Book"/>
                <a:cs typeface="Aharoni" pitchFamily="2" charset="-79"/>
              </a:rPr>
              <a:t>Кызыклы шәкерт</a:t>
            </a:r>
            <a:endParaRPr lang="ru-RU" sz="2800" b="1" dirty="0">
              <a:solidFill>
                <a:prstClr val="black"/>
              </a:solidFill>
              <a:latin typeface="Franklin Gothic Book"/>
              <a:cs typeface="Aharoni" pitchFamily="2" charset="-79"/>
            </a:endParaRPr>
          </a:p>
        </p:txBody>
      </p:sp>
      <p:pic>
        <p:nvPicPr>
          <p:cNvPr id="3074" name="Picture 2" descr="https://gas-kvas.com/uploads/posts/2023-01/1674062321_gas-kvas-com-p-risunok-na-tatarskuyu-temu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403412"/>
            <a:ext cx="4598125" cy="25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dn.culture.ru/images/9b7f7d49-2f7b-523f-a607-02fee8488b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4" y="3571876"/>
            <a:ext cx="9372600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gas-kvas.com/uploads/posts/2023-01/1674017145_gas-kvas-com-p-risunok-na-temu-tatarskie-skazki-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23" y="564776"/>
            <a:ext cx="4392136" cy="22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Картинка 4 из 2830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380" y="1214422"/>
            <a:ext cx="3247465" cy="2538413"/>
          </a:xfrm>
          <a:prstGeom prst="rect">
            <a:avLst/>
          </a:prstGeom>
          <a:noFill/>
        </p:spPr>
      </p:pic>
      <p:pic>
        <p:nvPicPr>
          <p:cNvPr id="5" name="Picture 11" descr="Картинка 13 из 24939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526" y="1214422"/>
            <a:ext cx="3306038" cy="2517777"/>
          </a:xfrm>
          <a:prstGeom prst="rect">
            <a:avLst/>
          </a:prstGeom>
          <a:noFill/>
        </p:spPr>
      </p:pic>
      <p:pic>
        <p:nvPicPr>
          <p:cNvPr id="6" name="Picture 13" descr="Картинка 20 из 22439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3380" y="3929066"/>
            <a:ext cx="3247466" cy="2638425"/>
          </a:xfrm>
          <a:prstGeom prst="rect">
            <a:avLst/>
          </a:prstGeom>
          <a:noFill/>
        </p:spPr>
      </p:pic>
      <p:pic>
        <p:nvPicPr>
          <p:cNvPr id="7" name="Picture 15" descr="Картинка 24 из 31997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7106" y="3857628"/>
            <a:ext cx="3424483" cy="271147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208" y="357166"/>
            <a:ext cx="3865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tt-RU" sz="3600" b="1" dirty="0" smtClean="0">
                <a:solidFill>
                  <a:prstClr val="black"/>
                </a:solidFill>
                <a:latin typeface="Franklin Gothic Book"/>
              </a:rPr>
              <a:t>Табышмаклар</a:t>
            </a:r>
            <a:endParaRPr lang="ru-RU" sz="3600" b="1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272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62" y="609600"/>
            <a:ext cx="8596668" cy="1320800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Туган</a:t>
            </a:r>
            <a:r>
              <a:rPr lang="ru-RU" sz="28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тел</a:t>
            </a:r>
            <a:br>
              <a:rPr lang="ru-RU" sz="28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И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туган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тел, и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матур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тел,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әткәм-әнкәмнең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теле! </a:t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Дөньяда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күп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нәрсә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белдем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син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туган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тел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аркылы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.</a:t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Иң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элек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бу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тел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белән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әнкәм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бишектә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көйләгән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, </a:t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Аннары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төннәр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буе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әбкәм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хикәят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сөйләгән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.</a:t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И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туган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тел!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Һәрвакытта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ярдәмең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белән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синең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, </a:t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Кечкенәдән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аңлашылган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шатлыгым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,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кайгым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минем.</a:t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И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туган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тел!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Синдә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булган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иң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элек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кыйлган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догам:</a:t>
            </a:r>
            <a:b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Ярлыкагыл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,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дип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,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үзем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һәм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әткәм-әнкәмне</a:t>
            </a:r>
            <a:r>
              <a:rPr lang="ru-RU" sz="2800" b="1" i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, ходам!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60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Aharoni</vt:lpstr>
      <vt:lpstr>Arial</vt:lpstr>
      <vt:lpstr>Arial Unicode MS</vt:lpstr>
      <vt:lpstr>Calibri</vt:lpstr>
      <vt:lpstr>Franklin Gothic Book</vt:lpstr>
      <vt:lpstr>Franklin Gothic Medium</vt:lpstr>
      <vt:lpstr>Monotype Corsiva</vt:lpstr>
      <vt:lpstr>Trebuchet MS</vt:lpstr>
      <vt:lpstr>Wingdings 3</vt:lpstr>
      <vt:lpstr>Аспект</vt:lpstr>
      <vt:lpstr>Төзеде : Фазлыева З.Х ,  Әлмәт районы Яңа Кәшер урта мәктәбе.</vt:lpstr>
      <vt:lpstr>                                       Габдулла Тукай-</vt:lpstr>
      <vt:lpstr>Презентация PowerPoint</vt:lpstr>
      <vt:lpstr>Презентация PowerPoint</vt:lpstr>
      <vt:lpstr>Презентация PowerPoint</vt:lpstr>
      <vt:lpstr>һ</vt:lpstr>
      <vt:lpstr>Презентация PowerPoint</vt:lpstr>
      <vt:lpstr>Презентация PowerPoint</vt:lpstr>
      <vt:lpstr> Туган тел И туган тел, и матур тел, әткәм-әнкәмнең теле!  Дөньяда күп нәрсә белдем син туган тел аркылы.  Иң элек бу тел белән әнкәм бишектә көйләгән,  Аннары төннәр буе әбкәм хикәят сөйләгән.  И туган тел! Һәрвакытта ярдәмең белән синең,  Кечкенәдән аңлашылган шатлыгым, кайгым минем.  И туган тел! Синдә булган иң элек кыйлган догам: Ярлыкагыл, дип, үзем һәм әткәм-әнкәмне, ходам!</vt:lpstr>
      <vt:lpstr>Габдулла Тукай –  татар  шигъриятенең илебез-җиребез  күгенә  бер калыккан  һәм һичкайчан  батмас кояшы ул.”                 Мостай Кәрим.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Тукай безнең күңелләрдә.</dc:title>
  <dc:creator>Пользователь</dc:creator>
  <cp:lastModifiedBy>Пользователь</cp:lastModifiedBy>
  <cp:revision>10</cp:revision>
  <dcterms:created xsi:type="dcterms:W3CDTF">2024-04-24T19:15:34Z</dcterms:created>
  <dcterms:modified xsi:type="dcterms:W3CDTF">2024-04-24T20:50:05Z</dcterms:modified>
</cp:coreProperties>
</file>