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6" r:id="rId5"/>
    <p:sldId id="260" r:id="rId6"/>
    <p:sldId id="261" r:id="rId7"/>
    <p:sldId id="263" r:id="rId8"/>
    <p:sldId id="264" r:id="rId9"/>
    <p:sldId id="259" r:id="rId10"/>
    <p:sldId id="262" r:id="rId11"/>
    <p:sldId id="276" r:id="rId12"/>
    <p:sldId id="265" r:id="rId13"/>
    <p:sldId id="278" r:id="rId14"/>
    <p:sldId id="279" r:id="rId15"/>
    <p:sldId id="280" r:id="rId16"/>
    <p:sldId id="277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jpeg"/><Relationship Id="rId21" Type="http://schemas.openxmlformats.org/officeDocument/2006/relationships/image" Target="../media/image48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-1261882"/>
            <a:ext cx="885596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Черемшанский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№3 «Родничок»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Черемшанский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 Татарстан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Экологический проект  </a:t>
            </a:r>
            <a:endParaRPr lang="ru-RU" sz="2400" b="1" i="1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Мы с природой дружим, мусор нам не нужен</a:t>
            </a:r>
            <a:r>
              <a:rPr lang="ru-RU" sz="24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!»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1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Шарапова Эльмира </a:t>
            </a:r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Мансуровна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оспитатель (по обучению детей русскому языку)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Черемшанский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№3 «Родничок» </a:t>
            </a:r>
          </a:p>
        </p:txBody>
      </p:sp>
      <p:pic>
        <p:nvPicPr>
          <p:cNvPr id="4" name="Picture 4" descr="G:\фото\Дети\DSC_11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2198" y="3119652"/>
            <a:ext cx="3199467" cy="233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3065" y="260648"/>
            <a:ext cx="5040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Ожидаемые результаты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непосредственное участие родителей и детей в организации различных экологических мероприятий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уровня знаний у родителей и детей об экологии родного города, края, охране природы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благоустройство и украшение участка в детском саду с использованием «бытовых отходов»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в ходе проекта стенгазет, листовок и фотоальбомов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картотеки «Родная природа»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привлечение родителей к посильному участию в деле экологического воспитания детей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осознание детьми и взрослыми значимости охраны природы, экологически целесообразного поведения в окружающей среде, не засорять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57" y="116632"/>
            <a:ext cx="3107191" cy="2177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edu.tatar.ru/upload/gallery_photo/15897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57" y="2288801"/>
            <a:ext cx="3230724" cy="215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kras-dou.ru/244/images/nashi_uspehi/2015.03_sbor/image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6" y="4523076"/>
            <a:ext cx="3337576" cy="219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88" y="121955"/>
            <a:ext cx="2836839" cy="2347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900igr.net/up/datai/162011/0011-006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712" y="2555813"/>
            <a:ext cx="3098680" cy="232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660" y="18581"/>
            <a:ext cx="2337047" cy="311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989" y="188640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1311"/>
            <a:ext cx="3129865" cy="234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80" y="2636912"/>
            <a:ext cx="2880947" cy="2159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korablik41.mo.prosadiki.ru/media/2018/08/28/1232300126/IMG-20180810-WA002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5379"/>
            <a:ext cx="2395269" cy="3193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91311"/>
            <a:ext cx="3129865" cy="234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70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9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-1035495"/>
            <a:ext cx="8064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4841"/>
            <a:ext cx="619268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Перспективный план реализации проекта                                                                     «Мы с природой дружим, мусор нам не нужен!»</a:t>
            </a:r>
            <a:endParaRPr lang="ru-RU" sz="20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226795"/>
              </p:ext>
            </p:extLst>
          </p:nvPr>
        </p:nvGraphicFramePr>
        <p:xfrm>
          <a:off x="755228" y="1340768"/>
          <a:ext cx="7848872" cy="458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260"/>
                <a:gridCol w="5105926"/>
                <a:gridCol w="2042686"/>
              </a:tblGrid>
              <a:tr h="31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Исполнители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7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Экскурсии по улицам поселка. Ознакомление со свойствами бумаги. Экспериментальная деятельность «Изготовление новой бумаги»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Беседа  «Помогите природе». Ознакомление детей со свойствами пластмассы.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7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Зеленый патруль «Чистый участок детского сада». Ознакомление детей со свойствами металлических предметов.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Показ презентации «Жалобная книга природы». Ознакомление детей со свойствами резины.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7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Тематический день «Волшебная экология души». Экологическая акция «Мой чистый двор». Фотогазета «Этого не должно быть!»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Родители, дети, родители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Ознакомление детей со свойствами стекла. Дидактические игры.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Экспериментальная деятельность «Рассортируем мусор», «Мусор в земле», «Как ветер разносит мусор».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34" marR="55034" marT="55034" marB="550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Воспитатель, дети, родители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034" marR="55034" marT="55034" marB="550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9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864691"/>
              </p:ext>
            </p:extLst>
          </p:nvPr>
        </p:nvGraphicFramePr>
        <p:xfrm>
          <a:off x="755576" y="1150843"/>
          <a:ext cx="7848872" cy="457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120"/>
                <a:gridCol w="5106475"/>
                <a:gridCol w="2042277"/>
              </a:tblGrid>
              <a:tr h="32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Исполнители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32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НОД «Мусор – это хорошо или плохо?»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52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 Выпуск экологической газеты для родителей «Прикоснись к природе сердцем»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737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НОД                                                                     «Лучше мусорить сейчас, отвыкайте дети!». Изготовление детьми природоохранных знаков.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52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Правила поведения в природе. Выпуск плаката «Берегите природу!»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733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«Новая жизнь ненужных вещей»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работа в творческой мастерской, изготовление поделок из бросового материала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дети, родители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32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Экскурсия на природу к роднику «Школьник»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Воспитатель, дети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  <a:tr h="1032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Открытие выставки «Чудеса для людей из ненужных вещей».Экологическая викторина «Природа вокруг нас» по полученным знаниям у детей и родителей.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Воспитатель, дети, родители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542" marR="56542" marT="56542" marB="565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873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9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4888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ПЛАН-СХЕМА ЭКОЛОГИЧЕСКОЙ ТРОПЫ  </a:t>
            </a:r>
            <a:endParaRPr lang="ru-RU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МБДОУ «ЧЕРЕМШАНСКОГО ДЕТСКОГО САДА №3 «РОДНИЧОК»</a:t>
            </a:r>
            <a:endParaRPr lang="ru-RU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73" y="1052736"/>
            <a:ext cx="86764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964180" algn="l"/>
              </a:tabLs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Цели экологической тропы:</a:t>
            </a:r>
            <a:endParaRPr lang="ru-RU" sz="20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964180" algn="l"/>
              </a:tabLs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Использовать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прогулки для общения детей с природой ближайшего окружения, расширения кругозора и оздоровления детей на свежем воздухе</a:t>
            </a:r>
            <a:endParaRPr lang="ru-RU" sz="20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2964180" algn="l"/>
              </a:tabLs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Познакомить с разными объектами живой и неживой природы и показать взаимосвязь природы с окружающим миром</a:t>
            </a:r>
            <a:endParaRPr lang="ru-RU" sz="20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2964180" algn="l"/>
              </a:tabLs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Способствовать развитию экологической воспитанности дошкольников: вызывать чувство близости к природе, сопереживание ко всему живому, заботу и бережное отношение к природе.</a:t>
            </a:r>
            <a:endParaRPr lang="ru-RU" sz="20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2964180" algn="l"/>
              </a:tabLs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Использовать прогулки по экологической тропе для развития наблюдательности, познавательной и творческой активности дошкольников посредством проведения игр, исследований, наблюдений, театрализованных занятий и других видов деятельности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методы работы с детьми на экологической тропе</a:t>
            </a:r>
            <a:b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Экологические беседы;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Наблюдения;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Элементарные опыты;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Экскурсии;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Целевые прогулки;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Экологические конкурсы, викторины;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Решение экологических ситуативных задач;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Чтение художественной литературы;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Обсуждение и проигрывание ситуаций;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Трудовой десант;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Труд в природе;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«Красная книга природы»;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Коллекционирование;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Экологические досуги, развлечения, праздники;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Экологические игры (имитационные, дидактические, соревновательные, сюжетно-ролевые игры, игры-путешествия, подвижные);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Театрализации, инсценировки.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8343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gfons.com/uploads/grass/grass_texture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8423" y="-1201598"/>
            <a:ext cx="6858001" cy="92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02ae/0010a47d-6f25ba54/hello_html_76f797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852" y="1376772"/>
            <a:ext cx="3055787" cy="11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.pxhere.com/photos/67/51/pavement_stone_brick_texture_pattern_material_urban-920006.jpg!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3293" y="3414064"/>
            <a:ext cx="1864904" cy="5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c.pxhere.com/photos/67/51/pavement_stone_brick_texture_pattern_material_urban-920006.jpg!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319" y="2509255"/>
            <a:ext cx="4975363" cy="3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.pxhere.com/photos/67/51/pavement_stone_brick_texture_pattern_material_urban-920006.jpg!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94081"/>
            <a:ext cx="7369285" cy="2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5400000">
            <a:off x="7323826" y="2891447"/>
            <a:ext cx="66698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ТЕНЕВОЙ НАВЕС</a:t>
            </a:r>
            <a:endParaRPr lang="ru-RU" sz="1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5400000">
            <a:off x="7323826" y="3740868"/>
            <a:ext cx="66698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ТЕНЕВОЙ НАВЕС</a:t>
            </a:r>
            <a:endParaRPr lang="ru-RU" sz="1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5400000">
            <a:off x="7398736" y="4582991"/>
            <a:ext cx="66698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ТЕНЕВОЙ НАВЕС</a:t>
            </a:r>
            <a:endParaRPr lang="ru-RU" sz="1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83056" y="350658"/>
            <a:ext cx="1248139" cy="324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smtClean="0"/>
              <a:t>СКЛАД</a:t>
            </a:r>
            <a:endParaRPr lang="ru-RU" sz="1400" b="1" dirty="0"/>
          </a:p>
        </p:txBody>
      </p:sp>
      <p:pic>
        <p:nvPicPr>
          <p:cNvPr id="1032" name="Picture 8" descr="https://rfclipart.com/image/big/1a-b5-6b/vegetable-garden-Download-Royalty-free-Vector-File-EPS-553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90" y="657190"/>
            <a:ext cx="2799511" cy="6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://static.mobly.com.br/p/X4-Adesivos-Adesivo-de-Parede--X4-Adesivos-C381rvore-Color--F18-M-2894-081631-1-zoom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25147" y="5993302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7433" y="2506927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7/08/18/2324252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10" y="3088785"/>
            <a:ext cx="1341876" cy="9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playcast.ru/uploads/2017/08/18/2324252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173" y="5832925"/>
            <a:ext cx="1341876" cy="9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351" y="3101776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65" y="68734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223" y="9525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2.imgbb.ru/user/42/420059/3ad410d3a3e6efbc5e0ddc5e2fc6d19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200" y="2186863"/>
            <a:ext cx="1053043" cy="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://cdn2.imgbb.ru/user/42/420059/3ad410d3a3e6efbc5e0ddc5e2fc6d19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919" y="5049181"/>
            <a:ext cx="1053043" cy="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http://cdn2.imgbb.ru/user/42/420059/3ad410d3a3e6efbc5e0ddc5e2fc6d19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627" y="6129721"/>
            <a:ext cx="1053043" cy="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http://media.lpgenerator.ru/images/157195/sosna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503" y="5850718"/>
            <a:ext cx="1626045" cy="10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c.pxhere.com/photos/67/51/pavement_stone_brick_texture_pattern_material_urban-920006.jpg!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260" y="3631561"/>
            <a:ext cx="2939027" cy="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666" y="6301480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c.pxhere.com/photos/67/51/pavement_stone_brick_texture_pattern_material_urban-920006.jpg!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351" y="3617566"/>
            <a:ext cx="2939027" cy="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0762" y="3899949"/>
            <a:ext cx="788433" cy="5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7569" y="2923434"/>
            <a:ext cx="788433" cy="5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17284" y="3912808"/>
            <a:ext cx="788433" cy="5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798772" y="2942203"/>
            <a:ext cx="788433" cy="5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6398" y="4255670"/>
            <a:ext cx="4165601" cy="3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53740" y="4871023"/>
            <a:ext cx="4165601" cy="3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15" y="5680465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g-fotki.yandex.ru/get/3208/200418627.7e/0_1203f6_e0c5c1df_orig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464" y="34254"/>
            <a:ext cx="4973517" cy="5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ttps://img-fotki.yandex.ru/get/3208/200418627.7e/0_1203f6_e0c5c1df_orig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74605" y="1255296"/>
            <a:ext cx="2016044" cy="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carwad.net/sites/default/files/fir-tree-png-transparent-images-144844-67408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370" y="4288166"/>
            <a:ext cx="620964" cy="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4" descr="https://img-fotki.yandex.ru/get/3208/200418627.7e/0_1203f6_e0c5c1df_orig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89939" y="3243252"/>
            <a:ext cx="2016044" cy="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playcast.ru/uploads/2017/08/18/2324252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895" y="2399536"/>
            <a:ext cx="1341876" cy="9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41487" y="3433000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4" descr="https://img-fotki.yandex.ru/get/3208/200418627.7e/0_1203f6_e0c5c1df_orig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1775" y="5340320"/>
            <a:ext cx="2016044" cy="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media.lpgenerator.ru/images/157195/sosna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523" y="5817768"/>
            <a:ext cx="1626045" cy="10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57319" y="668760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s18.znimg.ru/1459871580/6v8rjyt7or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416" y="2157708"/>
            <a:ext cx="1001045" cy="4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2" descr="http://s18.znimg.ru/1459871580/6v8rjyt7or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603" y="1680042"/>
            <a:ext cx="1001045" cy="4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Арка 2"/>
          <p:cNvSpPr/>
          <p:nvPr/>
        </p:nvSpPr>
        <p:spPr>
          <a:xfrm>
            <a:off x="1975131" y="5982423"/>
            <a:ext cx="711515" cy="530849"/>
          </a:xfrm>
          <a:prstGeom prst="blockArc">
            <a:avLst>
              <a:gd name="adj1" fmla="val 10800000"/>
              <a:gd name="adj2" fmla="val 21425525"/>
              <a:gd name="adj3" fmla="val 26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6283639" y="5328268"/>
            <a:ext cx="348780" cy="31451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амять с прямым доступом 11"/>
          <p:cNvSpPr/>
          <p:nvPr/>
        </p:nvSpPr>
        <p:spPr>
          <a:xfrm>
            <a:off x="4211500" y="5328268"/>
            <a:ext cx="1414485" cy="95381"/>
          </a:xfrm>
          <a:prstGeom prst="flowChartMagneticDrum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62937" y="5502394"/>
            <a:ext cx="369321" cy="5004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39017" y="6033340"/>
            <a:ext cx="928673" cy="2299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46394" y="6059351"/>
            <a:ext cx="704877" cy="2423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4266182" y="5551456"/>
            <a:ext cx="1414485" cy="95381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Цилиндр 69"/>
          <p:cNvSpPr/>
          <p:nvPr/>
        </p:nvSpPr>
        <p:spPr>
          <a:xfrm>
            <a:off x="6486839" y="5442569"/>
            <a:ext cx="348780" cy="2481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Цилиндр 70"/>
          <p:cNvSpPr/>
          <p:nvPr/>
        </p:nvSpPr>
        <p:spPr>
          <a:xfrm>
            <a:off x="6710902" y="5639135"/>
            <a:ext cx="348780" cy="21158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Арка 71"/>
          <p:cNvSpPr/>
          <p:nvPr/>
        </p:nvSpPr>
        <p:spPr>
          <a:xfrm>
            <a:off x="1634179" y="6124798"/>
            <a:ext cx="711515" cy="530849"/>
          </a:xfrm>
          <a:prstGeom prst="blockArc">
            <a:avLst>
              <a:gd name="adj1" fmla="val 10800000"/>
              <a:gd name="adj2" fmla="val 21425525"/>
              <a:gd name="adj3" fmla="val 2646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Арка 72"/>
          <p:cNvSpPr/>
          <p:nvPr/>
        </p:nvSpPr>
        <p:spPr>
          <a:xfrm>
            <a:off x="2855031" y="5990048"/>
            <a:ext cx="711515" cy="530849"/>
          </a:xfrm>
          <a:prstGeom prst="blockArc">
            <a:avLst>
              <a:gd name="adj1" fmla="val 10800000"/>
              <a:gd name="adj2" fmla="val 21425525"/>
              <a:gd name="adj3" fmla="val 2646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Арка 73"/>
          <p:cNvSpPr/>
          <p:nvPr/>
        </p:nvSpPr>
        <p:spPr>
          <a:xfrm>
            <a:off x="2545541" y="6180154"/>
            <a:ext cx="711515" cy="530849"/>
          </a:xfrm>
          <a:prstGeom prst="blockArc">
            <a:avLst>
              <a:gd name="adj1" fmla="val 10800000"/>
              <a:gd name="adj2" fmla="val 21425525"/>
              <a:gd name="adj3" fmla="val 2646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5400000">
            <a:off x="2203046" y="5031402"/>
            <a:ext cx="216242" cy="8296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5400000">
            <a:off x="3328066" y="5049404"/>
            <a:ext cx="216242" cy="8296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283639" y="5967334"/>
            <a:ext cx="430644" cy="2159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6454647" y="6047347"/>
            <a:ext cx="430644" cy="2159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78" name="Picture 54" descr="http://s19.znimg.ru/1458576600/sqntq8b58t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69" y="2157708"/>
            <a:ext cx="2031296" cy="7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playcast.ru/uploads/2014/09/22/9928120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887" y="3965872"/>
            <a:ext cx="902588" cy="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s://4.bp.blogspot.com/-QBhJslgFqiQ/WeeR_nUd9iI/AAAAAAAAI-o/HzeFkKXjGTEJUaZieVwCuO432-O6WJWQQCLcBGAs/s1600/0_928a0_fc64a26c_orig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03" y="853656"/>
            <a:ext cx="1240045" cy="9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109" y="3687531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2" descr="https://4.bp.blogspot.com/-QBhJslgFqiQ/WeeR_nUd9iI/AAAAAAAAI-o/HzeFkKXjGTEJUaZieVwCuO432-O6WJWQQCLcBGAs/s1600/0_928a0_fc64a26c_orig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16" y="1241085"/>
            <a:ext cx="1240045" cy="9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0" descr="http://cdn2.imgbb.ru/user/42/420059/3ad410d3a3e6efbc5e0ddc5e2fc6d19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33" y="6235948"/>
            <a:ext cx="1053043" cy="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ttp://cdn2.imgbb.ru/user/42/420059/3ad410d3a3e6efbc5e0ddc5e2fc6d19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853" y="6183255"/>
            <a:ext cx="1053043" cy="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lumbashop.ru/products/klumba-chainaya-ceremoniya-1800_large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692" y="2894997"/>
            <a:ext cx="1380923" cy="5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05190" y="2565340"/>
            <a:ext cx="2319889" cy="3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dutsadok.com.ua/clipart/priroda/Berezki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487" y="1942747"/>
            <a:ext cx="1304152" cy="11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0" descr="http://dutsadok.com.ua/clipart/priroda/Berezki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135" y="1860650"/>
            <a:ext cx="1304152" cy="11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2" descr="http://moziru.com/images/floral-clipart-transparent-background-1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64580" y="2532745"/>
            <a:ext cx="2606536" cy="3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http://dutsadok.com.ua/clipart/priroda/Berezki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848" y="1996671"/>
            <a:ext cx="1304152" cy="11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4" descr="http://s19.znimg.ru/1458576600/sqntq8b58t.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37" y="2157708"/>
            <a:ext cx="2031296" cy="8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://dutsadok.com.ua/clipart/priroda/Berezki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263" y="1808820"/>
            <a:ext cx="1304152" cy="11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chelno4ok.do.am/derevo-ryabina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751" y="2665924"/>
            <a:ext cx="1239477" cy="9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ramki-vsem.ru/png/clipart13.pn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682" y="2994013"/>
            <a:ext cx="1544663" cy="7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recueil-de-png.r.e.pic.centerblog.net/o/48623b7a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7318"/>
            <a:ext cx="684634" cy="9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109" y="4913558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copinette.c.o.pic.centerblog.net/nonny-2008-birds04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335" y="1377260"/>
            <a:ext cx="1044776" cy="6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Овал 85"/>
          <p:cNvSpPr/>
          <p:nvPr/>
        </p:nvSpPr>
        <p:spPr>
          <a:xfrm>
            <a:off x="3629711" y="2292474"/>
            <a:ext cx="516935" cy="2719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3703633" y="22643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</a:t>
            </a:r>
            <a:endParaRPr lang="ru-RU" sz="2000" b="1" dirty="0"/>
          </a:p>
        </p:txBody>
      </p:sp>
      <p:cxnSp>
        <p:nvCxnSpPr>
          <p:cNvPr id="33" name="Прямая со стрелкой 32"/>
          <p:cNvCxnSpPr>
            <a:endCxn id="86" idx="6"/>
          </p:cNvCxnSpPr>
          <p:nvPr/>
        </p:nvCxnSpPr>
        <p:spPr>
          <a:xfrm flipH="1">
            <a:off x="4146646" y="2292475"/>
            <a:ext cx="609101" cy="135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9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4260" y="5983821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Овал 89"/>
          <p:cNvSpPr/>
          <p:nvPr/>
        </p:nvSpPr>
        <p:spPr>
          <a:xfrm>
            <a:off x="3648941" y="3130727"/>
            <a:ext cx="497705" cy="2788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3727299" y="30756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2</a:t>
            </a:r>
            <a:endParaRPr lang="ru-RU" sz="20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888178" y="2544585"/>
            <a:ext cx="65773" cy="588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2300288" y="3200920"/>
            <a:ext cx="510779" cy="2475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2320685" y="31903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3</a:t>
            </a:r>
            <a:endParaRPr lang="ru-RU" sz="2000" b="1" dirty="0"/>
          </a:p>
        </p:txBody>
      </p:sp>
      <p:cxnSp>
        <p:nvCxnSpPr>
          <p:cNvPr id="97" name="Прямая со стрелкой 96"/>
          <p:cNvCxnSpPr>
            <a:endCxn id="96" idx="3"/>
          </p:cNvCxnSpPr>
          <p:nvPr/>
        </p:nvCxnSpPr>
        <p:spPr>
          <a:xfrm flipH="1">
            <a:off x="2635195" y="3324817"/>
            <a:ext cx="1112222" cy="65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Овал 105"/>
          <p:cNvSpPr/>
          <p:nvPr/>
        </p:nvSpPr>
        <p:spPr>
          <a:xfrm>
            <a:off x="1541970" y="2649232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1620329" y="26260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4</a:t>
            </a:r>
            <a:endParaRPr lang="ru-RU" sz="2000" b="1" dirty="0"/>
          </a:p>
        </p:txBody>
      </p:sp>
      <p:cxnSp>
        <p:nvCxnSpPr>
          <p:cNvPr id="108" name="Прямая со стрелкой 107"/>
          <p:cNvCxnSpPr/>
          <p:nvPr/>
        </p:nvCxnSpPr>
        <p:spPr>
          <a:xfrm flipH="1" flipV="1">
            <a:off x="1896353" y="2829133"/>
            <a:ext cx="546911" cy="440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754765" y="4128795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833124" y="41056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5</a:t>
            </a:r>
            <a:endParaRPr lang="ru-RU" sz="2000" b="1" dirty="0"/>
          </a:p>
        </p:txBody>
      </p:sp>
      <p:cxnSp>
        <p:nvCxnSpPr>
          <p:cNvPr id="116" name="Прямая со стрелкой 115"/>
          <p:cNvCxnSpPr>
            <a:endCxn id="115" idx="0"/>
          </p:cNvCxnSpPr>
          <p:nvPr/>
        </p:nvCxnSpPr>
        <p:spPr>
          <a:xfrm flipH="1">
            <a:off x="990379" y="2932588"/>
            <a:ext cx="772987" cy="117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 rot="16200000">
            <a:off x="1166166" y="3425347"/>
            <a:ext cx="66698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ТЕНЕВОЙ НАВЕС</a:t>
            </a:r>
            <a:endParaRPr lang="ru-RU" sz="1400" b="1" dirty="0"/>
          </a:p>
        </p:txBody>
      </p:sp>
      <p:sp>
        <p:nvSpPr>
          <p:cNvPr id="121" name="Овал 120"/>
          <p:cNvSpPr/>
          <p:nvPr/>
        </p:nvSpPr>
        <p:spPr>
          <a:xfrm>
            <a:off x="4527662" y="3504686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4606021" y="34815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6</a:t>
            </a:r>
            <a:endParaRPr lang="ru-RU" sz="2000" b="1" dirty="0"/>
          </a:p>
        </p:txBody>
      </p:sp>
      <p:cxnSp>
        <p:nvCxnSpPr>
          <p:cNvPr id="123" name="Прямая со стрелкой 122"/>
          <p:cNvCxnSpPr/>
          <p:nvPr/>
        </p:nvCxnSpPr>
        <p:spPr>
          <a:xfrm flipV="1">
            <a:off x="1223038" y="3683335"/>
            <a:ext cx="3348079" cy="534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7" name="Picture 12" descr="https://www.picpng.com/images/large/tree-apple-apple-tree-nature-hd-png-69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69484" y="3604362"/>
            <a:ext cx="1002515" cy="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Овал 125"/>
          <p:cNvSpPr/>
          <p:nvPr/>
        </p:nvSpPr>
        <p:spPr>
          <a:xfrm>
            <a:off x="5240280" y="4518957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5318639" y="44957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7</a:t>
            </a:r>
            <a:endParaRPr lang="ru-RU" sz="2000" b="1" dirty="0"/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4902554" y="3756814"/>
            <a:ext cx="497471" cy="774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Овал 130"/>
          <p:cNvSpPr/>
          <p:nvPr/>
        </p:nvSpPr>
        <p:spPr>
          <a:xfrm>
            <a:off x="5753566" y="5399125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/>
          <p:cNvSpPr txBox="1"/>
          <p:nvPr/>
        </p:nvSpPr>
        <p:spPr>
          <a:xfrm>
            <a:off x="5831925" y="537595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8</a:t>
            </a:r>
            <a:endParaRPr lang="ru-RU" sz="2000" b="1" dirty="0"/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5551703" y="4742279"/>
            <a:ext cx="329048" cy="656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8063126" y="5703631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8141485" y="56804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9</a:t>
            </a:r>
            <a:endParaRPr lang="ru-RU" sz="2000" b="1" dirty="0"/>
          </a:p>
        </p:txBody>
      </p:sp>
      <p:cxnSp>
        <p:nvCxnSpPr>
          <p:cNvPr id="141" name="Прямая со стрелкой 140"/>
          <p:cNvCxnSpPr>
            <a:endCxn id="136" idx="2"/>
          </p:cNvCxnSpPr>
          <p:nvPr/>
        </p:nvCxnSpPr>
        <p:spPr>
          <a:xfrm>
            <a:off x="6233189" y="5599146"/>
            <a:ext cx="1829936" cy="23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Овал 145"/>
          <p:cNvSpPr/>
          <p:nvPr/>
        </p:nvSpPr>
        <p:spPr>
          <a:xfrm>
            <a:off x="6636440" y="3321604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6589056" y="32984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10</a:t>
            </a:r>
            <a:endParaRPr lang="ru-RU" sz="2000" b="1" dirty="0"/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rot="16200000" flipV="1">
            <a:off x="6578729" y="4078455"/>
            <a:ext cx="2296480" cy="11881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0" name="Овал 159"/>
          <p:cNvSpPr/>
          <p:nvPr/>
        </p:nvSpPr>
        <p:spPr>
          <a:xfrm>
            <a:off x="8044478" y="1874768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997095" y="185160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11</a:t>
            </a:r>
            <a:endParaRPr lang="ru-RU" sz="2000" b="1" dirty="0"/>
          </a:p>
        </p:txBody>
      </p:sp>
      <p:cxnSp>
        <p:nvCxnSpPr>
          <p:cNvPr id="162" name="Прямая со стрелкой 161"/>
          <p:cNvCxnSpPr>
            <a:stCxn id="147" idx="0"/>
          </p:cNvCxnSpPr>
          <p:nvPr/>
        </p:nvCxnSpPr>
        <p:spPr>
          <a:xfrm flipV="1">
            <a:off x="6811232" y="2059711"/>
            <a:ext cx="1365707" cy="1238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" name="Овал 164"/>
          <p:cNvSpPr/>
          <p:nvPr/>
        </p:nvSpPr>
        <p:spPr>
          <a:xfrm>
            <a:off x="6946493" y="138586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/>
          <p:cNvSpPr txBox="1"/>
          <p:nvPr/>
        </p:nvSpPr>
        <p:spPr>
          <a:xfrm>
            <a:off x="6899110" y="11542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12</a:t>
            </a:r>
            <a:endParaRPr lang="ru-RU" sz="2000" b="1" dirty="0"/>
          </a:p>
        </p:txBody>
      </p:sp>
      <p:cxnSp>
        <p:nvCxnSpPr>
          <p:cNvPr id="167" name="Прямая со стрелкой 166"/>
          <p:cNvCxnSpPr/>
          <p:nvPr/>
        </p:nvCxnSpPr>
        <p:spPr>
          <a:xfrm flipH="1" flipV="1">
            <a:off x="7228624" y="371395"/>
            <a:ext cx="946141" cy="1503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6151289" y="844258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6103906" y="82109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13</a:t>
            </a:r>
            <a:endParaRPr lang="ru-RU" sz="2000" b="1" dirty="0"/>
          </a:p>
        </p:txBody>
      </p:sp>
      <p:cxnSp>
        <p:nvCxnSpPr>
          <p:cNvPr id="172" name="Прямая со стрелкой 171"/>
          <p:cNvCxnSpPr/>
          <p:nvPr/>
        </p:nvCxnSpPr>
        <p:spPr>
          <a:xfrm flipH="1">
            <a:off x="6515751" y="252169"/>
            <a:ext cx="619739" cy="64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Овал 174"/>
          <p:cNvSpPr/>
          <p:nvPr/>
        </p:nvSpPr>
        <p:spPr>
          <a:xfrm>
            <a:off x="2047837" y="996205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2000454" y="9730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14</a:t>
            </a:r>
            <a:endParaRPr lang="ru-RU" sz="2000" b="1" dirty="0"/>
          </a:p>
        </p:txBody>
      </p:sp>
      <p:cxnSp>
        <p:nvCxnSpPr>
          <p:cNvPr id="177" name="Прямая со стрелкой 176"/>
          <p:cNvCxnSpPr>
            <a:stCxn id="171" idx="1"/>
            <a:endCxn id="176" idx="3"/>
          </p:cNvCxnSpPr>
          <p:nvPr/>
        </p:nvCxnSpPr>
        <p:spPr>
          <a:xfrm flipH="1">
            <a:off x="2444806" y="1021146"/>
            <a:ext cx="3659100" cy="151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Овал 179"/>
          <p:cNvSpPr/>
          <p:nvPr/>
        </p:nvSpPr>
        <p:spPr>
          <a:xfrm>
            <a:off x="2032093" y="1673225"/>
            <a:ext cx="497705" cy="253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/>
          <p:cNvSpPr txBox="1"/>
          <p:nvPr/>
        </p:nvSpPr>
        <p:spPr>
          <a:xfrm>
            <a:off x="1984710" y="165005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15</a:t>
            </a:r>
            <a:endParaRPr lang="ru-RU" sz="2000" b="1" dirty="0"/>
          </a:p>
        </p:txBody>
      </p:sp>
      <p:cxnSp>
        <p:nvCxnSpPr>
          <p:cNvPr id="182" name="Прямая со стрелкой 181"/>
          <p:cNvCxnSpPr>
            <a:stCxn id="176" idx="2"/>
            <a:endCxn id="181" idx="0"/>
          </p:cNvCxnSpPr>
          <p:nvPr/>
        </p:nvCxnSpPr>
        <p:spPr>
          <a:xfrm flipH="1">
            <a:off x="2206886" y="1373149"/>
            <a:ext cx="15744" cy="276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2515183" y="1874768"/>
            <a:ext cx="2104157" cy="417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3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3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5884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1.Березовая рощица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Водоем              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Клумба             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Сиреневый  палисадник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Яблоневый сад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Аллея цветов   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Черемуха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8. На спортивном участке тропа здоровья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Лесная опушка                            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Рябина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Вишневый садик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Лужок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Огород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Кленовая рощица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Птичий городок</a:t>
            </a:r>
          </a:p>
        </p:txBody>
      </p:sp>
      <p:pic>
        <p:nvPicPr>
          <p:cNvPr id="9218" name="Picture 2" descr="https://edu.tatar.ru/upload/gallery_photo/1197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331" y="4888302"/>
            <a:ext cx="2354627" cy="176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Изображение 1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145" y="1476804"/>
            <a:ext cx="2513001" cy="1886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3989"/>
            <a:ext cx="2124748" cy="159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Изображение 1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69629"/>
            <a:ext cx="2353377" cy="177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CN035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9605"/>
            <a:ext cx="2520280" cy="183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edu.tatar.ru/upload/gallery_photo/11973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49" y="71786"/>
            <a:ext cx="2154665" cy="161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du.tatar.ru/upload/gallery_photo/119534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398" y="2864437"/>
            <a:ext cx="2465606" cy="184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du.tatar.ru/upload/gallery_photo/119737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382" y="4932465"/>
            <a:ext cx="2295743" cy="172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du.tatar.ru/upload/gallery_photo/119534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519" y="2864436"/>
            <a:ext cx="2465606" cy="184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00042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информационно –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исследовательский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ребенок и охрана природы</a:t>
            </a:r>
          </a:p>
          <a:p>
            <a:pPr algn="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Участники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дети – педагоги – родители</a:t>
            </a:r>
          </a:p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коллективный</a:t>
            </a:r>
          </a:p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 реализации проекта: краткосрочный</a:t>
            </a:r>
          </a:p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охрана природы, попытка решить «мусорную проблему»</a:t>
            </a:r>
          </a:p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 если  бытовой мусор сортировать на группы, то каждую из них можно перерабатывать для повторного использования без вреда для окружающей  среды. А может быть мусору можно дать «вторую жизнь»?</a:t>
            </a:r>
          </a:p>
        </p:txBody>
      </p:sp>
      <p:pic>
        <p:nvPicPr>
          <p:cNvPr id="11" name="Picture 7" descr="Изображение 1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68352" cy="23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582067"/>
            <a:ext cx="87849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1.Актуальность проблемы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Дошкольный возраст - самоценный этап в развитии экологической культуры личности. В этом возрасте ребёнок начинает выделять себя из окружающей среды, развивается эмоционально-ценностное отношение к окружающему, формируются основы нравственно-экологических позиций личности.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Эколого-социальная ситуация сегодняшнего дня выдвигает перед специалистами дошкольного образования задачу поиска универсальных средств экологического воспитания в современных условиях. Одним из таких средств, на наш взгляд, может быть экологический проект, одной из немногих технологий, выводящий педагога за стены детского сада в окружающий мир и социальную действительность.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Ежедневно во время прогулки дошкольники принимают участие в уборке территории своего участка и каждый раз у них возникают вопросы: откуда берется столько мусора? Куда отвозят мусор? и т.д. Чтобы ответить на эти недетские вопросы и попытаться решить “мусорную проблему”, мы разработали проект «Мы с природой дружим, мусор нам не нужен!».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6672"/>
            <a:ext cx="608890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Цель проекта: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знания о разнообразных видах деятельности по защите природы.  (В процессе углубления и расширения знаний у детей о бытовых отходах и их свойствах формировать экологическую культуру и бережное отношение к природе)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Дать детям представление о видах бытовых отходов и их свойствах.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Дать детям представления об опасности бытовых отходов в жизни человека и живых организмов.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Уточнить представления у детей об основных источниках загрязнения земли, воды, воздуха, его последствиях, мероприятиях по предотвращению загрязнения.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Найти способы использования вторичных ресурсов бросового материала.</a:t>
            </a: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Развивать экологическую культуру.</a:t>
            </a:r>
          </a:p>
        </p:txBody>
      </p:sp>
      <p:pic>
        <p:nvPicPr>
          <p:cNvPr id="9" name="Picture 4" descr="Изображение 1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02" y="3396637"/>
            <a:ext cx="2711202" cy="239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Садик\P10109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729" y="780308"/>
            <a:ext cx="272397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28092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 команды «Юные защитники природы»: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«Черемшан  - наш дом, не мусори в нем!»</a:t>
            </a:r>
          </a:p>
        </p:txBody>
      </p:sp>
      <p:pic>
        <p:nvPicPr>
          <p:cNvPr id="10" name="Picture 6" descr="Изображение 1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748" y="1285086"/>
            <a:ext cx="3197744" cy="241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Изображение 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29" y="1285086"/>
            <a:ext cx="3086659" cy="2329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G:\фото\Дети\DSC_11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861047"/>
            <a:ext cx="3495873" cy="2450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G:\фото\Дети\DSC_11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861047"/>
            <a:ext cx="3252476" cy="250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2477" y="404664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Этапы реализации проекта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1этап – подготовительный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Задача этапа: анализ ситуации; определение основных его целей: формирование экологического сознания, экологической культуры, добра и милосердия как базисных качеств личности.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Сбор литературных источников, изучение опыта других образовательных учреждений, составление теоретической концепции;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Составление перспективного плана деятельности по проекту «Мы с природой дружим, мусор нам не нужен!» по формированию экологического образования;                                                                                              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Систематизация и оформление дидактических материалов в соответствии с планом проекта;</a:t>
            </a:r>
          </a:p>
        </p:txBody>
      </p:sp>
      <p:pic>
        <p:nvPicPr>
          <p:cNvPr id="6" name="Picture 13" descr="DSCN03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08" y="866566"/>
            <a:ext cx="3215756" cy="2411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фото\Изображение 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378" y="3573015"/>
            <a:ext cx="3132348" cy="234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8764" y="188640"/>
            <a:ext cx="56577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- организационный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Задача этапа: создание экологической среды в группе, привлечение родителей к предстоящей творческой работе в инновационном режиме;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1.Провести блок детской деятельности экологической направленности по изучению свойств и качеств материалов: стекло, пластик, металл, бумага, резина.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2.Познакомить детей с проблемой загрязнения окружающей среды бытовым мусором;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3.Формировать навыки экологически грамотного поведения подрастающего поколения.                                                                                                                       4.Создать презентацию: «Жалобная книга природы»;                                      5.Разработать консультацию и газету для родителей «Прикоснись к природе сердцем»;                                                                                                                   6.Подготовка родителей к работе;</a:t>
            </a:r>
          </a:p>
        </p:txBody>
      </p:sp>
      <p:pic>
        <p:nvPicPr>
          <p:cNvPr id="6" name="Picture 4" descr="https://edu.tatar.ru/upload/gallery_photo/15383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2" y="582684"/>
            <a:ext cx="3331892" cy="249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du.tatar.ru/upload/gallery_photo/15383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2" y="3462924"/>
            <a:ext cx="3312368" cy="241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66568"/>
            <a:ext cx="57606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– практическая деятельность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Задачи этапа: формирование элементарных экологических знаний и представлений детей и родителей, а также начала основы экологического образования через проведение следующих форм деятельности: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и экологические экскурсии по улицам поселка, вблизи детского сада;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презентации, слайд шоу;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чтение;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деятельность «Новая жизнь ненужных вещей»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(опыты и эксперименты);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 экологический газеты;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тематический день «Волшебная экология души»;                                                      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экологические, подвижные, дидактические игры; проведение выставки «Чудеса для людей из ненужных вещей»</a:t>
            </a:r>
          </a:p>
        </p:txBody>
      </p:sp>
      <p:pic>
        <p:nvPicPr>
          <p:cNvPr id="9" name="Picture 4" descr="C:\Users\ADMIN\Desktop\папы.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4" y="836713"/>
            <a:ext cx="2694806" cy="220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50912"/>
            <a:ext cx="2808312" cy="210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905232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 – итоговый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этапа: обобщение опыта и определение результата практической деятельности педагогов - круглый стол «Наши результаты».</a:t>
            </a:r>
          </a:p>
        </p:txBody>
      </p:sp>
      <p:pic>
        <p:nvPicPr>
          <p:cNvPr id="6146" name="Picture 2" descr="https://edu.tatar.ru/upload/gallery_photo/12002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3183063" cy="2387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du.tatar.ru/upload/gallery_photo/15383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89" y="3415043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15043"/>
            <a:ext cx="3301580" cy="247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1206</Words>
  <Application>Microsoft Office PowerPoint</Application>
  <PresentationFormat>Экран (4:3)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Формы и методы работы с детьми на экологической тропе  • Экологические беседы; • Наблюдения; • Элементарные опыты; • Экскурсии; • Целевые прогулки; • Экологические конкурсы, викторины; • Решение экологических ситуативных задач; • Чтение художественной литературы; • Обсуждение и проигрывание ситуаций; • Трудовой десант; • Труд в природе; • «Красная книга природы»; • Коллекционирование; • Экологические досуги, развлечения, праздники; • Экологические игры (имитационные, дидактические, соревновательные, сюжетно-ролевые игры, игры-путешествия, подвижные); • Театрализации, инсценировки.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 14</dc:creator>
  <cp:lastModifiedBy>Пользователь</cp:lastModifiedBy>
  <cp:revision>62</cp:revision>
  <dcterms:created xsi:type="dcterms:W3CDTF">2016-11-08T13:18:33Z</dcterms:created>
  <dcterms:modified xsi:type="dcterms:W3CDTF">2018-11-26T09:47:57Z</dcterms:modified>
</cp:coreProperties>
</file>