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7" r:id="rId3"/>
    <p:sldId id="257" r:id="rId4"/>
    <p:sldId id="259" r:id="rId5"/>
    <p:sldId id="270" r:id="rId6"/>
    <p:sldId id="265" r:id="rId7"/>
    <p:sldId id="272" r:id="rId8"/>
    <p:sldId id="273" r:id="rId9"/>
    <p:sldId id="274" r:id="rId10"/>
    <p:sldId id="27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27.07.2017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1142984"/>
            <a:ext cx="7200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Сармановский</a:t>
            </a:r>
            <a:r>
              <a:rPr lang="ru-RU" sz="240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муниципальный район</a:t>
            </a:r>
          </a:p>
          <a:p>
            <a:pPr algn="ctr"/>
            <a:r>
              <a:rPr lang="ru-RU" sz="240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400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Азалаковская</a:t>
            </a:r>
            <a:r>
              <a:rPr lang="ru-RU" sz="2400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ООШ»</a:t>
            </a:r>
          </a:p>
          <a:p>
            <a:pPr algn="ctr"/>
            <a:endParaRPr lang="ru-RU" sz="280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Республиканский конкурс творчества «Сохраним планету своими руками»</a:t>
            </a:r>
          </a:p>
          <a:p>
            <a:pPr algn="ctr"/>
            <a:endParaRPr lang="ru-RU" sz="2400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accent1"/>
                </a:solidFill>
              </a:rPr>
              <a:t>Номинация «Презентации»</a:t>
            </a:r>
          </a:p>
          <a:p>
            <a:pPr algn="ctr"/>
            <a:endParaRPr lang="ru-RU" sz="3200" dirty="0" smtClean="0">
              <a:ln w="1905"/>
              <a:solidFill>
                <a:schemeClr val="accent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  <a:cs typeface="Times New Roman" pitchFamily="18" charset="0"/>
            </a:endParaRPr>
          </a:p>
          <a:p>
            <a:pPr algn="ctr"/>
            <a:endParaRPr lang="ru-RU" sz="3200" dirty="0" smtClean="0">
              <a:ln w="1905"/>
              <a:solidFill>
                <a:schemeClr val="accent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  <a:cs typeface="Times New Roman" pitchFamily="18" charset="0"/>
            </a:endParaRPr>
          </a:p>
          <a:p>
            <a:r>
              <a:rPr lang="ru-RU" sz="2800" dirty="0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Учитель биологии </a:t>
            </a:r>
          </a:p>
          <a:p>
            <a:r>
              <a:rPr lang="ru-RU" sz="2800" dirty="0" err="1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Мубаракшина</a:t>
            </a:r>
            <a:r>
              <a:rPr lang="ru-RU" sz="2800" dirty="0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err="1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Лиюза</a:t>
            </a:r>
            <a:r>
              <a:rPr lang="ru-RU" sz="2800" dirty="0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dirty="0" err="1" smtClean="0">
                <a:ln w="1905"/>
                <a:solidFill>
                  <a:schemeClr val="bg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Сагировна</a:t>
            </a:r>
            <a:endParaRPr lang="ru-RU" sz="2800" dirty="0">
              <a:ln w="1905"/>
              <a:solidFill>
                <a:schemeClr val="bg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3780234"/>
            <a:ext cx="5286412" cy="307776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ru-RU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n w="1905"/>
              <a:solidFill>
                <a:srgbClr val="00206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n w="1905"/>
                <a:solidFill>
                  <a:srgbClr val="FF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  <a:cs typeface="Times New Roman" pitchFamily="18" charset="0"/>
              </a:rPr>
              <a:t>2017 год</a:t>
            </a:r>
            <a:endParaRPr lang="ru-RU" sz="3200" dirty="0">
              <a:solidFill>
                <a:srgbClr val="FF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28384" y="0"/>
            <a:ext cx="957243" cy="1272875"/>
          </a:xfrm>
          <a:prstGeom prst="rect">
            <a:avLst/>
          </a:prstGeom>
          <a:noFill/>
          <a:effectLst>
            <a:outerShdw dist="45791" dir="3378596" algn="ctr" rotWithShape="0">
              <a:srgbClr val="808080"/>
            </a:outerShdw>
          </a:effectLst>
        </p:spPr>
      </p:pic>
      <p:pic>
        <p:nvPicPr>
          <p:cNvPr id="14338" name="Picture 2" descr="C:\Users\1\Desktop\матер для эко\n_30foto.gi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7424" y="4572008"/>
            <a:ext cx="2826575" cy="22859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ёнчик\Desktop\1\Sj7UrecBPcY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0430" y="3643314"/>
            <a:ext cx="4876800" cy="2926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4" descr="C:\Users\Лёнчик\Desktop\1\hlV_CTFdA-Q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285728"/>
            <a:ext cx="4953064" cy="2971839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DDEBCF">
                <a:alpha val="0"/>
              </a:srgb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0"/>
            <a:ext cx="8964488" cy="830997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Муниципальное бюджетное общеобразовательное учреждение «</a:t>
            </a:r>
            <a:r>
              <a:rPr lang="ru-RU" sz="24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Азалаковская</a:t>
            </a:r>
            <a:r>
              <a:rPr lang="ru-RU" sz="24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основная общеобразовательная школа»</a:t>
            </a:r>
            <a:endParaRPr lang="ru-RU" b="1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1571612"/>
            <a:ext cx="771530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2000" b="1" dirty="0" smtClean="0">
                <a:latin typeface="Times New Roman" pitchFamily="18" charset="0"/>
                <a:cs typeface="Times New Roman" pitchFamily="18" charset="0"/>
              </a:rPr>
              <a:t> Исторические  данные  о  школе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1928 г. – открыта как начальная     школа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1938 г. –  переименована  на семилетнюю школу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1971  г. – средняя  общеобразовательная  школа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tt-RU" sz="2000" dirty="0" smtClean="0">
                <a:latin typeface="Times New Roman" pitchFamily="18" charset="0"/>
                <a:cs typeface="Times New Roman" pitchFamily="18" charset="0"/>
              </a:rPr>
              <a:t>1973 г. –  сдана в эксплуатацию типовая школа на 192 ученических мест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Школа – лауреат Всероссийского конкурса «Урожай» - 1998 г.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«Школа ,содействующая здоровью, бронзового уровня» - 2002г.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«Школа года-2004» - 1 место по району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«Школа, содействующая здоровью, серебряного уровня» - 2006г.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Дипломант конкурса «Лучшие школы Татарстана -2007»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Участник ярмарки-выставки «Образование. Карьера-2007»</a:t>
            </a:r>
          </a:p>
          <a:p>
            <a:pPr algn="ctr"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Победитель конкурса Приоритетного национального проекта «Образование» - 2007г. </a:t>
            </a:r>
          </a:p>
          <a:p>
            <a:pPr algn="ctr"/>
            <a:endParaRPr lang="tt-RU" sz="2000" dirty="0" smtClean="0"/>
          </a:p>
          <a:p>
            <a:pPr algn="ctr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4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412776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endParaRPr lang="ru-RU" sz="14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214291"/>
            <a:ext cx="91440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Ресурсное обеспечение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Школа расположена в типовом здании общей площадью 1030 кв.м. Для организации учебно-воспитательного процесса имеются: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- 12 классных комнат,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библиотека с книжным фондом 21000 книг (2200 учебников),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столовая на 50 посадочных мест,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хозяйственный участок площадью 4,5 га,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спортивный зал площадью 165 кв.м.,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кабинет информатики на 14 рабочих мест,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спортивная площадка (гимнастический городок, футбольное поле,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полоса препятствий, баскетбольная площадка, волейбольная  площадка)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краеведческий музей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комната здоровья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географическая площадка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экологический уголок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0" y="3929066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мастерская технического труда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пришкольно-опытный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участок 1 га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- 5 улей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миниферма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видеотека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-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медиотека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296" name="Picture 8" descr="I:\экология\цветы\Отсканировано 26.02.2008 7-44_00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6248" y="3500438"/>
            <a:ext cx="4572000" cy="2863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alphaModFix amt="31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1785926"/>
          </a:xfrm>
          <a:solidFill>
            <a:schemeClr val="accent5">
              <a:lumMod val="60000"/>
              <a:lumOff val="40000"/>
            </a:schemeClr>
          </a:solidFill>
          <a:effectLst>
            <a:softEdge rad="635000"/>
          </a:effectLst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dirty="0" smtClean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b="1" dirty="0" smtClean="0">
                <a:ln w="1905"/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С первого апреля в районе был дан старт месячнику по благоустройству озеленению и улучшению внешнего облика Сармановского района.</a:t>
            </a:r>
          </a:p>
          <a:p>
            <a:pPr algn="ctr">
              <a:buNone/>
            </a:pPr>
            <a:r>
              <a:rPr lang="ru-RU" sz="3000" b="1" dirty="0" smtClean="0">
                <a:ln w="1905"/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Преображение родного села, после зимнего периода времени, безусловно зависело от всех неравнодушных граждан, субботники и средники играли важнейшую роль в формировании правильного отношения к природе и внешнему облику  села</a:t>
            </a:r>
          </a:p>
          <a:p>
            <a:pPr>
              <a:buNone/>
            </a:pPr>
            <a:endParaRPr lang="ru-RU" dirty="0" smtClean="0"/>
          </a:p>
        </p:txBody>
      </p:sp>
      <p:pic>
        <p:nvPicPr>
          <p:cNvPr id="15362" name="Picture 2" descr="C:\Users\1\Desktop\матер для эко\3dd73ccf82994a017c51c6f90f2029d6_w960_h2048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14744" y="2143116"/>
            <a:ext cx="1357868" cy="12858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1" name="Picture 1" descr="I:\экология\экологияс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5984" y="4214818"/>
            <a:ext cx="3238489" cy="2428867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" name="Picture 1" descr="I:\экология\DSC0886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1857364"/>
            <a:ext cx="2905146" cy="2241112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6" name="Picture 1" descr="I:\экология\экологим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00760" y="2285992"/>
            <a:ext cx="2661065" cy="3548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I:\экология\IMG_20140426_11190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57658" y="3429000"/>
            <a:ext cx="4557746" cy="2848612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4098" name="Picture 2" descr="C:\Users\Лёнчик\Desktop\14196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57166"/>
            <a:ext cx="4214810" cy="27779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C:\Users\1\Desktop\2016 ИСПОЛКОМ\СОЦЗАЩИТА\внд-2016\ОТЧЕТЫ ОТДЕЛОВ\ПАРКИ И СКВЕРЫ\фотки экологическое гто\view_1241927_1457872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428604"/>
            <a:ext cx="3903290" cy="2500306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pic>
        <p:nvPicPr>
          <p:cNvPr id="5" name="Picture 1" descr="I:\экология\экологият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3643314"/>
            <a:ext cx="3143272" cy="235745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1" name="Picture 7" descr="C:\Users\1\Desktop\матер для эко\i (3)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5616" y="0"/>
            <a:ext cx="1656184" cy="947897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9" name="Picture 1" descr="I:\экология\DSC0223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910" y="3429001"/>
            <a:ext cx="3929058" cy="2946794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</p:pic>
      <p:pic>
        <p:nvPicPr>
          <p:cNvPr id="6" name="Picture 3" descr="C:\Users\1\Desktop\матер для эко\1433917675general_pages_10_June_2015_i15536_minekologii_oblasti_poluchilo_nagradu_za_aktivnoe_uchastie_vo_vserossiiskom_ekologicheskom_subbotnike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6112" cy="956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122" name="Picture 2" descr="C:\Users\Лёнчик\Desktop\128554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28926" y="285728"/>
            <a:ext cx="4337975" cy="28591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3" name="Picture 3" descr="C:\Users\Лёнчик\Desktop\126766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57724" y="3571876"/>
            <a:ext cx="3986276" cy="26273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:\экология\DSC0226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14942" y="285728"/>
            <a:ext cx="3714744" cy="278605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5" name="Picture 2" descr="I:\экология\DSC0226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34" y="3500439"/>
            <a:ext cx="3643306" cy="2732480"/>
          </a:xfrm>
          <a:prstGeom prst="rect">
            <a:avLst/>
          </a:prstGeom>
          <a:noFill/>
          <a:effectLst>
            <a:softEdge rad="12700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</p:pic>
      <p:pic>
        <p:nvPicPr>
          <p:cNvPr id="7" name="Picture 2" descr="I:\экология1\20170222_095856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7752" y="3286124"/>
            <a:ext cx="4000496" cy="3000372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8" name="Picture 1" descr="I:\экология\экологияч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48" y="357166"/>
            <a:ext cx="3443254" cy="25824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I:\экология\экологияц\S730094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3786190"/>
            <a:ext cx="3428991" cy="2571744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9699" name="Picture 3" descr="I:\экология\экологияц\S7300950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5610" y="714356"/>
            <a:ext cx="3768323" cy="5024430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9700" name="Picture 4" descr="I:\экология\экологияц\S730096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72" y="714356"/>
            <a:ext cx="3429024" cy="2453087"/>
          </a:xfrm>
          <a:prstGeom prst="rect">
            <a:avLst/>
          </a:prstGeom>
          <a:solidFill>
            <a:srgbClr val="00B0F0"/>
          </a:solidFill>
          <a:effectLst>
            <a:softEdge rad="63500"/>
          </a:effectLst>
        </p:spPr>
      </p:pic>
      <p:pic>
        <p:nvPicPr>
          <p:cNvPr id="6" name="Picture 3" descr="C:\Users\1\Desktop\матер для эко\1433917675general_pages_10_June_2015_i15536_minekologii_oblasti_poluchilo_nagradu_za_aktivnoe_uchastie_vo_vserossiiskom_ekologicheskom_subbotnike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97888" y="5901041"/>
            <a:ext cx="1146112" cy="9569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I:\экология\экологияц\S730096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3" y="3250380"/>
            <a:ext cx="4143404" cy="31075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23" name="Picture 3" descr="I:\экология\экологияц\S730095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57752" y="3214686"/>
            <a:ext cx="4071934" cy="30539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285729"/>
            <a:ext cx="4071934" cy="237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9988" y="214290"/>
            <a:ext cx="308188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416</TotalTime>
  <Words>334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Constantia</vt:lpstr>
      <vt:lpstr>Monotype Corsiva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АЙГУЛЬ</dc:creator>
  <cp:lastModifiedBy>Пользователь</cp:lastModifiedBy>
  <cp:revision>96</cp:revision>
  <dcterms:created xsi:type="dcterms:W3CDTF">2016-05-27T05:36:33Z</dcterms:created>
  <dcterms:modified xsi:type="dcterms:W3CDTF">2017-07-27T13:32:28Z</dcterms:modified>
</cp:coreProperties>
</file>