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0" r:id="rId4"/>
    <p:sldId id="279" r:id="rId5"/>
    <p:sldId id="259" r:id="rId6"/>
    <p:sldId id="258" r:id="rId7"/>
    <p:sldId id="260" r:id="rId8"/>
    <p:sldId id="263" r:id="rId9"/>
    <p:sldId id="261" r:id="rId10"/>
    <p:sldId id="257" r:id="rId11"/>
    <p:sldId id="278" r:id="rId12"/>
    <p:sldId id="277" r:id="rId13"/>
    <p:sldId id="262" r:id="rId14"/>
    <p:sldId id="266" r:id="rId15"/>
    <p:sldId id="276" r:id="rId16"/>
    <p:sldId id="267" r:id="rId17"/>
    <p:sldId id="273" r:id="rId18"/>
    <p:sldId id="265" r:id="rId19"/>
    <p:sldId id="272"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256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364" autoAdjust="0"/>
  </p:normalViewPr>
  <p:slideViewPr>
    <p:cSldViewPr>
      <p:cViewPr>
        <p:scale>
          <a:sx n="112" d="100"/>
          <a:sy n="112" d="100"/>
        </p:scale>
        <p:origin x="-1500" y="78"/>
      </p:cViewPr>
      <p:guideLst>
        <p:guide orient="horz" pos="2160"/>
        <p:guide pos="2880"/>
      </p:guideLst>
    </p:cSldViewPr>
  </p:slideViewPr>
  <p:outlineViewPr>
    <p:cViewPr>
      <p:scale>
        <a:sx n="33" d="100"/>
        <a:sy n="33" d="100"/>
      </p:scale>
      <p:origin x="258"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15.01.2024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image" Target="../media/image15.gif"/><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anytools.pro/ru/img/split" TargetMode="External"/><Relationship Id="rId3" Type="http://schemas.openxmlformats.org/officeDocument/2006/relationships/hyperlink" Target="https://clck.ru/375guA" TargetMode="External"/><Relationship Id="rId7" Type="http://schemas.openxmlformats.org/officeDocument/2006/relationships/hyperlink" Target="https://rebuskids.ru/create-rebus"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qptr.ru/NmAO" TargetMode="External"/><Relationship Id="rId5" Type="http://schemas.openxmlformats.org/officeDocument/2006/relationships/hyperlink" Target="https://dou.su/node/10" TargetMode="External"/><Relationship Id="rId4" Type="http://schemas.openxmlformats.org/officeDocument/2006/relationships/hyperlink" Target="https://qptr.ru/sezL" TargetMode="External"/><Relationship Id="rId9" Type="http://schemas.openxmlformats.org/officeDocument/2006/relationships/hyperlink" Target="https://clck.ru/377fob"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s://free-images.com/lg/6b55/frame_fir_green_branches.jpg"/>
          <p:cNvPicPr>
            <a:picLocks noChangeAspect="1" noChangeArrowheads="1"/>
          </p:cNvPicPr>
          <p:nvPr/>
        </p:nvPicPr>
        <p:blipFill>
          <a:blip r:embed="rId2" cstate="print"/>
          <a:srcRect/>
          <a:stretch>
            <a:fillRect/>
          </a:stretch>
        </p:blipFill>
        <p:spPr bwMode="auto">
          <a:xfrm>
            <a:off x="0" y="0"/>
            <a:ext cx="9251718" cy="6858000"/>
          </a:xfrm>
          <a:prstGeom prst="rect">
            <a:avLst/>
          </a:prstGeom>
          <a:noFill/>
        </p:spPr>
      </p:pic>
      <p:sp>
        <p:nvSpPr>
          <p:cNvPr id="2" name="Заголовок 1"/>
          <p:cNvSpPr>
            <a:spLocks noGrp="1"/>
          </p:cNvSpPr>
          <p:nvPr>
            <p:ph type="ctrTitle"/>
          </p:nvPr>
        </p:nvSpPr>
        <p:spPr>
          <a:xfrm>
            <a:off x="685800" y="2636912"/>
            <a:ext cx="7772400" cy="963538"/>
          </a:xfrm>
        </p:spPr>
        <p:txBody>
          <a:bodyPr>
            <a:normAutofit fontScale="90000"/>
          </a:bodyPr>
          <a:lstStyle/>
          <a:p>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ru-RU"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Символ 2024 </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года»</a:t>
            </a:r>
            <a:b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ru-RU" dirty="0"/>
          </a:p>
        </p:txBody>
      </p:sp>
      <p:sp>
        <p:nvSpPr>
          <p:cNvPr id="3" name="Подзаголовок 2"/>
          <p:cNvSpPr>
            <a:spLocks noGrp="1"/>
          </p:cNvSpPr>
          <p:nvPr>
            <p:ph type="subTitle" idx="1"/>
          </p:nvPr>
        </p:nvSpPr>
        <p:spPr>
          <a:xfrm>
            <a:off x="6012160" y="4365104"/>
            <a:ext cx="2808312" cy="1224136"/>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r"/>
            <a:r>
              <a:rPr lang="ru-RU" sz="2400" b="1" dirty="0" smtClean="0">
                <a:solidFill>
                  <a:srgbClr val="002060"/>
                </a:solidFill>
                <a:latin typeface="Times New Roman" pitchFamily="18" charset="0"/>
                <a:cs typeface="Times New Roman" pitchFamily="18" charset="0"/>
              </a:rPr>
              <a:t>Воспитатель:</a:t>
            </a:r>
          </a:p>
          <a:p>
            <a:pPr algn="r"/>
            <a:r>
              <a:rPr lang="ru-RU" sz="2400" b="1" dirty="0" err="1" smtClean="0">
                <a:solidFill>
                  <a:srgbClr val="002060"/>
                </a:solidFill>
                <a:latin typeface="Times New Roman" pitchFamily="18" charset="0"/>
                <a:cs typeface="Times New Roman" pitchFamily="18" charset="0"/>
              </a:rPr>
              <a:t>Изибаева</a:t>
            </a:r>
            <a:endParaRPr lang="ru-RU" sz="2400" b="1" dirty="0" smtClean="0">
              <a:solidFill>
                <a:srgbClr val="002060"/>
              </a:solidFill>
              <a:latin typeface="Times New Roman" pitchFamily="18" charset="0"/>
              <a:cs typeface="Times New Roman" pitchFamily="18" charset="0"/>
            </a:endParaRPr>
          </a:p>
          <a:p>
            <a:pPr algn="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Лейсан</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Халимовна</a:t>
            </a:r>
            <a:endParaRPr lang="ru-RU" sz="2400" b="1" dirty="0">
              <a:solidFill>
                <a:srgbClr val="002060"/>
              </a:solidFill>
              <a:latin typeface="Times New Roman" pitchFamily="18" charset="0"/>
              <a:cs typeface="Times New Roman" pitchFamily="18" charset="0"/>
            </a:endParaRPr>
          </a:p>
        </p:txBody>
      </p:sp>
      <p:sp>
        <p:nvSpPr>
          <p:cNvPr id="5" name="Прямоугольник 4"/>
          <p:cNvSpPr/>
          <p:nvPr/>
        </p:nvSpPr>
        <p:spPr>
          <a:xfrm>
            <a:off x="1403648" y="836712"/>
            <a:ext cx="7056784" cy="5847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buNone/>
            </a:pPr>
            <a:r>
              <a:rPr lang="ru-RU" altLang="ru-RU" sz="1600" b="1" dirty="0" smtClean="0">
                <a:solidFill>
                  <a:srgbClr val="002060"/>
                </a:solidFill>
                <a:latin typeface="Times New Roman" pitchFamily="18" charset="0"/>
                <a:cs typeface="Times New Roman" pitchFamily="18" charset="0"/>
              </a:rPr>
              <a:t>Муниципальное бюджетное дошкольное образовательное учреждение</a:t>
            </a:r>
            <a:br>
              <a:rPr lang="ru-RU" altLang="ru-RU" sz="1600" b="1" dirty="0" smtClean="0">
                <a:solidFill>
                  <a:srgbClr val="002060"/>
                </a:solidFill>
                <a:latin typeface="Times New Roman" pitchFamily="18" charset="0"/>
                <a:cs typeface="Times New Roman" pitchFamily="18" charset="0"/>
              </a:rPr>
            </a:br>
            <a:r>
              <a:rPr lang="ru-RU" altLang="ru-RU" sz="1600" b="1" dirty="0" smtClean="0">
                <a:solidFill>
                  <a:srgbClr val="002060"/>
                </a:solidFill>
                <a:latin typeface="Times New Roman" pitchFamily="18" charset="0"/>
                <a:cs typeface="Times New Roman" pitchFamily="18" charset="0"/>
              </a:rPr>
              <a:t> «Детский сад комбинированного вида №39 «</a:t>
            </a:r>
            <a:r>
              <a:rPr lang="ru-RU" altLang="ru-RU" sz="1600" b="1" dirty="0" err="1" smtClean="0">
                <a:solidFill>
                  <a:srgbClr val="002060"/>
                </a:solidFill>
                <a:latin typeface="Times New Roman" pitchFamily="18" charset="0"/>
                <a:cs typeface="Times New Roman" pitchFamily="18" charset="0"/>
              </a:rPr>
              <a:t>Килэчэк</a:t>
            </a:r>
            <a:r>
              <a:rPr lang="ru-RU" altLang="ru-RU" sz="1600" b="1" dirty="0" smtClean="0">
                <a:solidFill>
                  <a:srgbClr val="002060"/>
                </a:solidFill>
                <a:latin typeface="Times New Roman" pitchFamily="18" charset="0"/>
                <a:cs typeface="Times New Roman" pitchFamily="18" charset="0"/>
              </a:rPr>
              <a:t>» ЕМР РТ»</a:t>
            </a:r>
          </a:p>
        </p:txBody>
      </p:sp>
      <p:pic>
        <p:nvPicPr>
          <p:cNvPr id="6148" name="Picture 4" descr="https://ideas.homechart.ru/upload/tmp_post/5ab/5ab055aa53816bdd96a30b92e98ef9e9.jpg"/>
          <p:cNvPicPr>
            <a:picLocks noChangeAspect="1" noChangeArrowheads="1"/>
          </p:cNvPicPr>
          <p:nvPr/>
        </p:nvPicPr>
        <p:blipFill>
          <a:blip r:embed="rId3" cstate="print"/>
          <a:srcRect/>
          <a:stretch>
            <a:fillRect/>
          </a:stretch>
        </p:blipFill>
        <p:spPr bwMode="auto">
          <a:xfrm>
            <a:off x="3347864" y="4221088"/>
            <a:ext cx="2540322" cy="1800000"/>
          </a:xfrm>
          <a:prstGeom prst="rect">
            <a:avLst/>
          </a:prstGeom>
          <a:noFill/>
          <a:ln>
            <a:solidFill>
              <a:schemeClr val="accent3"/>
            </a:solidFill>
          </a:ln>
        </p:spPr>
      </p:pic>
      <p:sp>
        <p:nvSpPr>
          <p:cNvPr id="14338" name="AutoShape 2" descr="https://top-fon.com/uploads/posts/2023-02/1675551094_top-fon-com-p-novogodnie-kartinki-dlya-fona-prezentatsii-86.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Прямоугольник 3"/>
          <p:cNvSpPr/>
          <p:nvPr/>
        </p:nvSpPr>
        <p:spPr>
          <a:xfrm>
            <a:off x="323528" y="1052736"/>
            <a:ext cx="3744416" cy="4062651"/>
          </a:xfrm>
          <a:prstGeom prst="rect">
            <a:avLst/>
          </a:prstGeom>
        </p:spPr>
        <p:txBody>
          <a:bodyPr wrap="square">
            <a:spAutoFit/>
          </a:bodyPr>
          <a:lstStyle/>
          <a:p>
            <a:r>
              <a:rPr lang="ru-RU" dirty="0" smtClean="0"/>
              <a:t/>
            </a:r>
            <a:br>
              <a:rPr lang="ru-RU" dirty="0" smtClean="0"/>
            </a:b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dirty="0" smtClean="0">
                <a:solidFill>
                  <a:srgbClr val="002060"/>
                </a:solidFill>
                <a:latin typeface="Times New Roman" pitchFamily="18" charset="0"/>
                <a:cs typeface="Times New Roman" pitchFamily="18" charset="0"/>
              </a:rPr>
              <a:t/>
            </a:r>
            <a:br>
              <a:rPr lang="ru-RU" sz="2000"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От размаха сильных крыльев,</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Замирает все вокруг.</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Это новый год дракона,</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Вот уж слышен в двери стук.</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Добрый сказочный крылатый,</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Новогодний наш дракон!</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Принесет нам радость, счастье,</a:t>
            </a:r>
            <a:br>
              <a:rPr lang="ru-RU" sz="2000" b="1" dirty="0" smtClean="0">
                <a:solidFill>
                  <a:srgbClr val="002060"/>
                </a:solidFill>
                <a:latin typeface="Times New Roman" pitchFamily="18" charset="0"/>
                <a:cs typeface="Times New Roman" pitchFamily="18" charset="0"/>
              </a:rPr>
            </a:br>
            <a:r>
              <a:rPr lang="ru-RU" sz="2000" b="1" dirty="0" smtClean="0">
                <a:solidFill>
                  <a:srgbClr val="002060"/>
                </a:solidFill>
                <a:latin typeface="Times New Roman" pitchFamily="18" charset="0"/>
                <a:cs typeface="Times New Roman" pitchFamily="18" charset="0"/>
              </a:rPr>
              <a:t>В предстоящий год нам он!</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5122" name="Picture 2" descr="https://sun6-22.userapi.com/impg/PhYqbuqA2y_GHYoUpyxOBeggtEjXdG_ZwyUV8w/CJhjnm6hLPA.jpg?size=512x512&amp;quality=96&amp;sign=93472d909c6217c4a23e767ca7b90025&amp;c_uniq_tag=TMRuH1RWfbtZltlYwq9z44O9P_qB_8hkbHc9acxIiZE&amp;type=album"/>
          <p:cNvPicPr>
            <a:picLocks noChangeAspect="1" noChangeArrowheads="1"/>
          </p:cNvPicPr>
          <p:nvPr/>
        </p:nvPicPr>
        <p:blipFill>
          <a:blip r:embed="rId3" cstate="print">
            <a:clrChange>
              <a:clrFrom>
                <a:srgbClr val="FDFDFD"/>
              </a:clrFrom>
              <a:clrTo>
                <a:srgbClr val="FDFDFD">
                  <a:alpha val="0"/>
                </a:srgbClr>
              </a:clrTo>
            </a:clrChange>
          </a:blip>
          <a:srcRect/>
          <a:stretch>
            <a:fillRect/>
          </a:stretch>
        </p:blipFill>
        <p:spPr bwMode="auto">
          <a:xfrm>
            <a:off x="4067944" y="692696"/>
            <a:ext cx="4876800" cy="4876801"/>
          </a:xfrm>
          <a:prstGeom prst="rect">
            <a:avLst/>
          </a:prstGeom>
          <a:noFill/>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https://avatars.mds.yandex.net/i?id=1ce246229b8144e291606370d4fd8e77ada95d2d-9236689-images-thumbs&amp;n=13"/>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79512" y="-315416"/>
            <a:ext cx="8712968" cy="936104"/>
          </a:xfrm>
        </p:spPr>
        <p:txBody>
          <a:bodyPr>
            <a:normAutofit fontScale="90000"/>
          </a:bodyPr>
          <a:lstStyle/>
          <a:p>
            <a:pPr algn="l"/>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2200" dirty="0" smtClean="0">
                <a:solidFill>
                  <a:srgbClr val="002060"/>
                </a:solidFill>
                <a:latin typeface="Times New Roman" pitchFamily="18" charset="0"/>
                <a:cs typeface="Times New Roman" pitchFamily="18" charset="0"/>
              </a:rPr>
              <a:t>Драконы – это огромные мифические существа с крыльями, острыми когтями и длинным хвостом. Они могут быть всех цветов радуги и даже золотого или серебряного. У многих есть рога на голове и чешуя по всему телу, которая защищает их от врагов. Драконы обитают в волшебном мире, где магия и чудеса являются обычным делом.</a:t>
            </a:r>
            <a:br>
              <a:rPr lang="ru-RU" sz="2200" dirty="0" smtClean="0">
                <a:solidFill>
                  <a:srgbClr val="002060"/>
                </a:solidFill>
                <a:latin typeface="Times New Roman" pitchFamily="18" charset="0"/>
                <a:cs typeface="Times New Roman" pitchFamily="18" charset="0"/>
              </a:rPr>
            </a:br>
            <a:r>
              <a:rPr lang="ru-RU" sz="2200" dirty="0" smtClean="0">
                <a:solidFill>
                  <a:srgbClr val="002060"/>
                </a:solidFill>
                <a:latin typeface="Times New Roman" pitchFamily="18" charset="0"/>
                <a:cs typeface="Times New Roman" pitchFamily="18" charset="0"/>
              </a:rPr>
              <a:t>Драконы бывают разными, но большинство из  драконов объединяют 3 вещи:</a:t>
            </a:r>
            <a:br>
              <a:rPr lang="ru-RU" sz="2200" dirty="0" smtClean="0">
                <a:solidFill>
                  <a:srgbClr val="002060"/>
                </a:solidFill>
                <a:latin typeface="Times New Roman" pitchFamily="18" charset="0"/>
                <a:cs typeface="Times New Roman" pitchFamily="18" charset="0"/>
              </a:rPr>
            </a:br>
            <a:r>
              <a:rPr lang="ru-RU" sz="2200" dirty="0" smtClean="0">
                <a:solidFill>
                  <a:srgbClr val="002060"/>
                </a:solidFill>
                <a:latin typeface="Times New Roman" pitchFamily="18" charset="0"/>
                <a:cs typeface="Times New Roman" pitchFamily="18" charset="0"/>
              </a:rPr>
              <a:t>- драконы бывают очень больших размеров;</a:t>
            </a:r>
            <a:br>
              <a:rPr lang="ru-RU" sz="2200" dirty="0" smtClean="0">
                <a:solidFill>
                  <a:srgbClr val="002060"/>
                </a:solidFill>
                <a:latin typeface="Times New Roman" pitchFamily="18" charset="0"/>
                <a:cs typeface="Times New Roman" pitchFamily="18" charset="0"/>
              </a:rPr>
            </a:br>
            <a:r>
              <a:rPr lang="ru-RU" sz="2200" dirty="0" smtClean="0">
                <a:solidFill>
                  <a:srgbClr val="002060"/>
                </a:solidFill>
                <a:latin typeface="Times New Roman" pitchFamily="18" charset="0"/>
                <a:cs typeface="Times New Roman" pitchFamily="18" charset="0"/>
              </a:rPr>
              <a:t>- драконы умеют летать;</a:t>
            </a:r>
            <a:br>
              <a:rPr lang="ru-RU" sz="2200" dirty="0" smtClean="0">
                <a:solidFill>
                  <a:srgbClr val="002060"/>
                </a:solidFill>
                <a:latin typeface="Times New Roman" pitchFamily="18" charset="0"/>
                <a:cs typeface="Times New Roman" pitchFamily="18" charset="0"/>
              </a:rPr>
            </a:br>
            <a:r>
              <a:rPr lang="ru-RU" sz="2200" dirty="0" smtClean="0">
                <a:solidFill>
                  <a:srgbClr val="002060"/>
                </a:solidFill>
                <a:latin typeface="Times New Roman" pitchFamily="18" charset="0"/>
                <a:cs typeface="Times New Roman" pitchFamily="18" charset="0"/>
              </a:rPr>
              <a:t>- драконы умеют дышать огнем.</a:t>
            </a:r>
            <a:endParaRPr lang="ru-RU" sz="2200" dirty="0">
              <a:solidFill>
                <a:srgbClr val="002060"/>
              </a:solidFill>
              <a:latin typeface="Times New Roman" pitchFamily="18" charset="0"/>
              <a:cs typeface="Times New Roman" pitchFamily="18" charset="0"/>
            </a:endParaRPr>
          </a:p>
        </p:txBody>
      </p:sp>
      <p:pic>
        <p:nvPicPr>
          <p:cNvPr id="1028" name="Picture 4" descr="https://usagif.com/wp-content/uploads/gifs/dragon-97.gif"/>
          <p:cNvPicPr>
            <a:picLocks noChangeAspect="1" noChangeArrowheads="1" noCrop="1"/>
          </p:cNvPicPr>
          <p:nvPr/>
        </p:nvPicPr>
        <p:blipFill>
          <a:blip r:embed="rId3" cstate="print"/>
          <a:srcRect/>
          <a:stretch>
            <a:fillRect/>
          </a:stretch>
        </p:blipFill>
        <p:spPr bwMode="auto">
          <a:xfrm>
            <a:off x="0" y="2276872"/>
            <a:ext cx="3124067" cy="2520000"/>
          </a:xfrm>
          <a:prstGeom prst="rect">
            <a:avLst/>
          </a:prstGeom>
          <a:noFill/>
        </p:spPr>
      </p:pic>
      <p:pic>
        <p:nvPicPr>
          <p:cNvPr id="1032" name="Picture 8" descr="https://new-year-party.ru/wp-content/uploads/2023/01/gifki-na-god-drakona-2024-001.gif"/>
          <p:cNvPicPr>
            <a:picLocks noChangeAspect="1" noChangeArrowheads="1" noCrop="1"/>
          </p:cNvPicPr>
          <p:nvPr/>
        </p:nvPicPr>
        <p:blipFill>
          <a:blip r:embed="rId4" cstate="print"/>
          <a:srcRect/>
          <a:stretch>
            <a:fillRect/>
          </a:stretch>
        </p:blipFill>
        <p:spPr bwMode="auto">
          <a:xfrm>
            <a:off x="5018904" y="3933056"/>
            <a:ext cx="4125096" cy="2520000"/>
          </a:xfrm>
          <a:prstGeom prst="rect">
            <a:avLst/>
          </a:prstGeom>
          <a:noFill/>
        </p:spPr>
      </p:pic>
      <p:pic>
        <p:nvPicPr>
          <p:cNvPr id="1034" name="Picture 10" descr="https://i.gifer.com/XqyS.gif"/>
          <p:cNvPicPr>
            <a:picLocks noChangeAspect="1" noChangeArrowheads="1" noCrop="1"/>
          </p:cNvPicPr>
          <p:nvPr/>
        </p:nvPicPr>
        <p:blipFill>
          <a:blip r:embed="rId5" cstate="print"/>
          <a:srcRect/>
          <a:stretch>
            <a:fillRect/>
          </a:stretch>
        </p:blipFill>
        <p:spPr bwMode="auto">
          <a:xfrm>
            <a:off x="5724128" y="2060848"/>
            <a:ext cx="2968212" cy="1800000"/>
          </a:xfrm>
          <a:prstGeom prst="rect">
            <a:avLst/>
          </a:prstGeom>
          <a:noFill/>
        </p:spPr>
      </p:pic>
      <p:pic>
        <p:nvPicPr>
          <p:cNvPr id="1036" name="Picture 12" descr="https://img1.picmix.com/output/stamp/normal/1/0/7/8/1978701_1a1d2.gif"/>
          <p:cNvPicPr>
            <a:picLocks noChangeAspect="1" noChangeArrowheads="1" noCrop="1"/>
          </p:cNvPicPr>
          <p:nvPr/>
        </p:nvPicPr>
        <p:blipFill>
          <a:blip r:embed="rId6" cstate="print"/>
          <a:srcRect/>
          <a:stretch>
            <a:fillRect/>
          </a:stretch>
        </p:blipFill>
        <p:spPr bwMode="auto">
          <a:xfrm>
            <a:off x="2411760" y="3645024"/>
            <a:ext cx="3573200" cy="2880000"/>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2" name="Picture 18" descr="https://avatars.mds.yandex.net/i?id=1ce246229b8144e291606370d4fd8e77ada95d2d-9236689-images-thumbs&amp;n=13"/>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Autofit/>
          </a:bodyPr>
          <a:lstStyle/>
          <a:p>
            <a:r>
              <a:rPr lang="ru-RU" sz="2800" dirty="0" smtClean="0">
                <a:latin typeface="Times New Roman" pitchFamily="18" charset="0"/>
                <a:cs typeface="Times New Roman" pitchFamily="18" charset="0"/>
              </a:rPr>
              <a:t>Какой дракон известен в русских сказках и легендах? </a:t>
            </a:r>
            <a:endParaRPr lang="ru-RU" sz="2800" dirty="0">
              <a:latin typeface="Times New Roman" pitchFamily="18" charset="0"/>
              <a:cs typeface="Times New Roman" pitchFamily="18" charset="0"/>
            </a:endParaRPr>
          </a:p>
        </p:txBody>
      </p:sp>
      <p:pic>
        <p:nvPicPr>
          <p:cNvPr id="1028" name="Picture 4" descr="https://oir.mobi/uploads/posts/2021-03/thumbs/1616758099_7-p-gorinich-krasivo-7.jpg"/>
          <p:cNvPicPr>
            <a:picLocks noChangeAspect="1" noChangeArrowheads="1"/>
          </p:cNvPicPr>
          <p:nvPr/>
        </p:nvPicPr>
        <p:blipFill>
          <a:blip r:embed="rId3" cstate="print"/>
          <a:srcRect/>
          <a:stretch>
            <a:fillRect/>
          </a:stretch>
        </p:blipFill>
        <p:spPr bwMode="auto">
          <a:xfrm>
            <a:off x="1979712" y="1844824"/>
            <a:ext cx="5313151" cy="4680000"/>
          </a:xfrm>
          <a:prstGeom prst="rect">
            <a:avLst/>
          </a:prstGeom>
          <a:solidFill>
            <a:srgbClr val="00B050"/>
          </a:solidFill>
          <a:ln w="76200">
            <a:solidFill>
              <a:srgbClr val="00B050"/>
            </a:solidFill>
          </a:ln>
        </p:spPr>
      </p:pic>
      <p:sp>
        <p:nvSpPr>
          <p:cNvPr id="1030" name="AutoShape 6" descr="https://cojo.ru/wp-content/uploads/2022/12/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https://cojo.ru/wp-content/uploads/2022/12/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4" name="AutoShape 10" descr="https://cojo.ru/wp-content/uploads/2022/12/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6" name="AutoShape 12" descr="https://cojo.ru/wp-content/uploads/2022/12/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8" name="AutoShape 14" descr="C:\Users\User\Downloads\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0" name="AutoShape 16" descr="C:\Users\User\Downloads\interesnyi-fon-dlia-prezentatsii-1.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sun59-1.userapi.com/impf/okFYil2I19zXmS3N-n4F4dJaYOOrOgHR6Nfk2Q/ethJ9LzFlgA.jpg?size=600x600&amp;quality=96&amp;sign=e302ef0a9ef8837776f2d4fce22dc9b1&amp;type=album"/>
          <p:cNvPicPr>
            <a:picLocks noChangeAspect="1" noChangeArrowheads="1"/>
          </p:cNvPicPr>
          <p:nvPr/>
        </p:nvPicPr>
        <p:blipFill>
          <a:blip r:embed="rId2" cstate="print"/>
          <a:srcRect l="8001" r="9990"/>
          <a:stretch>
            <a:fillRect/>
          </a:stretch>
        </p:blipFill>
        <p:spPr bwMode="auto">
          <a:xfrm>
            <a:off x="6191672" y="2204864"/>
            <a:ext cx="2952328" cy="3600000"/>
          </a:xfrm>
          <a:prstGeom prst="rect">
            <a:avLst/>
          </a:prstGeom>
          <a:noFill/>
        </p:spPr>
      </p:pic>
      <p:pic>
        <p:nvPicPr>
          <p:cNvPr id="19460" name="Picture 4" descr="https://sun59-1.userapi.com/impg/QjHEaxJ213KeR6VKm-M13xKH9TXKDd6rigOUNg/PWp3CPbABKY.jpg?size=522x694&amp;quality=96&amp;sign=14f166d7727b63e7e1cdae2239e5b478&amp;type=album"/>
          <p:cNvPicPr>
            <a:picLocks noChangeAspect="1" noChangeArrowheads="1"/>
          </p:cNvPicPr>
          <p:nvPr/>
        </p:nvPicPr>
        <p:blipFill>
          <a:blip r:embed="rId3" cstate="print"/>
          <a:srcRect/>
          <a:stretch>
            <a:fillRect/>
          </a:stretch>
        </p:blipFill>
        <p:spPr bwMode="auto">
          <a:xfrm>
            <a:off x="539552" y="247649"/>
            <a:ext cx="4972050" cy="6610351"/>
          </a:xfrm>
          <a:prstGeom prst="rect">
            <a:avLst/>
          </a:prstGeom>
          <a:noFill/>
        </p:spPr>
      </p:pic>
      <p:sp>
        <p:nvSpPr>
          <p:cNvPr id="10" name="Овал 9"/>
          <p:cNvSpPr/>
          <p:nvPr/>
        </p:nvSpPr>
        <p:spPr>
          <a:xfrm>
            <a:off x="5436096" y="1844824"/>
            <a:ext cx="720080" cy="72008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827584" y="620688"/>
            <a:ext cx="720080" cy="72008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611560" y="3212976"/>
            <a:ext cx="720080" cy="72008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179512" y="1916832"/>
            <a:ext cx="720080" cy="720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179512" y="5661248"/>
            <a:ext cx="720080" cy="720080"/>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1187624" y="5661248"/>
            <a:ext cx="720080" cy="720080"/>
          </a:xfrm>
          <a:prstGeom prst="ellipse">
            <a:avLst/>
          </a:prstGeom>
          <a:solidFill>
            <a:srgbClr val="E7256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5508104" y="5661248"/>
            <a:ext cx="720080" cy="72008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5004048" y="3212976"/>
            <a:ext cx="720080" cy="72008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p:cNvSpPr/>
          <p:nvPr/>
        </p:nvSpPr>
        <p:spPr>
          <a:xfrm>
            <a:off x="6516216" y="5661248"/>
            <a:ext cx="720080" cy="720080"/>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4427984" y="1340768"/>
            <a:ext cx="720080" cy="72008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p:cNvSpPr/>
          <p:nvPr/>
        </p:nvSpPr>
        <p:spPr>
          <a:xfrm>
            <a:off x="5436096" y="4293096"/>
            <a:ext cx="720080" cy="72008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3707904" y="5733256"/>
            <a:ext cx="720080" cy="72008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Заголовок 1"/>
          <p:cNvSpPr>
            <a:spLocks noGrp="1"/>
          </p:cNvSpPr>
          <p:nvPr>
            <p:ph type="title"/>
          </p:nvPr>
        </p:nvSpPr>
        <p:spPr>
          <a:xfrm>
            <a:off x="4139952" y="116632"/>
            <a:ext cx="4860032" cy="1084982"/>
          </a:xfrm>
        </p:spPr>
        <p:style>
          <a:lnRef idx="1">
            <a:schemeClr val="accent3"/>
          </a:lnRef>
          <a:fillRef idx="2">
            <a:schemeClr val="accent3"/>
          </a:fillRef>
          <a:effectRef idx="1">
            <a:schemeClr val="accent3"/>
          </a:effectRef>
          <a:fontRef idx="minor">
            <a:schemeClr val="dk1"/>
          </a:fontRef>
        </p:style>
        <p:txBody>
          <a:bodyPr>
            <a:noAutofit/>
          </a:bodyPr>
          <a:lstStyle/>
          <a:p>
            <a:r>
              <a:rPr lang="ru-RU" sz="3200" dirty="0" smtClean="0">
                <a:solidFill>
                  <a:srgbClr val="FF0000"/>
                </a:solidFill>
              </a:rPr>
              <a:t>ПОМОГИ ДРАКОНУ УКРАСИТЬ ЕЛОЧКУ</a:t>
            </a:r>
            <a:endParaRPr lang="ru-RU" sz="3200" dirty="0">
              <a:solidFill>
                <a:srgbClr val="FF0000"/>
              </a:solidFill>
            </a:endParaRPr>
          </a:p>
        </p:txBody>
      </p:sp>
      <p:sp>
        <p:nvSpPr>
          <p:cNvPr id="25" name="Овал 24"/>
          <p:cNvSpPr/>
          <p:nvPr/>
        </p:nvSpPr>
        <p:spPr>
          <a:xfrm>
            <a:off x="4572000" y="5733256"/>
            <a:ext cx="720080" cy="72008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pull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2" descr="https://img.freepik.com/premium-vector/cute-dragon-cartoon_33070-3080.jpg?w=2000"/>
          <p:cNvPicPr>
            <a:picLocks noChangeAspect="1" noChangeArrowheads="1"/>
          </p:cNvPicPr>
          <p:nvPr/>
        </p:nvPicPr>
        <p:blipFill>
          <a:blip r:embed="rId2" cstate="print"/>
          <a:srcRect/>
          <a:stretch>
            <a:fillRect/>
          </a:stretch>
        </p:blipFill>
        <p:spPr bwMode="auto">
          <a:xfrm>
            <a:off x="2267744" y="1340768"/>
            <a:ext cx="1876955" cy="1800000"/>
          </a:xfrm>
          <a:prstGeom prst="rect">
            <a:avLst/>
          </a:prstGeom>
          <a:noFill/>
        </p:spPr>
      </p:pic>
      <p:pic>
        <p:nvPicPr>
          <p:cNvPr id="12" name="Picture 6" descr="https://nakleikashop.ru/images/detailed/58/Drgn-077.png"/>
          <p:cNvPicPr>
            <a:picLocks noChangeAspect="1" noChangeArrowheads="1"/>
          </p:cNvPicPr>
          <p:nvPr/>
        </p:nvPicPr>
        <p:blipFill>
          <a:blip r:embed="rId3" cstate="print"/>
          <a:srcRect/>
          <a:stretch>
            <a:fillRect/>
          </a:stretch>
        </p:blipFill>
        <p:spPr bwMode="auto">
          <a:xfrm>
            <a:off x="5004048" y="1268760"/>
            <a:ext cx="1793382" cy="1800000"/>
          </a:xfrm>
          <a:prstGeom prst="rect">
            <a:avLst/>
          </a:prstGeom>
          <a:noFill/>
        </p:spPr>
      </p:pic>
      <p:sp>
        <p:nvSpPr>
          <p:cNvPr id="2" name="Заголовок 1"/>
          <p:cNvSpPr>
            <a:spLocks noGrp="1"/>
          </p:cNvSpPr>
          <p:nvPr>
            <p:ph type="title"/>
          </p:nvPr>
        </p:nvSpPr>
        <p:spPr>
          <a:xfrm>
            <a:off x="1547664" y="116632"/>
            <a:ext cx="6192688" cy="864096"/>
          </a:xfrm>
        </p:spPr>
        <p:style>
          <a:lnRef idx="1">
            <a:schemeClr val="accent3"/>
          </a:lnRef>
          <a:fillRef idx="2">
            <a:schemeClr val="accent3"/>
          </a:fillRef>
          <a:effectRef idx="1">
            <a:schemeClr val="accent3"/>
          </a:effectRef>
          <a:fontRef idx="minor">
            <a:schemeClr val="dk1"/>
          </a:fontRef>
        </p:style>
        <p:txBody>
          <a:bodyPr>
            <a:noAutofit/>
          </a:bodyPr>
          <a:lstStyle/>
          <a:p>
            <a:r>
              <a:rPr lang="ru-RU" sz="3200" dirty="0" smtClean="0">
                <a:solidFill>
                  <a:srgbClr val="FF0000"/>
                </a:solidFill>
              </a:rPr>
              <a:t>НАЙДИ ДВУХ ОДИНАКОВЫХ ДРАКОНОВ</a:t>
            </a:r>
            <a:endParaRPr lang="ru-RU" sz="3200" dirty="0">
              <a:solidFill>
                <a:srgbClr val="FF0000"/>
              </a:solidFill>
            </a:endParaRPr>
          </a:p>
        </p:txBody>
      </p:sp>
      <p:pic>
        <p:nvPicPr>
          <p:cNvPr id="25604" name="Picture 4" descr="https://img.razrisyika.ru/kart/19/1200/73205-drakon-dlya-detey-11.jpg"/>
          <p:cNvPicPr>
            <a:picLocks noChangeAspect="1" noChangeArrowheads="1"/>
          </p:cNvPicPr>
          <p:nvPr/>
        </p:nvPicPr>
        <p:blipFill>
          <a:blip r:embed="rId4" cstate="print"/>
          <a:srcRect/>
          <a:stretch>
            <a:fillRect/>
          </a:stretch>
        </p:blipFill>
        <p:spPr bwMode="auto">
          <a:xfrm>
            <a:off x="0" y="1340768"/>
            <a:ext cx="1800000" cy="1800000"/>
          </a:xfrm>
          <a:prstGeom prst="rect">
            <a:avLst/>
          </a:prstGeom>
          <a:noFill/>
        </p:spPr>
      </p:pic>
      <p:pic>
        <p:nvPicPr>
          <p:cNvPr id="25606" name="Picture 6" descr="https://nakleikashop.ru/images/detailed/58/Drgn-077.png"/>
          <p:cNvPicPr>
            <a:picLocks noChangeAspect="1" noChangeArrowheads="1"/>
          </p:cNvPicPr>
          <p:nvPr/>
        </p:nvPicPr>
        <p:blipFill>
          <a:blip r:embed="rId3" cstate="print"/>
          <a:srcRect/>
          <a:stretch>
            <a:fillRect/>
          </a:stretch>
        </p:blipFill>
        <p:spPr bwMode="auto">
          <a:xfrm>
            <a:off x="107504" y="3573016"/>
            <a:ext cx="1793382" cy="1800000"/>
          </a:xfrm>
          <a:prstGeom prst="rect">
            <a:avLst/>
          </a:prstGeom>
          <a:noFill/>
        </p:spPr>
      </p:pic>
      <p:sp>
        <p:nvSpPr>
          <p:cNvPr id="25608" name="AutoShape 8" descr="https://umka.dp.ua/image/cache/catalog/YML8230199a08bf02f2ee16019f7c739b42/kartiny-30kh30/IMG4711ea30a37aefa042e6c7af83c31114-700x70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5610" name="AutoShape 10" descr="https://umka.dp.ua/image/cache/catalog/YML8230199a08bf02f2ee16019f7c739b42/kartiny-30kh30/IMG4711ea30a37aefa042e6c7af83c31114-700x70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5612" name="Picture 12" descr="https://img.freepik.com/premium-vector/cute-dragon-cartoon_33070-3080.jpg?w=2000"/>
          <p:cNvPicPr>
            <a:picLocks noChangeAspect="1" noChangeArrowheads="1"/>
          </p:cNvPicPr>
          <p:nvPr/>
        </p:nvPicPr>
        <p:blipFill>
          <a:blip r:embed="rId2" cstate="print"/>
          <a:srcRect/>
          <a:stretch>
            <a:fillRect/>
          </a:stretch>
        </p:blipFill>
        <p:spPr bwMode="auto">
          <a:xfrm>
            <a:off x="4932040" y="3212976"/>
            <a:ext cx="1876955" cy="1800000"/>
          </a:xfrm>
          <a:prstGeom prst="rect">
            <a:avLst/>
          </a:prstGeom>
          <a:noFill/>
        </p:spPr>
      </p:pic>
      <p:pic>
        <p:nvPicPr>
          <p:cNvPr id="10" name="Picture 4" descr="https://img.razrisyika.ru/kart/19/1200/73205-drakon-dlya-detey-11.jpg"/>
          <p:cNvPicPr>
            <a:picLocks noChangeAspect="1" noChangeArrowheads="1"/>
          </p:cNvPicPr>
          <p:nvPr/>
        </p:nvPicPr>
        <p:blipFill>
          <a:blip r:embed="rId4" cstate="print"/>
          <a:srcRect/>
          <a:stretch>
            <a:fillRect/>
          </a:stretch>
        </p:blipFill>
        <p:spPr bwMode="auto">
          <a:xfrm>
            <a:off x="6804248" y="1124744"/>
            <a:ext cx="1800000" cy="1800000"/>
          </a:xfrm>
          <a:prstGeom prst="rect">
            <a:avLst/>
          </a:prstGeom>
          <a:noFill/>
        </p:spPr>
      </p:pic>
      <p:pic>
        <p:nvPicPr>
          <p:cNvPr id="25614" name="Picture 14" descr="https://img.freepik.com/premium-vector/cute-green-dragon-cartoon_160606-101.jpg?w=2000"/>
          <p:cNvPicPr>
            <a:picLocks noChangeAspect="1" noChangeArrowheads="1"/>
          </p:cNvPicPr>
          <p:nvPr/>
        </p:nvPicPr>
        <p:blipFill>
          <a:blip r:embed="rId5" cstate="print"/>
          <a:srcRect/>
          <a:stretch>
            <a:fillRect/>
          </a:stretch>
        </p:blipFill>
        <p:spPr bwMode="auto">
          <a:xfrm>
            <a:off x="7596336" y="3284984"/>
            <a:ext cx="1322071" cy="1800000"/>
          </a:xfrm>
          <a:prstGeom prst="rect">
            <a:avLst/>
          </a:prstGeom>
          <a:noFill/>
        </p:spPr>
      </p:pic>
      <p:pic>
        <p:nvPicPr>
          <p:cNvPr id="14" name="Picture 14" descr="https://img.freepik.com/premium-vector/cute-green-dragon-cartoon_160606-101.jpg?w=2000"/>
          <p:cNvPicPr>
            <a:picLocks noChangeAspect="1" noChangeArrowheads="1"/>
          </p:cNvPicPr>
          <p:nvPr/>
        </p:nvPicPr>
        <p:blipFill>
          <a:blip r:embed="rId5" cstate="print"/>
          <a:srcRect/>
          <a:stretch>
            <a:fillRect/>
          </a:stretch>
        </p:blipFill>
        <p:spPr bwMode="auto">
          <a:xfrm>
            <a:off x="1691680" y="5058000"/>
            <a:ext cx="1322071" cy="1800000"/>
          </a:xfrm>
          <a:prstGeom prst="rect">
            <a:avLst/>
          </a:prstGeom>
          <a:noFill/>
        </p:spPr>
      </p:pic>
      <p:sp>
        <p:nvSpPr>
          <p:cNvPr id="25616" name="AutoShape 16" descr="https://cultmall.com.ua/image/catalog/gx2021/mex711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5618" name="AutoShape 18" descr="https://thumbs.dreamstime.com/b/%D0%B4%D1%80%D0%B0%D0%BA%D0%BE%D0%BD-%D1%88%D0%B0%D1%80%D0%B6%D0%B0-%D0%BC%D0%B8-%D1%8B%D0%B9-%D0%BE%D1%80%D0%B0%D0%BD%D0%B6%D0%B5%D0%B2%D1%8B%D0%B9-%D0%B8%D0%B7%D0%BE-%D0%B8%D1%80%D0%BE%D0%B2%D0%B0%D0%BD%D0%BD%D1%8B%D0%B9-%D0%BD%D0%B0-%D0%B1%D0%B5-%D0%BE%D0%B9-%D0%BF%D1%80%D0%B5-%D0%BF%D0%BE%D1%81%D1%8B-%D0%BA%D0%B5-60523388.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5620" name="AutoShape 20" descr="https://thumbs.dreamstime.com/b/%D0%B4%D1%80%D0%B0%D0%BA%D0%BE%D0%BD-%D1%88%D0%B0%D1%80%D0%B6%D0%B0-%D0%BC%D0%B8-%D1%8B%D0%B9-%D0%BE%D1%80%D0%B0%D0%BD%D0%B6%D0%B5%D0%B2%D1%8B%D0%B9-%D0%B8%D0%B7%D0%BE-%D0%B8%D1%80%D0%BE%D0%B2%D0%B0%D0%BD%D0%BD%D1%8B%D0%B9-%D0%BD%D0%B0-%D0%B1%D0%B5-%D0%BE%D0%B9-%D0%BF%D1%80%D0%B5-%D0%BF%D0%BE%D1%81%D1%8B-%D0%BA%D0%B5-60523388.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5622" name="Picture 22" descr="https://img.freepik.com/premium-vector/cute-cartoon-red-dragon-posing_50699-336.jpg?w=1800"/>
          <p:cNvPicPr>
            <a:picLocks noChangeAspect="1" noChangeArrowheads="1"/>
          </p:cNvPicPr>
          <p:nvPr/>
        </p:nvPicPr>
        <p:blipFill>
          <a:blip r:embed="rId6" cstate="print"/>
          <a:srcRect/>
          <a:stretch>
            <a:fillRect/>
          </a:stretch>
        </p:blipFill>
        <p:spPr bwMode="auto">
          <a:xfrm>
            <a:off x="2843808" y="3284984"/>
            <a:ext cx="1664954" cy="1800000"/>
          </a:xfrm>
          <a:prstGeom prst="rect">
            <a:avLst/>
          </a:prstGeom>
          <a:noFill/>
        </p:spPr>
      </p:pic>
      <p:pic>
        <p:nvPicPr>
          <p:cNvPr id="19" name="Picture 22" descr="https://img.freepik.com/premium-vector/cute-cartoon-red-dragon-posing_50699-336.jpg?w=1800"/>
          <p:cNvPicPr>
            <a:picLocks noChangeAspect="1" noChangeArrowheads="1"/>
          </p:cNvPicPr>
          <p:nvPr/>
        </p:nvPicPr>
        <p:blipFill>
          <a:blip r:embed="rId6" cstate="print"/>
          <a:srcRect/>
          <a:stretch>
            <a:fillRect/>
          </a:stretch>
        </p:blipFill>
        <p:spPr bwMode="auto">
          <a:xfrm>
            <a:off x="6012160" y="4725144"/>
            <a:ext cx="1664954" cy="1800000"/>
          </a:xfrm>
          <a:prstGeom prst="rect">
            <a:avLst/>
          </a:prstGeom>
          <a:noFill/>
        </p:spPr>
      </p:pic>
    </p:spTree>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188640"/>
            <a:ext cx="6120680" cy="1152128"/>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3600" dirty="0" smtClean="0">
                <a:solidFill>
                  <a:srgbClr val="FF0000"/>
                </a:solidFill>
              </a:rPr>
              <a:t>Собери изображение </a:t>
            </a:r>
            <a:br>
              <a:rPr lang="ru-RU" sz="3600" dirty="0" smtClean="0">
                <a:solidFill>
                  <a:srgbClr val="FF0000"/>
                </a:solidFill>
              </a:rPr>
            </a:br>
            <a:r>
              <a:rPr lang="ru-RU" sz="3600" dirty="0" smtClean="0">
                <a:solidFill>
                  <a:srgbClr val="FF0000"/>
                </a:solidFill>
              </a:rPr>
              <a:t>Деда Мороза и Дракона</a:t>
            </a:r>
            <a:endParaRPr lang="ru-RU" sz="3600" dirty="0">
              <a:solidFill>
                <a:srgbClr val="FF0000"/>
              </a:solidFill>
            </a:endParaRPr>
          </a:p>
        </p:txBody>
      </p:sp>
      <p:pic>
        <p:nvPicPr>
          <p:cNvPr id="1027" name="Picture 3" descr="C:\Users\User\AppData\Local\Temp\Rar$DIa0.440\2.jpg"/>
          <p:cNvPicPr>
            <a:picLocks noChangeAspect="1" noChangeArrowheads="1"/>
          </p:cNvPicPr>
          <p:nvPr/>
        </p:nvPicPr>
        <p:blipFill>
          <a:blip r:embed="rId2" cstate="print"/>
          <a:srcRect/>
          <a:stretch>
            <a:fillRect/>
          </a:stretch>
        </p:blipFill>
        <p:spPr bwMode="auto">
          <a:xfrm>
            <a:off x="3707904" y="3068960"/>
            <a:ext cx="1440000" cy="1440000"/>
          </a:xfrm>
          <a:prstGeom prst="rect">
            <a:avLst/>
          </a:prstGeom>
          <a:noFill/>
        </p:spPr>
      </p:pic>
      <p:pic>
        <p:nvPicPr>
          <p:cNvPr id="1028" name="Picture 4" descr="C:\Users\User\AppData\Local\Temp\Rar$DIa0.296\1.jpg"/>
          <p:cNvPicPr>
            <a:picLocks noChangeAspect="1" noChangeArrowheads="1"/>
          </p:cNvPicPr>
          <p:nvPr/>
        </p:nvPicPr>
        <p:blipFill>
          <a:blip r:embed="rId3" cstate="print"/>
          <a:srcRect/>
          <a:stretch>
            <a:fillRect/>
          </a:stretch>
        </p:blipFill>
        <p:spPr bwMode="auto">
          <a:xfrm>
            <a:off x="2051720" y="1772816"/>
            <a:ext cx="1440000" cy="1440000"/>
          </a:xfrm>
          <a:prstGeom prst="rect">
            <a:avLst/>
          </a:prstGeom>
          <a:noFill/>
        </p:spPr>
      </p:pic>
      <p:pic>
        <p:nvPicPr>
          <p:cNvPr id="1029" name="Picture 5" descr="C:\Users\User\AppData\Local\Temp\Rar$DIa0.809\3.jpg"/>
          <p:cNvPicPr>
            <a:picLocks noChangeAspect="1" noChangeArrowheads="1"/>
          </p:cNvPicPr>
          <p:nvPr/>
        </p:nvPicPr>
        <p:blipFill>
          <a:blip r:embed="rId4" cstate="print"/>
          <a:srcRect/>
          <a:stretch>
            <a:fillRect/>
          </a:stretch>
        </p:blipFill>
        <p:spPr bwMode="auto">
          <a:xfrm>
            <a:off x="6444208" y="2276872"/>
            <a:ext cx="1440000" cy="1440000"/>
          </a:xfrm>
          <a:prstGeom prst="rect">
            <a:avLst/>
          </a:prstGeom>
          <a:noFill/>
        </p:spPr>
      </p:pic>
      <p:pic>
        <p:nvPicPr>
          <p:cNvPr id="1030" name="Picture 6" descr="C:\Users\User\AppData\Local\Temp\Rar$DIa0.489\4.jpg"/>
          <p:cNvPicPr>
            <a:picLocks noChangeAspect="1" noChangeArrowheads="1"/>
          </p:cNvPicPr>
          <p:nvPr/>
        </p:nvPicPr>
        <p:blipFill>
          <a:blip r:embed="rId5" cstate="print"/>
          <a:srcRect/>
          <a:stretch>
            <a:fillRect/>
          </a:stretch>
        </p:blipFill>
        <p:spPr bwMode="auto">
          <a:xfrm>
            <a:off x="5004048" y="4725144"/>
            <a:ext cx="1440000" cy="1440000"/>
          </a:xfrm>
          <a:prstGeom prst="rect">
            <a:avLst/>
          </a:prstGeom>
          <a:noFill/>
        </p:spPr>
      </p:pic>
      <p:pic>
        <p:nvPicPr>
          <p:cNvPr id="1031" name="Picture 7" descr="C:\Users\User\AppData\Local\Temp\Rar$DIa0.572\5.jpg"/>
          <p:cNvPicPr>
            <a:picLocks noChangeAspect="1" noChangeArrowheads="1"/>
          </p:cNvPicPr>
          <p:nvPr/>
        </p:nvPicPr>
        <p:blipFill>
          <a:blip r:embed="rId6" cstate="print"/>
          <a:srcRect/>
          <a:stretch>
            <a:fillRect/>
          </a:stretch>
        </p:blipFill>
        <p:spPr bwMode="auto">
          <a:xfrm>
            <a:off x="4572000" y="1484784"/>
            <a:ext cx="1440000" cy="1440000"/>
          </a:xfrm>
          <a:prstGeom prst="rect">
            <a:avLst/>
          </a:prstGeom>
          <a:noFill/>
        </p:spPr>
      </p:pic>
      <p:pic>
        <p:nvPicPr>
          <p:cNvPr id="1032" name="Picture 8" descr="C:\Users\User\AppData\Local\Temp\Rar$DIa0.242\6.jpg"/>
          <p:cNvPicPr>
            <a:picLocks noChangeAspect="1" noChangeArrowheads="1"/>
          </p:cNvPicPr>
          <p:nvPr/>
        </p:nvPicPr>
        <p:blipFill>
          <a:blip r:embed="rId7" cstate="print"/>
          <a:srcRect/>
          <a:stretch>
            <a:fillRect/>
          </a:stretch>
        </p:blipFill>
        <p:spPr bwMode="auto">
          <a:xfrm>
            <a:off x="179512" y="2924944"/>
            <a:ext cx="1440000" cy="1440000"/>
          </a:xfrm>
          <a:prstGeom prst="rect">
            <a:avLst/>
          </a:prstGeom>
          <a:noFill/>
        </p:spPr>
      </p:pic>
      <p:pic>
        <p:nvPicPr>
          <p:cNvPr id="1033" name="Picture 9" descr="C:\Users\User\AppData\Local\Temp\Rar$DIa0.073\7.jpg"/>
          <p:cNvPicPr>
            <a:picLocks noChangeAspect="1" noChangeArrowheads="1"/>
          </p:cNvPicPr>
          <p:nvPr/>
        </p:nvPicPr>
        <p:blipFill>
          <a:blip r:embed="rId8" cstate="print"/>
          <a:srcRect/>
          <a:stretch>
            <a:fillRect/>
          </a:stretch>
        </p:blipFill>
        <p:spPr bwMode="auto">
          <a:xfrm>
            <a:off x="827584" y="4581128"/>
            <a:ext cx="1440000" cy="1440000"/>
          </a:xfrm>
          <a:prstGeom prst="rect">
            <a:avLst/>
          </a:prstGeom>
          <a:noFill/>
        </p:spPr>
      </p:pic>
      <p:pic>
        <p:nvPicPr>
          <p:cNvPr id="1034" name="Picture 10" descr="C:\Users\User\AppData\Local\Temp\Rar$DIa0.282\8.jpg"/>
          <p:cNvPicPr>
            <a:picLocks noChangeAspect="1" noChangeArrowheads="1"/>
          </p:cNvPicPr>
          <p:nvPr/>
        </p:nvPicPr>
        <p:blipFill>
          <a:blip r:embed="rId9" cstate="print"/>
          <a:srcRect/>
          <a:stretch>
            <a:fillRect/>
          </a:stretch>
        </p:blipFill>
        <p:spPr bwMode="auto">
          <a:xfrm>
            <a:off x="2987824" y="4869160"/>
            <a:ext cx="1440000" cy="1440000"/>
          </a:xfrm>
          <a:prstGeom prst="rect">
            <a:avLst/>
          </a:prstGeom>
          <a:noFill/>
        </p:spPr>
      </p:pic>
      <p:pic>
        <p:nvPicPr>
          <p:cNvPr id="1037" name="Picture 13" descr="C:\Users\User\AppData\Local\Temp\Rar$DIa0.008\9.jpg"/>
          <p:cNvPicPr>
            <a:picLocks noChangeAspect="1" noChangeArrowheads="1"/>
          </p:cNvPicPr>
          <p:nvPr/>
        </p:nvPicPr>
        <p:blipFill>
          <a:blip r:embed="rId10" cstate="print"/>
          <a:srcRect/>
          <a:stretch>
            <a:fillRect/>
          </a:stretch>
        </p:blipFill>
        <p:spPr bwMode="auto">
          <a:xfrm>
            <a:off x="6948264" y="4581128"/>
            <a:ext cx="1440000" cy="1440000"/>
          </a:xfrm>
          <a:prstGeom prst="rect">
            <a:avLst/>
          </a:prstGeom>
          <a:noFill/>
        </p:spPr>
      </p:pic>
    </p:spTree>
  </p:cSld>
  <p:clrMapOvr>
    <a:masterClrMapping/>
  </p:clrMapOvr>
  <p:transition>
    <p:pull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74638"/>
            <a:ext cx="5256584" cy="850106"/>
          </a:xfrm>
        </p:spPr>
        <p:style>
          <a:lnRef idx="1">
            <a:schemeClr val="accent3"/>
          </a:lnRef>
          <a:fillRef idx="3">
            <a:schemeClr val="accent3"/>
          </a:fillRef>
          <a:effectRef idx="2">
            <a:schemeClr val="accent3"/>
          </a:effectRef>
          <a:fontRef idx="minor">
            <a:schemeClr val="lt1"/>
          </a:fontRef>
        </p:style>
        <p:txBody>
          <a:bodyPr/>
          <a:lstStyle/>
          <a:p>
            <a:r>
              <a:rPr lang="ru-RU" dirty="0" smtClean="0"/>
              <a:t>РАЗГАДАЙ РЕБУСЫ</a:t>
            </a:r>
            <a:endParaRPr lang="ru-RU" dirty="0"/>
          </a:p>
        </p:txBody>
      </p:sp>
      <p:pic>
        <p:nvPicPr>
          <p:cNvPr id="26626" name="Picture 2" descr="C:\Users\User\Downloads\drakon.png"/>
          <p:cNvPicPr>
            <a:picLocks noChangeAspect="1" noChangeArrowheads="1"/>
          </p:cNvPicPr>
          <p:nvPr/>
        </p:nvPicPr>
        <p:blipFill>
          <a:blip r:embed="rId2" cstate="print"/>
          <a:srcRect b="10226"/>
          <a:stretch>
            <a:fillRect/>
          </a:stretch>
        </p:blipFill>
        <p:spPr bwMode="auto">
          <a:xfrm>
            <a:off x="395536" y="1412776"/>
            <a:ext cx="3048000" cy="1368152"/>
          </a:xfrm>
          <a:prstGeom prst="rect">
            <a:avLst/>
          </a:prstGeom>
          <a:noFill/>
        </p:spPr>
      </p:pic>
      <p:pic>
        <p:nvPicPr>
          <p:cNvPr id="26627" name="Picture 3" descr="C:\Users\User\Downloads\elka.png"/>
          <p:cNvPicPr>
            <a:picLocks noGrp="1" noChangeAspect="1" noChangeArrowheads="1"/>
          </p:cNvPicPr>
          <p:nvPr>
            <p:ph idx="1"/>
          </p:nvPr>
        </p:nvPicPr>
        <p:blipFill>
          <a:blip r:embed="rId3" cstate="print"/>
          <a:srcRect b="10226"/>
          <a:stretch>
            <a:fillRect/>
          </a:stretch>
        </p:blipFill>
        <p:spPr bwMode="auto">
          <a:xfrm>
            <a:off x="5148064" y="1412776"/>
            <a:ext cx="3048006" cy="1368152"/>
          </a:xfrm>
          <a:prstGeom prst="rect">
            <a:avLst/>
          </a:prstGeom>
          <a:noFill/>
        </p:spPr>
      </p:pic>
      <p:pic>
        <p:nvPicPr>
          <p:cNvPr id="26628" name="Picture 4" descr="C:\Users\User\Downloads\podarki.png"/>
          <p:cNvPicPr>
            <a:picLocks noChangeAspect="1" noChangeArrowheads="1"/>
          </p:cNvPicPr>
          <p:nvPr/>
        </p:nvPicPr>
        <p:blipFill>
          <a:blip r:embed="rId4" cstate="print"/>
          <a:srcRect b="10226"/>
          <a:stretch>
            <a:fillRect/>
          </a:stretch>
        </p:blipFill>
        <p:spPr bwMode="auto">
          <a:xfrm>
            <a:off x="2843808" y="3212976"/>
            <a:ext cx="3048006" cy="1368152"/>
          </a:xfrm>
          <a:prstGeom prst="rect">
            <a:avLst/>
          </a:prstGeom>
          <a:noFill/>
        </p:spPr>
      </p:pic>
      <p:pic>
        <p:nvPicPr>
          <p:cNvPr id="26630" name="Picture 6" descr="C:\Users\User\Downloads\novyj.png"/>
          <p:cNvPicPr>
            <a:picLocks noChangeAspect="1" noChangeArrowheads="1"/>
          </p:cNvPicPr>
          <p:nvPr/>
        </p:nvPicPr>
        <p:blipFill>
          <a:blip r:embed="rId5" cstate="print"/>
          <a:srcRect b="10226"/>
          <a:stretch>
            <a:fillRect/>
          </a:stretch>
        </p:blipFill>
        <p:spPr bwMode="auto">
          <a:xfrm>
            <a:off x="755576" y="5013176"/>
            <a:ext cx="3048000" cy="1368152"/>
          </a:xfrm>
          <a:prstGeom prst="rect">
            <a:avLst/>
          </a:prstGeom>
          <a:noFill/>
        </p:spPr>
      </p:pic>
      <p:pic>
        <p:nvPicPr>
          <p:cNvPr id="26631" name="Picture 7" descr="C:\Users\User\Downloads\god.png"/>
          <p:cNvPicPr>
            <a:picLocks noChangeAspect="1" noChangeArrowheads="1"/>
          </p:cNvPicPr>
          <p:nvPr/>
        </p:nvPicPr>
        <p:blipFill>
          <a:blip r:embed="rId6" cstate="print"/>
          <a:srcRect b="10226"/>
          <a:stretch>
            <a:fillRect/>
          </a:stretch>
        </p:blipFill>
        <p:spPr bwMode="auto">
          <a:xfrm>
            <a:off x="5508104" y="5013176"/>
            <a:ext cx="3048006" cy="1368152"/>
          </a:xfrm>
          <a:prstGeom prst="rect">
            <a:avLst/>
          </a:prstGeom>
          <a:noFill/>
        </p:spPr>
      </p:pic>
      <p:sp>
        <p:nvSpPr>
          <p:cNvPr id="13" name="Плюс 12"/>
          <p:cNvSpPr/>
          <p:nvPr/>
        </p:nvSpPr>
        <p:spPr>
          <a:xfrm>
            <a:off x="3923928" y="5085184"/>
            <a:ext cx="1440160" cy="1512168"/>
          </a:xfrm>
          <a:prstGeom prst="mathPlu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pull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274638"/>
            <a:ext cx="6264696" cy="1143000"/>
          </a:xfrm>
          <a:ln w="57150"/>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dirty="0" smtClean="0">
                <a:ln w="19050">
                  <a:solidFill>
                    <a:schemeClr val="tx1"/>
                  </a:solidFill>
                </a:ln>
                <a:solidFill>
                  <a:srgbClr val="FF0000"/>
                </a:solidFill>
              </a:rPr>
              <a:t>Подвижная игра</a:t>
            </a:r>
            <a:br>
              <a:rPr lang="ru-RU" dirty="0" smtClean="0">
                <a:ln w="19050">
                  <a:solidFill>
                    <a:schemeClr val="tx1"/>
                  </a:solidFill>
                </a:ln>
                <a:solidFill>
                  <a:srgbClr val="FF0000"/>
                </a:solidFill>
              </a:rPr>
            </a:br>
            <a:r>
              <a:rPr lang="ru-RU" dirty="0" smtClean="0">
                <a:ln w="19050">
                  <a:solidFill>
                    <a:schemeClr val="tx1"/>
                  </a:solidFill>
                </a:ln>
                <a:solidFill>
                  <a:srgbClr val="FF0000"/>
                </a:solidFill>
              </a:rPr>
              <a:t> «Поймай хвост дракона»</a:t>
            </a:r>
            <a:endParaRPr lang="ru-RU" dirty="0">
              <a:ln w="19050">
                <a:solidFill>
                  <a:schemeClr val="tx1"/>
                </a:solidFill>
              </a:ln>
              <a:solidFill>
                <a:srgbClr val="FF0000"/>
              </a:solidFill>
            </a:endParaRPr>
          </a:p>
        </p:txBody>
      </p:sp>
      <p:sp>
        <p:nvSpPr>
          <p:cNvPr id="3" name="Содержимое 2"/>
          <p:cNvSpPr>
            <a:spLocks noGrp="1"/>
          </p:cNvSpPr>
          <p:nvPr>
            <p:ph idx="1"/>
          </p:nvPr>
        </p:nvSpPr>
        <p:spPr>
          <a:xfrm>
            <a:off x="457200" y="1844824"/>
            <a:ext cx="8229600" cy="4464495"/>
          </a:xfrm>
          <a:ln w="57150"/>
        </p:spPr>
        <p:style>
          <a:lnRef idx="1">
            <a:schemeClr val="accent5"/>
          </a:lnRef>
          <a:fillRef idx="2">
            <a:schemeClr val="accent5"/>
          </a:fillRef>
          <a:effectRef idx="1">
            <a:schemeClr val="accent5"/>
          </a:effectRef>
          <a:fontRef idx="minor">
            <a:schemeClr val="dk1"/>
          </a:fontRef>
        </p:style>
        <p:txBody>
          <a:bodyPr>
            <a:noAutofit/>
          </a:bodyPr>
          <a:lstStyle/>
          <a:p>
            <a:pPr marL="93663" indent="261938" algn="just" fontAlgn="base">
              <a:buNone/>
            </a:pPr>
            <a:endParaRPr lang="ru-RU" sz="1400" dirty="0" smtClean="0">
              <a:solidFill>
                <a:srgbClr val="002060"/>
              </a:solidFill>
              <a:latin typeface="Times New Roman" pitchFamily="18" charset="0"/>
              <a:cs typeface="Times New Roman" pitchFamily="18" charset="0"/>
            </a:endParaRPr>
          </a:p>
          <a:p>
            <a:pPr marL="93663" indent="261938" algn="just" fontAlgn="base">
              <a:buNone/>
            </a:pPr>
            <a:r>
              <a:rPr lang="ru-RU" sz="1400" dirty="0" smtClean="0">
                <a:solidFill>
                  <a:srgbClr val="002060"/>
                </a:solidFill>
                <a:latin typeface="Times New Roman" pitchFamily="18" charset="0"/>
                <a:cs typeface="Times New Roman" pitchFamily="18" charset="0"/>
              </a:rPr>
              <a:t>Игра «Поймай хвост дракона» - веселая и подвижная игра для детей от пяти лет и старше, развивающая внимание, реакцию и ловкость. Играть в эту подвижную игру можно на любой просторной площадке. Обязательное условие – количество участников игры должно быть не менее 5 человек.</a:t>
            </a:r>
          </a:p>
          <a:p>
            <a:pPr marL="93663" indent="261938" algn="just" fontAlgn="base">
              <a:buNone/>
            </a:pPr>
            <a:r>
              <a:rPr lang="ru-RU" sz="1400" dirty="0" smtClean="0">
                <a:solidFill>
                  <a:srgbClr val="002060"/>
                </a:solidFill>
                <a:latin typeface="Times New Roman" pitchFamily="18" charset="0"/>
                <a:cs typeface="Times New Roman" pitchFamily="18" charset="0"/>
              </a:rPr>
              <a:t>Ход игры: Играющие выстраиваются цепочку друг за другом, держась за талию впереди стоящего. Первый ребенок — это голова дракона, последний — кончик хвоста.</a:t>
            </a:r>
          </a:p>
          <a:p>
            <a:pPr marL="93663" indent="261938" algn="just" fontAlgn="base">
              <a:buNone/>
            </a:pPr>
            <a:r>
              <a:rPr lang="ru-RU" sz="1400" dirty="0" smtClean="0">
                <a:solidFill>
                  <a:srgbClr val="002060"/>
                </a:solidFill>
                <a:latin typeface="Times New Roman" pitchFamily="18" charset="0"/>
                <a:cs typeface="Times New Roman" pitchFamily="18" charset="0"/>
              </a:rPr>
              <a:t>По команде воспитателя дети начинают движение. Интереснее всего проводить игру в темпе среднего бега.</a:t>
            </a:r>
          </a:p>
          <a:p>
            <a:pPr marL="93663" indent="261938" algn="just" fontAlgn="base">
              <a:buNone/>
            </a:pPr>
            <a:r>
              <a:rPr lang="ru-RU" sz="1400" dirty="0" smtClean="0">
                <a:solidFill>
                  <a:srgbClr val="002060"/>
                </a:solidFill>
                <a:latin typeface="Times New Roman" pitchFamily="18" charset="0"/>
                <a:cs typeface="Times New Roman" pitchFamily="18" charset="0"/>
              </a:rPr>
              <a:t>Смысл игры заключается в том, что первый в цепочке игрок (единственный у кого свободные руки) должен поймать последнего игрока в хвосте. Он задает направление движение всего «дракона» так, чтобы самому дотянуться до хвоста цепочки. Соответственно, задача последнего игрока - не попасться водящему.</a:t>
            </a:r>
          </a:p>
          <a:p>
            <a:pPr marL="93663" indent="261938" algn="just" fontAlgn="base">
              <a:buNone/>
            </a:pPr>
            <a:r>
              <a:rPr lang="ru-RU" sz="1400" dirty="0" smtClean="0">
                <a:solidFill>
                  <a:srgbClr val="002060"/>
                </a:solidFill>
                <a:latin typeface="Times New Roman" pitchFamily="18" charset="0"/>
                <a:cs typeface="Times New Roman" pitchFamily="18" charset="0"/>
              </a:rPr>
              <a:t>Как только первому игроку удается поймать хвост, он занимает место за последним игроком нашего «дракона», становясь «хвостом» на следующий раунд игры. Игрок, до этого следовавший за водящим, становится новой головой дракона и будет водить в новой партии.</a:t>
            </a:r>
          </a:p>
          <a:p>
            <a:pPr marL="93663" indent="261938" algn="just" fontAlgn="base">
              <a:buNone/>
            </a:pPr>
            <a:r>
              <a:rPr lang="ru-RU" sz="1400" dirty="0" smtClean="0">
                <a:solidFill>
                  <a:srgbClr val="002060"/>
                </a:solidFill>
                <a:latin typeface="Times New Roman" pitchFamily="18" charset="0"/>
                <a:cs typeface="Times New Roman" pitchFamily="18" charset="0"/>
              </a:rPr>
              <a:t>Лучше всего проводить игру до тех пор, пока каждый из участников не побывает в роли водящего и «хвоста».</a:t>
            </a:r>
          </a:p>
          <a:p>
            <a:endParaRPr lang="ru-RU" sz="1400" dirty="0">
              <a:solidFill>
                <a:srgbClr val="002060"/>
              </a:solidFill>
            </a:endParaRPr>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4577" name="Picture 1" descr="C:\Users\User\Desktop\катя\huO2ONdZ9RQ.jpg"/>
          <p:cNvPicPr>
            <a:picLocks noChangeAspect="1" noChangeArrowheads="1"/>
          </p:cNvPicPr>
          <p:nvPr/>
        </p:nvPicPr>
        <p:blipFill>
          <a:blip r:embed="rId3" cstate="print">
            <a:clrChange>
              <a:clrFrom>
                <a:srgbClr val="FFFFFF"/>
              </a:clrFrom>
              <a:clrTo>
                <a:srgbClr val="FFFFFF">
                  <a:alpha val="0"/>
                </a:srgbClr>
              </a:clrTo>
            </a:clrChange>
          </a:blip>
          <a:srcRect r="50228"/>
          <a:stretch>
            <a:fillRect/>
          </a:stretch>
        </p:blipFill>
        <p:spPr bwMode="auto">
          <a:xfrm>
            <a:off x="1691680" y="404664"/>
            <a:ext cx="2664296" cy="3781425"/>
          </a:xfrm>
          <a:prstGeom prst="rect">
            <a:avLst/>
          </a:prstGeom>
          <a:noFill/>
        </p:spPr>
      </p:pic>
      <p:pic>
        <p:nvPicPr>
          <p:cNvPr id="5" name="Picture 1" descr="C:\Users\User\Desktop\катя\huO2ONdZ9RQ.jpg"/>
          <p:cNvPicPr>
            <a:picLocks noChangeAspect="1" noChangeArrowheads="1"/>
          </p:cNvPicPr>
          <p:nvPr/>
        </p:nvPicPr>
        <p:blipFill>
          <a:blip r:embed="rId3" cstate="print">
            <a:clrChange>
              <a:clrFrom>
                <a:srgbClr val="FFFFFF"/>
              </a:clrFrom>
              <a:clrTo>
                <a:srgbClr val="FFFFFF">
                  <a:alpha val="0"/>
                </a:srgbClr>
              </a:clrTo>
            </a:clrChange>
          </a:blip>
          <a:srcRect l="49772"/>
          <a:stretch>
            <a:fillRect/>
          </a:stretch>
        </p:blipFill>
        <p:spPr bwMode="auto">
          <a:xfrm>
            <a:off x="4499992" y="404664"/>
            <a:ext cx="2688754" cy="3781425"/>
          </a:xfrm>
          <a:prstGeom prst="rect">
            <a:avLst/>
          </a:prstGeom>
          <a:noFill/>
        </p:spPr>
      </p:pic>
      <p:sp>
        <p:nvSpPr>
          <p:cNvPr id="4" name="Прямоугольник 3"/>
          <p:cNvSpPr/>
          <p:nvPr/>
        </p:nvSpPr>
        <p:spPr>
          <a:xfrm>
            <a:off x="2987824" y="4653136"/>
            <a:ext cx="3312368"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buNone/>
            </a:pPr>
            <a:r>
              <a:rPr lang="ru-RU" dirty="0" smtClean="0"/>
              <a:t>Наступает Год </a:t>
            </a:r>
            <a:r>
              <a:rPr lang="ru-RU" dirty="0" err="1" smtClean="0"/>
              <a:t>Дракоши</a:t>
            </a:r>
            <a:r>
              <a:rPr lang="ru-RU" dirty="0" smtClean="0"/>
              <a:t>! </a:t>
            </a:r>
          </a:p>
          <a:p>
            <a:pPr algn="ctr">
              <a:buNone/>
            </a:pPr>
            <a:r>
              <a:rPr lang="ru-RU" dirty="0" smtClean="0"/>
              <a:t>Пусть же будет он хорошим,</a:t>
            </a:r>
          </a:p>
          <a:p>
            <a:pPr algn="ctr">
              <a:buNone/>
            </a:pPr>
            <a:r>
              <a:rPr lang="ru-RU" dirty="0" smtClean="0"/>
              <a:t> Принесёт нам много счастья</a:t>
            </a:r>
          </a:p>
          <a:p>
            <a:pPr algn="ctr">
              <a:buNone/>
            </a:pPr>
            <a:r>
              <a:rPr lang="ru-RU" dirty="0" smtClean="0"/>
              <a:t> И исполнит все желанья!</a:t>
            </a:r>
            <a:endParaRPr lang="ru-RU" dirty="0"/>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ru-RU" dirty="0" smtClean="0"/>
              <a:t>Ссылки на интернет-ресурсы</a:t>
            </a:r>
            <a:endParaRPr lang="ru-RU" dirty="0"/>
          </a:p>
        </p:txBody>
      </p:sp>
      <p:sp>
        <p:nvSpPr>
          <p:cNvPr id="3" name="Содержимое 2"/>
          <p:cNvSpPr>
            <a:spLocks noGrp="1"/>
          </p:cNvSpPr>
          <p:nvPr>
            <p:ph idx="1"/>
          </p:nvPr>
        </p:nvSpPr>
        <p:spPr>
          <a:xfrm>
            <a:off x="1619672" y="1600200"/>
            <a:ext cx="5760640" cy="4565103"/>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buNone/>
            </a:pPr>
            <a:r>
              <a:rPr lang="ru-RU" sz="1600" dirty="0" smtClean="0">
                <a:latin typeface="Times New Roman" pitchFamily="18" charset="0"/>
                <a:cs typeface="Times New Roman" pitchFamily="18" charset="0"/>
              </a:rPr>
              <a:t>Легенда, как появился китайский календарь</a:t>
            </a:r>
          </a:p>
          <a:p>
            <a:pPr>
              <a:buNone/>
            </a:pPr>
            <a:r>
              <a:rPr lang="en-US" sz="1600" dirty="0" smtClean="0">
                <a:latin typeface="Times New Roman" pitchFamily="18" charset="0"/>
                <a:cs typeface="Times New Roman" pitchFamily="18" charset="0"/>
                <a:hlinkClick r:id="rId3"/>
              </a:rPr>
              <a:t>https://clck.ru/375guA</a:t>
            </a:r>
            <a:r>
              <a:rPr lang="ru-RU" sz="1600" dirty="0" smtClean="0">
                <a:latin typeface="Times New Roman" pitchFamily="18" charset="0"/>
                <a:cs typeface="Times New Roman" pitchFamily="18" charset="0"/>
              </a:rPr>
              <a:t> </a:t>
            </a:r>
          </a:p>
          <a:p>
            <a:pPr>
              <a:buNone/>
            </a:pPr>
            <a:r>
              <a:rPr lang="en-US" sz="1600" dirty="0" smtClean="0">
                <a:latin typeface="Times New Roman" pitchFamily="18" charset="0"/>
                <a:cs typeface="Times New Roman" pitchFamily="18" charset="0"/>
                <a:hlinkClick r:id="rId4"/>
              </a:rPr>
              <a:t>https://qptr.ru/sezL</a:t>
            </a:r>
            <a:r>
              <a:rPr lang="ru-RU" sz="1600" dirty="0" smtClean="0">
                <a:latin typeface="Times New Roman" pitchFamily="18" charset="0"/>
                <a:cs typeface="Times New Roman" pitchFamily="18" charset="0"/>
              </a:rPr>
              <a:t> </a:t>
            </a:r>
          </a:p>
          <a:p>
            <a:pPr>
              <a:buNone/>
            </a:pPr>
            <a:endParaRPr lang="ru-RU" sz="1600" dirty="0" smtClean="0">
              <a:latin typeface="Times New Roman" pitchFamily="18" charset="0"/>
              <a:cs typeface="Times New Roman" pitchFamily="18" charset="0"/>
            </a:endParaRPr>
          </a:p>
          <a:p>
            <a:pPr>
              <a:buNone/>
            </a:pPr>
            <a:r>
              <a:rPr lang="ru-RU" sz="1600" dirty="0" smtClean="0">
                <a:latin typeface="Times New Roman" pitchFamily="18" charset="0"/>
                <a:cs typeface="Times New Roman" pitchFamily="18" charset="0"/>
              </a:rPr>
              <a:t>Подвижная игра «Поймай хвост дракона»</a:t>
            </a:r>
          </a:p>
          <a:p>
            <a:pPr>
              <a:buNone/>
            </a:pPr>
            <a:r>
              <a:rPr lang="en-US" sz="1600" dirty="0" smtClean="0">
                <a:latin typeface="Times New Roman" pitchFamily="18" charset="0"/>
                <a:cs typeface="Times New Roman" pitchFamily="18" charset="0"/>
                <a:hlinkClick r:id="rId5"/>
              </a:rPr>
              <a:t>https://dou.su/node/10</a:t>
            </a:r>
            <a:endParaRPr lang="ru-RU" sz="1600" dirty="0" smtClean="0">
              <a:latin typeface="Times New Roman" pitchFamily="18" charset="0"/>
              <a:cs typeface="Times New Roman" pitchFamily="18" charset="0"/>
            </a:endParaRPr>
          </a:p>
          <a:p>
            <a:pPr>
              <a:buNone/>
            </a:pPr>
            <a:endParaRPr lang="ru-RU" sz="1600" dirty="0" smtClean="0">
              <a:latin typeface="Times New Roman" pitchFamily="18" charset="0"/>
              <a:cs typeface="Times New Roman" pitchFamily="18" charset="0"/>
            </a:endParaRPr>
          </a:p>
          <a:p>
            <a:pPr>
              <a:buNone/>
            </a:pPr>
            <a:r>
              <a:rPr lang="ru-RU" sz="1600" dirty="0" smtClean="0">
                <a:latin typeface="Times New Roman" pitchFamily="18" charset="0"/>
                <a:cs typeface="Times New Roman" pitchFamily="18" charset="0"/>
              </a:rPr>
              <a:t>Стихи про драконов, поздравления с годом дракона</a:t>
            </a:r>
          </a:p>
          <a:p>
            <a:pPr>
              <a:buNone/>
            </a:pPr>
            <a:r>
              <a:rPr lang="en-US" sz="1600" dirty="0" smtClean="0">
                <a:latin typeface="Times New Roman" pitchFamily="18" charset="0"/>
                <a:cs typeface="Times New Roman" pitchFamily="18" charset="0"/>
                <a:hlinkClick r:id="rId6"/>
              </a:rPr>
              <a:t>https://clck.ru/375gt2</a:t>
            </a:r>
            <a:endParaRPr lang="ru-RU" sz="1600" dirty="0" smtClean="0">
              <a:latin typeface="Times New Roman" pitchFamily="18" charset="0"/>
              <a:cs typeface="Times New Roman" pitchFamily="18" charset="0"/>
              <a:hlinkClick r:id="rId6"/>
            </a:endParaRPr>
          </a:p>
          <a:p>
            <a:pPr>
              <a:buNone/>
            </a:pPr>
            <a:r>
              <a:rPr lang="en-US" sz="1600" dirty="0" smtClean="0">
                <a:latin typeface="Times New Roman" pitchFamily="18" charset="0"/>
                <a:cs typeface="Times New Roman" pitchFamily="18" charset="0"/>
                <a:hlinkClick r:id="rId6"/>
              </a:rPr>
              <a:t>https://qptr.ru/NmAO</a:t>
            </a:r>
            <a:endParaRPr lang="ru-RU" sz="1600" dirty="0" smtClean="0">
              <a:latin typeface="Times New Roman" pitchFamily="18" charset="0"/>
              <a:cs typeface="Times New Roman" pitchFamily="18" charset="0"/>
            </a:endParaRPr>
          </a:p>
          <a:p>
            <a:pPr>
              <a:buNone/>
            </a:pPr>
            <a:endParaRPr lang="ru-RU" sz="1600" dirty="0" smtClean="0">
              <a:latin typeface="Times New Roman" pitchFamily="18" charset="0"/>
              <a:cs typeface="Times New Roman" pitchFamily="18" charset="0"/>
            </a:endParaRPr>
          </a:p>
          <a:p>
            <a:pPr>
              <a:buNone/>
            </a:pPr>
            <a:r>
              <a:rPr lang="ru-RU" sz="1600" dirty="0" smtClean="0">
                <a:latin typeface="Times New Roman" pitchFamily="18" charset="0"/>
                <a:cs typeface="Times New Roman" pitchFamily="18" charset="0"/>
              </a:rPr>
              <a:t>Сайт для создания ребусов</a:t>
            </a:r>
          </a:p>
          <a:p>
            <a:pPr>
              <a:buNone/>
            </a:pPr>
            <a:r>
              <a:rPr lang="en-US" sz="1700" dirty="0" smtClean="0">
                <a:latin typeface="Times New Roman" pitchFamily="18" charset="0"/>
                <a:cs typeface="Times New Roman" pitchFamily="18" charset="0"/>
                <a:hlinkClick r:id="rId7"/>
              </a:rPr>
              <a:t>https://rebuskids.ru/create-rebus</a:t>
            </a:r>
            <a:r>
              <a:rPr lang="ru-RU" sz="1700" dirty="0" smtClean="0">
                <a:latin typeface="Times New Roman" pitchFamily="18" charset="0"/>
                <a:cs typeface="Times New Roman" pitchFamily="18" charset="0"/>
              </a:rPr>
              <a:t> </a:t>
            </a:r>
          </a:p>
          <a:p>
            <a:pPr>
              <a:buNone/>
            </a:pPr>
            <a:endParaRPr lang="ru-RU" sz="1700" dirty="0" smtClean="0">
              <a:latin typeface="Times New Roman" pitchFamily="18" charset="0"/>
              <a:cs typeface="Times New Roman" pitchFamily="18" charset="0"/>
            </a:endParaRPr>
          </a:p>
          <a:p>
            <a:pPr>
              <a:buNone/>
            </a:pPr>
            <a:r>
              <a:rPr lang="ru-RU" sz="1700" dirty="0" smtClean="0">
                <a:latin typeface="Times New Roman" pitchFamily="18" charset="0"/>
                <a:cs typeface="Times New Roman" pitchFamily="18" charset="0"/>
              </a:rPr>
              <a:t>Сайт для создания </a:t>
            </a:r>
            <a:r>
              <a:rPr lang="ru-RU" sz="1700" dirty="0" err="1" smtClean="0">
                <a:latin typeface="Times New Roman" pitchFamily="18" charset="0"/>
                <a:cs typeface="Times New Roman" pitchFamily="18" charset="0"/>
              </a:rPr>
              <a:t>пазлов</a:t>
            </a:r>
            <a:endParaRPr lang="ru-RU" sz="1700" dirty="0" smtClean="0">
              <a:latin typeface="Times New Roman" pitchFamily="18" charset="0"/>
              <a:cs typeface="Times New Roman" pitchFamily="18" charset="0"/>
            </a:endParaRPr>
          </a:p>
          <a:p>
            <a:pPr>
              <a:buNone/>
            </a:pPr>
            <a:r>
              <a:rPr lang="en-US" sz="1700" dirty="0" smtClean="0">
                <a:latin typeface="Times New Roman" pitchFamily="18" charset="0"/>
                <a:cs typeface="Times New Roman" pitchFamily="18" charset="0"/>
                <a:hlinkClick r:id="rId8"/>
              </a:rPr>
              <a:t>https://anytools.pro/ru/img/split</a:t>
            </a:r>
            <a:endParaRPr lang="ru-RU" sz="1700" dirty="0" smtClean="0">
              <a:latin typeface="Times New Roman" pitchFamily="18" charset="0"/>
              <a:cs typeface="Times New Roman" pitchFamily="18" charset="0"/>
            </a:endParaRPr>
          </a:p>
          <a:p>
            <a:pPr>
              <a:buNone/>
            </a:pPr>
            <a:endParaRPr lang="ru-RU" sz="1700" dirty="0" smtClean="0">
              <a:latin typeface="Times New Roman" pitchFamily="18" charset="0"/>
              <a:cs typeface="Times New Roman" pitchFamily="18" charset="0"/>
            </a:endParaRPr>
          </a:p>
          <a:p>
            <a:pPr>
              <a:buNone/>
            </a:pPr>
            <a:r>
              <a:rPr lang="ru-RU" sz="1700" smtClean="0">
                <a:latin typeface="Times New Roman" pitchFamily="18" charset="0"/>
                <a:cs typeface="Times New Roman" pitchFamily="18" charset="0"/>
              </a:rPr>
              <a:t> Статья </a:t>
            </a:r>
            <a:r>
              <a:rPr lang="ru-RU" sz="1700" dirty="0" smtClean="0">
                <a:latin typeface="Times New Roman" pitchFamily="18" charset="0"/>
                <a:cs typeface="Times New Roman" pitchFamily="18" charset="0"/>
              </a:rPr>
              <a:t>«О драконах детям и взрослым»</a:t>
            </a:r>
          </a:p>
          <a:p>
            <a:pPr>
              <a:buNone/>
            </a:pPr>
            <a:r>
              <a:rPr lang="en-US" sz="1700" dirty="0" smtClean="0">
                <a:latin typeface="Times New Roman" pitchFamily="18" charset="0"/>
                <a:cs typeface="Times New Roman" pitchFamily="18" charset="0"/>
                <a:hlinkClick r:id="rId9"/>
              </a:rPr>
              <a:t>https://clck.ru/377fob</a:t>
            </a:r>
            <a:r>
              <a:rPr lang="ru-RU" sz="1700" dirty="0" smtClean="0">
                <a:latin typeface="Times New Roman" pitchFamily="18" charset="0"/>
                <a:cs typeface="Times New Roman" pitchFamily="18" charset="0"/>
              </a:rPr>
              <a:t> </a:t>
            </a:r>
          </a:p>
          <a:p>
            <a:pPr>
              <a:buNone/>
            </a:pPr>
            <a:endParaRPr lang="en-US" sz="1700" dirty="0" smtClean="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descr="C:\Users\User\Desktop\нг для презентаций\christmas-borders-and-frames-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1547664" y="836712"/>
            <a:ext cx="6336704" cy="4464496"/>
          </a:xfrm>
        </p:spPr>
        <p:style>
          <a:lnRef idx="2">
            <a:schemeClr val="accent3"/>
          </a:lnRef>
          <a:fillRef idx="1">
            <a:schemeClr val="lt1"/>
          </a:fillRef>
          <a:effectRef idx="0">
            <a:schemeClr val="accent3"/>
          </a:effectRef>
          <a:fontRef idx="minor">
            <a:schemeClr val="dk1"/>
          </a:fontRef>
        </p:style>
        <p:txBody>
          <a:bodyPr>
            <a:noAutofit/>
          </a:bodyPr>
          <a:lstStyle/>
          <a:p>
            <a:pPr marL="0" indent="355600" algn="just">
              <a:buNone/>
            </a:pPr>
            <a:r>
              <a:rPr lang="ru-RU" sz="1600" b="1" i="1" dirty="0" smtClean="0">
                <a:solidFill>
                  <a:srgbClr val="002060"/>
                </a:solidFill>
                <a:latin typeface="Times New Roman" pitchFamily="18" charset="0"/>
                <a:cs typeface="Times New Roman" pitchFamily="18" charset="0"/>
              </a:rPr>
              <a:t>Цель:</a:t>
            </a:r>
            <a:r>
              <a:rPr lang="ru-RU" sz="1600" b="1" dirty="0" smtClean="0">
                <a:solidFill>
                  <a:srgbClr val="002060"/>
                </a:solidFill>
                <a:latin typeface="Times New Roman" pitchFamily="18" charset="0"/>
                <a:cs typeface="Times New Roman" pitchFamily="18" charset="0"/>
              </a:rPr>
              <a:t> расширить представление детей о Новом годе, о символе наступающего года - драконе.</a:t>
            </a:r>
          </a:p>
          <a:p>
            <a:pPr marL="0" indent="355600" algn="just">
              <a:buNone/>
            </a:pPr>
            <a:r>
              <a:rPr lang="ru-RU" sz="1600" b="1" i="1" dirty="0" smtClean="0">
                <a:solidFill>
                  <a:srgbClr val="002060"/>
                </a:solidFill>
                <a:latin typeface="Times New Roman" pitchFamily="18" charset="0"/>
                <a:cs typeface="Times New Roman" pitchFamily="18" charset="0"/>
              </a:rPr>
              <a:t>Задачи:</a:t>
            </a:r>
          </a:p>
          <a:p>
            <a:pPr marL="0" indent="355600" algn="just"/>
            <a:r>
              <a:rPr lang="ru-RU" sz="1600" b="1" dirty="0" smtClean="0">
                <a:solidFill>
                  <a:srgbClr val="002060"/>
                </a:solidFill>
                <a:latin typeface="Times New Roman" pitchFamily="18" charset="0"/>
                <a:cs typeface="Times New Roman" pitchFamily="18" charset="0"/>
              </a:rPr>
              <a:t> вызвать интерес детей к предстоящим новогодним праздникам.</a:t>
            </a:r>
          </a:p>
          <a:p>
            <a:pPr marL="0" indent="355600" algn="just"/>
            <a:r>
              <a:rPr lang="ru-RU" sz="1600" b="1" dirty="0" smtClean="0">
                <a:solidFill>
                  <a:srgbClr val="002060"/>
                </a:solidFill>
                <a:latin typeface="Times New Roman" pitchFamily="18" charset="0"/>
                <a:cs typeface="Times New Roman" pitchFamily="18" charset="0"/>
              </a:rPr>
              <a:t> познакомить детей с легендой появления китайского календаря и с 12 знаками зодиака.</a:t>
            </a:r>
          </a:p>
          <a:p>
            <a:pPr marL="0" indent="355600" algn="just"/>
            <a:r>
              <a:rPr lang="ru-RU" sz="1600" b="1" dirty="0" smtClean="0">
                <a:solidFill>
                  <a:srgbClr val="002060"/>
                </a:solidFill>
                <a:latin typeface="Times New Roman" pitchFamily="18" charset="0"/>
                <a:cs typeface="Times New Roman" pitchFamily="18" charset="0"/>
              </a:rPr>
              <a:t>развивать двигательную активность детей посредством подвижной игры «Поймай хвост дракона»</a:t>
            </a:r>
          </a:p>
          <a:p>
            <a:pPr marL="0" indent="355600" algn="just"/>
            <a:r>
              <a:rPr lang="ru-RU" sz="1600" b="1" dirty="0" smtClean="0">
                <a:solidFill>
                  <a:srgbClr val="002060"/>
                </a:solidFill>
                <a:latin typeface="Times New Roman" pitchFamily="18" charset="0"/>
                <a:cs typeface="Times New Roman" pitchFamily="18" charset="0"/>
              </a:rPr>
              <a:t>развивать логическое мышление, память, воображение.</a:t>
            </a:r>
          </a:p>
          <a:p>
            <a:pPr marL="0" indent="355600" algn="just">
              <a:buNone/>
            </a:pPr>
            <a:r>
              <a:rPr lang="ru-RU" sz="1600" b="1" dirty="0" smtClean="0">
                <a:solidFill>
                  <a:srgbClr val="002060"/>
                </a:solidFill>
                <a:latin typeface="Times New Roman" pitchFamily="18" charset="0"/>
                <a:cs typeface="Times New Roman" pitchFamily="18" charset="0"/>
              </a:rPr>
              <a:t> Данная презентация «Символ года» предназначена для </a:t>
            </a:r>
            <a:r>
              <a:rPr lang="ru-RU" sz="1600" b="1" smtClean="0">
                <a:solidFill>
                  <a:srgbClr val="002060"/>
                </a:solidFill>
                <a:latin typeface="Times New Roman" pitchFamily="18" charset="0"/>
                <a:cs typeface="Times New Roman" pitchFamily="18" charset="0"/>
              </a:rPr>
              <a:t>организации образовательного </a:t>
            </a:r>
            <a:r>
              <a:rPr lang="ru-RU" sz="1600" b="1" dirty="0" smtClean="0">
                <a:solidFill>
                  <a:srgbClr val="002060"/>
                </a:solidFill>
                <a:latin typeface="Times New Roman" pitchFamily="18" charset="0"/>
                <a:cs typeface="Times New Roman" pitchFamily="18" charset="0"/>
              </a:rPr>
              <a:t>процесса в ДОУ и  можно использовать для формирования, закрепления знаний детей по темам «Новый год», «Символ наступающего года». Так же в данной презентации используются загадка, ребусы, </a:t>
            </a:r>
            <a:r>
              <a:rPr lang="ru-RU" sz="1600" b="1" dirty="0" err="1" smtClean="0">
                <a:solidFill>
                  <a:srgbClr val="002060"/>
                </a:solidFill>
                <a:latin typeface="Times New Roman" pitchFamily="18" charset="0"/>
                <a:cs typeface="Times New Roman" pitchFamily="18" charset="0"/>
              </a:rPr>
              <a:t>пазл</a:t>
            </a:r>
            <a:r>
              <a:rPr lang="ru-RU" sz="1600" b="1" dirty="0" smtClean="0">
                <a:solidFill>
                  <a:srgbClr val="002060"/>
                </a:solidFill>
                <a:latin typeface="Times New Roman" pitchFamily="18" charset="0"/>
                <a:cs typeface="Times New Roman" pitchFamily="18" charset="0"/>
              </a:rPr>
              <a:t>, подвижная и </a:t>
            </a:r>
            <a:r>
              <a:rPr lang="ru-RU" sz="1600" b="1" dirty="0" err="1" smtClean="0">
                <a:solidFill>
                  <a:srgbClr val="002060"/>
                </a:solidFill>
                <a:latin typeface="Times New Roman" pitchFamily="18" charset="0"/>
                <a:cs typeface="Times New Roman" pitchFamily="18" charset="0"/>
              </a:rPr>
              <a:t>ИКТ-игры</a:t>
            </a:r>
            <a:r>
              <a:rPr lang="ru-RU" sz="1600" b="1" dirty="0" smtClean="0">
                <a:solidFill>
                  <a:srgbClr val="002060"/>
                </a:solidFill>
                <a:latin typeface="Times New Roman" pitchFamily="18" charset="0"/>
                <a:cs typeface="Times New Roman" pitchFamily="18" charset="0"/>
              </a:rPr>
              <a:t>, что позволяет детям изучить данную тему через игру. </a:t>
            </a:r>
          </a:p>
        </p:txBody>
      </p:sp>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C:\Users\User\Desktop\нг для презентаций\1612679017_137-p-zelenii-novogodnii-fon-dlya-prezentatsii-16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51520" y="1052736"/>
            <a:ext cx="8373616" cy="2376264"/>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sz="6000" b="1" dirty="0" smtClean="0">
                <a:solidFill>
                  <a:schemeClr val="accent2">
                    <a:lumMod val="75000"/>
                  </a:schemeClr>
                </a:solidFill>
              </a:rPr>
              <a:t>С наступающим</a:t>
            </a:r>
            <a:br>
              <a:rPr lang="ru-RU" sz="6000" b="1" dirty="0" smtClean="0">
                <a:solidFill>
                  <a:schemeClr val="accent2">
                    <a:lumMod val="75000"/>
                  </a:schemeClr>
                </a:solidFill>
              </a:rPr>
            </a:br>
            <a:r>
              <a:rPr lang="ru-RU" sz="6000" b="1" dirty="0" smtClean="0">
                <a:solidFill>
                  <a:schemeClr val="accent2">
                    <a:lumMod val="75000"/>
                  </a:schemeClr>
                </a:solidFill>
              </a:rPr>
              <a:t> Новым годом вас!</a:t>
            </a:r>
            <a:br>
              <a:rPr lang="ru-RU" sz="6000" b="1" dirty="0" smtClean="0">
                <a:solidFill>
                  <a:schemeClr val="accent2">
                    <a:lumMod val="75000"/>
                  </a:schemeClr>
                </a:solidFill>
              </a:rPr>
            </a:br>
            <a:r>
              <a:rPr lang="tt-RU" sz="6000" b="1" dirty="0" smtClean="0">
                <a:solidFill>
                  <a:schemeClr val="accent2">
                    <a:lumMod val="75000"/>
                  </a:schemeClr>
                </a:solidFill>
              </a:rPr>
              <a:t>Яңа ел белән!</a:t>
            </a:r>
            <a:endParaRPr lang="ru-RU" sz="6000" b="1" dirty="0">
              <a:solidFill>
                <a:schemeClr val="accent2">
                  <a:lumMod val="75000"/>
                </a:schemeClr>
              </a:solidFill>
            </a:endParaRPr>
          </a:p>
        </p:txBody>
      </p:sp>
    </p:spTree>
  </p:cSld>
  <p:clrMapOvr>
    <a:masterClrMapping/>
  </p:clrMapOvr>
  <p:transition>
    <p:dissolve/>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5937523"/>
          </a:xfrm>
        </p:spPr>
        <p:txBody>
          <a:bodyPr/>
          <a:lstStyle/>
          <a:p>
            <a:pPr indent="376238" algn="just">
              <a:buNone/>
            </a:pPr>
            <a:endParaRPr lang="ru-RU" dirty="0" smtClean="0">
              <a:solidFill>
                <a:srgbClr val="002060"/>
              </a:solidFill>
              <a:latin typeface="Times New Roman" pitchFamily="18" charset="0"/>
              <a:cs typeface="Times New Roman" pitchFamily="18" charset="0"/>
            </a:endParaRPr>
          </a:p>
          <a:p>
            <a:pPr indent="376238" algn="just">
              <a:buNone/>
            </a:pPr>
            <a:r>
              <a:rPr lang="ru-RU" dirty="0" smtClean="0">
                <a:solidFill>
                  <a:srgbClr val="002060"/>
                </a:solidFill>
                <a:latin typeface="Times New Roman" pitchFamily="18" charset="0"/>
                <a:cs typeface="Times New Roman" pitchFamily="18" charset="0"/>
              </a:rPr>
              <a:t>Все люди с нетерпением ждут Новый год. </a:t>
            </a:r>
          </a:p>
          <a:p>
            <a:pPr indent="376238" algn="just">
              <a:buNone/>
            </a:pPr>
            <a:r>
              <a:rPr lang="ru-RU" dirty="0" smtClean="0">
                <a:solidFill>
                  <a:srgbClr val="002060"/>
                </a:solidFill>
                <a:latin typeface="Times New Roman" pitchFamily="18" charset="0"/>
                <a:cs typeface="Times New Roman" pitchFamily="18" charset="0"/>
              </a:rPr>
              <a:t>Угадайте символ наступающего 2024 года.</a:t>
            </a:r>
          </a:p>
          <a:p>
            <a:pPr algn="ctr">
              <a:buNone/>
            </a:pPr>
            <a:endParaRPr lang="ru-RU" dirty="0" smtClean="0">
              <a:latin typeface="Times New Roman" pitchFamily="18" charset="0"/>
              <a:cs typeface="Times New Roman" pitchFamily="18" charset="0"/>
            </a:endParaRPr>
          </a:p>
          <a:p>
            <a:pPr algn="ctr">
              <a:buNone/>
            </a:pPr>
            <a:r>
              <a:rPr lang="ru-RU" sz="2800" dirty="0" smtClean="0">
                <a:solidFill>
                  <a:srgbClr val="002060"/>
                </a:solidFill>
                <a:latin typeface="Times New Roman" pitchFamily="18" charset="0"/>
                <a:cs typeface="Times New Roman" pitchFamily="18" charset="0"/>
              </a:rPr>
              <a:t>Символ года грозный очень,</a:t>
            </a:r>
          </a:p>
          <a:p>
            <a:pPr algn="ctr">
              <a:buNone/>
            </a:pPr>
            <a:r>
              <a:rPr lang="ru-RU" sz="2800" dirty="0" smtClean="0">
                <a:solidFill>
                  <a:srgbClr val="002060"/>
                </a:solidFill>
                <a:latin typeface="Times New Roman" pitchFamily="18" charset="0"/>
                <a:cs typeface="Times New Roman" pitchFamily="18" charset="0"/>
              </a:rPr>
              <a:t>Изрыгает пламя он.</a:t>
            </a:r>
          </a:p>
          <a:p>
            <a:pPr algn="ctr">
              <a:buNone/>
            </a:pPr>
            <a:r>
              <a:rPr lang="ru-RU" sz="2800" dirty="0" smtClean="0">
                <a:solidFill>
                  <a:srgbClr val="002060"/>
                </a:solidFill>
                <a:latin typeface="Times New Roman" pitchFamily="18" charset="0"/>
                <a:cs typeface="Times New Roman" pitchFamily="18" charset="0"/>
              </a:rPr>
              <a:t>Прилетел на крыльях мощных</a:t>
            </a:r>
          </a:p>
          <a:p>
            <a:pPr algn="ctr">
              <a:buNone/>
            </a:pPr>
            <a:r>
              <a:rPr lang="ru-RU" sz="2800" dirty="0" smtClean="0">
                <a:solidFill>
                  <a:srgbClr val="002060"/>
                </a:solidFill>
                <a:latin typeface="Times New Roman" pitchFamily="18" charset="0"/>
                <a:cs typeface="Times New Roman" pitchFamily="18" charset="0"/>
              </a:rPr>
              <a:t>Долгожданный наш…</a:t>
            </a:r>
          </a:p>
          <a:p>
            <a:pPr algn="ctr">
              <a:buNone/>
            </a:pPr>
            <a:endParaRPr lang="ru-RU" sz="2400" b="1" dirty="0">
              <a:latin typeface="Times New Roman" pitchFamily="18" charset="0"/>
              <a:cs typeface="Times New Roman" pitchFamily="18" charset="0"/>
            </a:endParaRPr>
          </a:p>
        </p:txBody>
      </p:sp>
      <p:pic>
        <p:nvPicPr>
          <p:cNvPr id="1028" name="Picture 4" descr="https://i.pinimg.com/736x/a9/ff/07/a9ff0761d7fec7ff617dee58ac81fb72.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236296" y="3501008"/>
            <a:ext cx="1440000" cy="1440000"/>
          </a:xfrm>
          <a:prstGeom prst="rect">
            <a:avLst/>
          </a:prstGeom>
          <a:noFill/>
          <a:ln>
            <a:solidFill>
              <a:schemeClr val="tx2"/>
            </a:solidFill>
          </a:ln>
        </p:spPr>
      </p:pic>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5937523"/>
          </a:xfrm>
        </p:spPr>
        <p:txBody>
          <a:bodyPr/>
          <a:lstStyle/>
          <a:p>
            <a:pPr indent="376238" algn="just">
              <a:buNone/>
            </a:pPr>
            <a:endParaRPr lang="ru-RU" dirty="0" smtClean="0">
              <a:solidFill>
                <a:srgbClr val="002060"/>
              </a:solidFill>
              <a:latin typeface="Times New Roman" pitchFamily="18" charset="0"/>
              <a:cs typeface="Times New Roman" pitchFamily="18" charset="0"/>
            </a:endParaRPr>
          </a:p>
          <a:p>
            <a:pPr indent="376238" algn="just">
              <a:buNone/>
            </a:pPr>
            <a:endParaRPr lang="ru-RU" sz="2800" dirty="0" smtClean="0">
              <a:solidFill>
                <a:srgbClr val="002060"/>
              </a:solidFill>
              <a:latin typeface="Times New Roman" pitchFamily="18" charset="0"/>
              <a:cs typeface="Times New Roman" pitchFamily="18" charset="0"/>
            </a:endParaRPr>
          </a:p>
          <a:p>
            <a:pPr algn="ctr">
              <a:buNone/>
            </a:pPr>
            <a:endParaRPr lang="ru-RU" sz="2400" b="1" dirty="0">
              <a:latin typeface="Times New Roman" pitchFamily="18" charset="0"/>
              <a:cs typeface="Times New Roman" pitchFamily="18" charset="0"/>
            </a:endParaRPr>
          </a:p>
        </p:txBody>
      </p:sp>
      <p:pic>
        <p:nvPicPr>
          <p:cNvPr id="1026" name="Picture 2" descr="https://sun59-2.userapi.com/impg/0cPsG-xODQsFx-9mgaAi3UJimzUN0ULa6s3u4w/ZqhIAGaAAaU.jpg?size=860x1279&amp;quality=96&amp;sign=eb0b99a003b20498a28db87a4d99fa03&amp;type=album"/>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483768" y="378000"/>
            <a:ext cx="4357153" cy="6480000"/>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algn="ctr">
              <a:buNone/>
            </a:pPr>
            <a:endParaRPr lang="ru-RU" dirty="0" smtClean="0"/>
          </a:p>
          <a:p>
            <a:pPr marL="355600" indent="-261938" algn="ctr">
              <a:buNone/>
            </a:pPr>
            <a:r>
              <a:rPr lang="ru-RU" dirty="0" smtClean="0">
                <a:solidFill>
                  <a:srgbClr val="002060"/>
                </a:solidFill>
                <a:latin typeface="Times New Roman" pitchFamily="18" charset="0"/>
                <a:cs typeface="Times New Roman" pitchFamily="18" charset="0"/>
              </a:rPr>
              <a:t>На смену Голубому Водяному Кролику приходит Зеленый Деревянный Дракон.</a:t>
            </a:r>
            <a:endParaRPr lang="ru-RU" dirty="0">
              <a:solidFill>
                <a:srgbClr val="002060"/>
              </a:solidFill>
              <a:latin typeface="Times New Roman" pitchFamily="18" charset="0"/>
              <a:cs typeface="Times New Roman" pitchFamily="18" charset="0"/>
            </a:endParaRPr>
          </a:p>
        </p:txBody>
      </p:sp>
      <p:pic>
        <p:nvPicPr>
          <p:cNvPr id="4" name="Picture 2" descr="https://teatrkukly.ru/wp-content/uploads/2023/12/god-drakona.jpg"/>
          <p:cNvPicPr>
            <a:picLocks noChangeAspect="1" noChangeArrowheads="1"/>
          </p:cNvPicPr>
          <p:nvPr/>
        </p:nvPicPr>
        <p:blipFill>
          <a:blip r:embed="rId3" cstate="print"/>
          <a:srcRect b="1369"/>
          <a:stretch>
            <a:fillRect/>
          </a:stretch>
        </p:blipFill>
        <p:spPr bwMode="auto">
          <a:xfrm>
            <a:off x="4932040" y="2708920"/>
            <a:ext cx="3649981" cy="3600000"/>
          </a:xfrm>
          <a:prstGeom prst="rect">
            <a:avLst/>
          </a:prstGeom>
          <a:noFill/>
          <a:ln w="57150">
            <a:solidFill>
              <a:srgbClr val="002060"/>
            </a:solidFill>
          </a:ln>
        </p:spPr>
      </p:pic>
      <p:pic>
        <p:nvPicPr>
          <p:cNvPr id="3074" name="Picture 2" descr="https://karlib.ru/media/k2/items/cache/052250dc50138371fd04f19c188f0143_XL.jpg"/>
          <p:cNvPicPr>
            <a:picLocks noChangeAspect="1" noChangeArrowheads="1"/>
          </p:cNvPicPr>
          <p:nvPr/>
        </p:nvPicPr>
        <p:blipFill>
          <a:blip r:embed="rId4" cstate="print"/>
          <a:srcRect/>
          <a:stretch>
            <a:fillRect/>
          </a:stretch>
        </p:blipFill>
        <p:spPr bwMode="auto">
          <a:xfrm>
            <a:off x="755576" y="2708920"/>
            <a:ext cx="3600000" cy="3600000"/>
          </a:xfrm>
          <a:prstGeom prst="rect">
            <a:avLst/>
          </a:prstGeom>
          <a:noFill/>
          <a:ln w="57150">
            <a:solidFill>
              <a:srgbClr val="002060"/>
            </a:solidFill>
          </a:ln>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3"/>
            <a:ext cx="8229600" cy="2808311"/>
          </a:xfrm>
        </p:spPr>
        <p:txBody>
          <a:bodyPr>
            <a:normAutofit fontScale="25000" lnSpcReduction="20000"/>
          </a:bodyPr>
          <a:lstStyle/>
          <a:p>
            <a:pPr marL="355600" indent="363538" algn="just">
              <a:buNone/>
            </a:pPr>
            <a:r>
              <a:rPr lang="ru-RU" dirty="0" smtClean="0"/>
              <a:t>   </a:t>
            </a:r>
            <a:r>
              <a:rPr lang="ru-RU" sz="12800" dirty="0" smtClean="0">
                <a:solidFill>
                  <a:srgbClr val="002060"/>
                </a:solidFill>
                <a:latin typeface="Times New Roman" pitchFamily="18" charset="0"/>
                <a:cs typeface="Times New Roman" pitchFamily="18" charset="0"/>
              </a:rPr>
              <a:t>По китайскому календарю в 2024 году наступает год Дракона. Если верить китайской мифологии, Дракон является символом власти, чести и благородства. Это мифическое животное может управлять ветром, дождём, приносить плодородие и богатый урожай, удачу в дом и успех во всех начинаниях.</a:t>
            </a:r>
          </a:p>
          <a:p>
            <a:pPr algn="ctr">
              <a:buNone/>
            </a:pPr>
            <a:endParaRPr lang="ru-RU" dirty="0" smtClean="0"/>
          </a:p>
          <a:p>
            <a:pPr algn="ctr">
              <a:buNone/>
            </a:pPr>
            <a:r>
              <a:rPr lang="ru-RU" dirty="0" smtClean="0"/>
              <a:t> </a:t>
            </a:r>
            <a:endParaRPr lang="ru-RU" dirty="0"/>
          </a:p>
        </p:txBody>
      </p:sp>
      <p:pic>
        <p:nvPicPr>
          <p:cNvPr id="4098" name="Picture 2" descr="https://i.yapx.cc/WjoJD.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67744" y="3789040"/>
            <a:ext cx="5484221" cy="2520000"/>
          </a:xfrm>
          <a:prstGeom prst="rect">
            <a:avLst/>
          </a:prstGeom>
          <a:noFill/>
        </p:spPr>
      </p:pic>
      <p:sp>
        <p:nvSpPr>
          <p:cNvPr id="12290" name="AutoShape 2" descr="https://top-fon.com/uploads/posts/2023-02/1675551094_top-fon-com-p-novogodnie-kartinki-dlya-fona-prezentatsii-86.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196752"/>
            <a:ext cx="8229600" cy="4929411"/>
          </a:xfrm>
        </p:spPr>
        <p:txBody>
          <a:bodyPr>
            <a:normAutofit lnSpcReduction="10000"/>
          </a:bodyPr>
          <a:lstStyle/>
          <a:p>
            <a:pPr indent="376238" algn="just">
              <a:buNone/>
            </a:pPr>
            <a:r>
              <a:rPr lang="ru-RU" dirty="0" smtClean="0">
                <a:solidFill>
                  <a:srgbClr val="002060"/>
                </a:solidFill>
                <a:latin typeface="Times New Roman" pitchFamily="18" charset="0"/>
                <a:cs typeface="Times New Roman" pitchFamily="18" charset="0"/>
              </a:rPr>
              <a:t>В китайском зодиаке 12 знаков: Крыса, Бык, Тигр, Кролик, Дракон, Змея, Лошадь, Коза (Овца), Обезьяна, Петух, Собака и Свинья. </a:t>
            </a:r>
          </a:p>
          <a:p>
            <a:pPr indent="376238" algn="just">
              <a:buNone/>
            </a:pPr>
            <a:r>
              <a:rPr lang="ru-RU" dirty="0" smtClean="0">
                <a:solidFill>
                  <a:srgbClr val="002060"/>
                </a:solidFill>
                <a:latin typeface="Times New Roman" pitchFamily="18" charset="0"/>
                <a:cs typeface="Times New Roman" pitchFamily="18" charset="0"/>
              </a:rPr>
              <a:t>Каждый знак представлен определённым животным со своими характерными особенностями. Почему были выбраны именно эти животные и в таком порядке? Ответы на эти вопросы можно найти в китайском фольклоре. </a:t>
            </a:r>
          </a:p>
          <a:p>
            <a:pPr>
              <a:buNone/>
            </a:pPr>
            <a:endParaRPr lang="ru-RU" dirty="0" smtClean="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2530" name="Picture 2" descr="https://astrolstar.com/wp-content/uploads/2022/11/goroskop-ot-tamary-globy-e1668802667147.jpg"/>
          <p:cNvPicPr>
            <a:picLocks noChangeAspect="1" noChangeArrowheads="1"/>
          </p:cNvPicPr>
          <p:nvPr/>
        </p:nvPicPr>
        <p:blipFill>
          <a:blip r:embed="rId3" cstate="print"/>
          <a:srcRect t="6758"/>
          <a:stretch>
            <a:fillRect/>
          </a:stretch>
        </p:blipFill>
        <p:spPr bwMode="auto">
          <a:xfrm>
            <a:off x="395536" y="1052736"/>
            <a:ext cx="8039702" cy="4967952"/>
          </a:xfrm>
          <a:prstGeom prst="rect">
            <a:avLst/>
          </a:prstGeom>
          <a:noFill/>
          <a:ln w="57150">
            <a:solidFill>
              <a:schemeClr val="tx2"/>
            </a:solidFill>
          </a:ln>
        </p:spPr>
      </p:pic>
    </p:spTree>
  </p:cSld>
  <p:clrMapOvr>
    <a:masterClrMapping/>
  </p:clrMapOvr>
  <p:transition>
    <p:pull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нг для презентаций\1579633121_24-p-zimnie-foni-dlya-prezentatsii-69.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179512" y="332656"/>
            <a:ext cx="8784976" cy="6048672"/>
          </a:xfrm>
          <a:ln w="76200"/>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a:noAutofit/>
          </a:bodyPr>
          <a:lstStyle/>
          <a:p>
            <a:pPr marL="93663" indent="355600" algn="just">
              <a:buNone/>
            </a:pPr>
            <a:r>
              <a:rPr lang="ru-RU" sz="2000" dirty="0" smtClean="0">
                <a:solidFill>
                  <a:srgbClr val="002060"/>
                </a:solidFill>
                <a:latin typeface="Times New Roman" pitchFamily="18" charset="0"/>
                <a:cs typeface="Times New Roman" pitchFamily="18" charset="0"/>
              </a:rPr>
              <a:t>Китайский календарь считается одним из самых древних календарей в мире. Существует несколько легенд о том, откуда и как появился этот календарь. В этих легендах его называют Великим Кругом Времени. На самом деле, круг разделён на 12 одинаковых частей, как будто кто-то разрезал вкусный пирог, и разделил его между животными. Вернее, это были 11 животных и Дракон. </a:t>
            </a:r>
          </a:p>
          <a:p>
            <a:pPr marL="93663" indent="355600" algn="just">
              <a:buNone/>
            </a:pPr>
            <a:r>
              <a:rPr lang="ru-RU" sz="2000" dirty="0" smtClean="0">
                <a:solidFill>
                  <a:srgbClr val="002060"/>
                </a:solidFill>
                <a:latin typeface="Times New Roman" pitchFamily="18" charset="0"/>
                <a:cs typeface="Times New Roman" pitchFamily="18" charset="0"/>
              </a:rPr>
              <a:t>Самая простая и короткая легенда гласит, что давным-давно, в Китае, Нефритовый император подумал о том, что должен быть способ измерения времени. Он придумал Великий Круг Времени, разделил его на 12 частей. И каждую часть решил назвать именем одного животного. Он объявил всем животным, кто раньше придёт к нему, тому он и отдаст год правления. Первыми пришли Крыса, Бык, Тигр, Кролик, Дракон, Змея, Лошадь, Коза, Обезьяна, Петух, Собака и Свинья. И приходят года этих животных к нам по очереди, точно в такой же последовательности, в какой они приходили к императору. Первый год – </a:t>
            </a:r>
            <a:r>
              <a:rPr lang="ru-RU" sz="2000" dirty="0" err="1" smtClean="0">
                <a:solidFill>
                  <a:srgbClr val="002060"/>
                </a:solidFill>
                <a:latin typeface="Times New Roman" pitchFamily="18" charset="0"/>
                <a:cs typeface="Times New Roman" pitchFamily="18" charset="0"/>
              </a:rPr>
              <a:t>год</a:t>
            </a:r>
            <a:r>
              <a:rPr lang="ru-RU" sz="2000" dirty="0" smtClean="0">
                <a:solidFill>
                  <a:srgbClr val="002060"/>
                </a:solidFill>
                <a:latin typeface="Times New Roman" pitchFamily="18" charset="0"/>
                <a:cs typeface="Times New Roman" pitchFamily="18" charset="0"/>
              </a:rPr>
              <a:t> Крысы, а последний – год Свиньи. После него снова наступает год Крысы и так далее по кругу. </a:t>
            </a:r>
          </a:p>
          <a:p>
            <a:pPr marL="93663" indent="355600" algn="just">
              <a:buNone/>
            </a:pPr>
            <a:r>
              <a:rPr lang="ru-RU" sz="2000" dirty="0" smtClean="0">
                <a:solidFill>
                  <a:srgbClr val="002060"/>
                </a:solidFill>
                <a:latin typeface="Times New Roman" pitchFamily="18" charset="0"/>
                <a:cs typeface="Times New Roman" pitchFamily="18" charset="0"/>
              </a:rPr>
              <a:t>А ещё в легендах говорится, что каждый человек приобретает черты характера того животного, в год которого он родился</a:t>
            </a:r>
            <a:r>
              <a:rPr lang="ru-RU" sz="2400" dirty="0" smtClean="0">
                <a:solidFill>
                  <a:srgbClr val="002060"/>
                </a:solidFill>
                <a:latin typeface="Times New Roman" pitchFamily="18" charset="0"/>
                <a:cs typeface="Times New Roman" pitchFamily="18" charset="0"/>
              </a:rPr>
              <a:t>.</a:t>
            </a:r>
            <a:endParaRPr lang="ru-RU" sz="2400" dirty="0">
              <a:solidFill>
                <a:srgbClr val="002060"/>
              </a:solidFill>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831</Words>
  <Application>Microsoft Office PowerPoint</Application>
  <PresentationFormat>Экран (4:3)</PresentationFormat>
  <Paragraphs>71</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 «Символ 2024 года» </vt:lpstr>
      <vt:lpstr>Слайд 2</vt:lpstr>
      <vt:lpstr>Слайд 3</vt:lpstr>
      <vt:lpstr>Слайд 4</vt:lpstr>
      <vt:lpstr>Слайд 5</vt:lpstr>
      <vt:lpstr>Слайд 6</vt:lpstr>
      <vt:lpstr>Слайд 7</vt:lpstr>
      <vt:lpstr>Слайд 8</vt:lpstr>
      <vt:lpstr>Слайд 9</vt:lpstr>
      <vt:lpstr>Слайд 10</vt:lpstr>
      <vt:lpstr>    Драконы – это огромные мифические существа с крыльями, острыми когтями и длинным хвостом. Они могут быть всех цветов радуги и даже золотого или серебряного. У многих есть рога на голове и чешуя по всему телу, которая защищает их от врагов. Драконы обитают в волшебном мире, где магия и чудеса являются обычным делом. Драконы бывают разными, но большинство из  драконов объединяют 3 вещи: - драконы бывают очень больших размеров; - драконы умеют летать; - драконы умеют дышать огнем.</vt:lpstr>
      <vt:lpstr>Какой дракон известен в русских сказках и легендах? </vt:lpstr>
      <vt:lpstr>ПОМОГИ ДРАКОНУ УКРАСИТЬ ЕЛОЧКУ</vt:lpstr>
      <vt:lpstr>НАЙДИ ДВУХ ОДИНАКОВЫХ ДРАКОНОВ</vt:lpstr>
      <vt:lpstr>Собери изображение  Деда Мороза и Дракона</vt:lpstr>
      <vt:lpstr>РАЗГАДАЙ РЕБУСЫ</vt:lpstr>
      <vt:lpstr>Подвижная игра  «Поймай хвост дракона»</vt:lpstr>
      <vt:lpstr>Слайд 18</vt:lpstr>
      <vt:lpstr>Ссылки на интернет-ресурсы</vt:lpstr>
      <vt:lpstr>   С наступающим  Новым годом вас! Яңа ел белән!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56</cp:revision>
  <dcterms:created xsi:type="dcterms:W3CDTF">2023-12-11T18:07:54Z</dcterms:created>
  <dcterms:modified xsi:type="dcterms:W3CDTF">2024-01-15T18:23:23Z</dcterms:modified>
</cp:coreProperties>
</file>