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62" r:id="rId7"/>
    <p:sldId id="263" r:id="rId8"/>
    <p:sldId id="271" r:id="rId9"/>
    <p:sldId id="272" r:id="rId10"/>
    <p:sldId id="280" r:id="rId11"/>
    <p:sldId id="264" r:id="rId12"/>
    <p:sldId id="266" r:id="rId13"/>
    <p:sldId id="267" r:id="rId14"/>
    <p:sldId id="268" r:id="rId15"/>
    <p:sldId id="269" r:id="rId16"/>
    <p:sldId id="270" r:id="rId17"/>
    <p:sldId id="273" r:id="rId18"/>
    <p:sldId id="274" r:id="rId19"/>
    <p:sldId id="275" r:id="rId20"/>
    <p:sldId id="276" r:id="rId21"/>
    <p:sldId id="277" r:id="rId22"/>
    <p:sldId id="278" r:id="rId23"/>
    <p:sldId id="279" r:id="rId24"/>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438" y="101"/>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58E840-3A90-4EA5-A666-B075F0CC1FEE}" type="datetimeFigureOut">
              <a:rPr lang="ru-RU" smtClean="0"/>
              <a:pPr/>
              <a:t>24.04.2024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FCBA59-2385-46BA-BDC2-042E102E6A1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58E840-3A90-4EA5-A666-B075F0CC1FEE}" type="datetimeFigureOut">
              <a:rPr lang="ru-RU" smtClean="0"/>
              <a:pPr/>
              <a:t>24.04.2024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FCBA59-2385-46BA-BDC2-042E102E6A1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58E840-3A90-4EA5-A666-B075F0CC1FEE}" type="datetimeFigureOut">
              <a:rPr lang="ru-RU" smtClean="0"/>
              <a:pPr/>
              <a:t>24.04.2024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FCBA59-2385-46BA-BDC2-042E102E6A1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58E840-3A90-4EA5-A666-B075F0CC1FEE}" type="datetimeFigureOut">
              <a:rPr lang="ru-RU" smtClean="0"/>
              <a:pPr/>
              <a:t>24.04.2024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FCBA59-2385-46BA-BDC2-042E102E6A1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58E840-3A90-4EA5-A666-B075F0CC1FEE}" type="datetimeFigureOut">
              <a:rPr lang="ru-RU" smtClean="0"/>
              <a:pPr/>
              <a:t>24.04.2024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FCBA59-2385-46BA-BDC2-042E102E6A1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58E840-3A90-4EA5-A666-B075F0CC1FEE}" type="datetimeFigureOut">
              <a:rPr lang="ru-RU" smtClean="0"/>
              <a:pPr/>
              <a:t>24.04.2024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FCBA59-2385-46BA-BDC2-042E102E6A1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58E840-3A90-4EA5-A666-B075F0CC1FEE}" type="datetimeFigureOut">
              <a:rPr lang="ru-RU" smtClean="0"/>
              <a:pPr/>
              <a:t>24.04.2024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FCBA59-2385-46BA-BDC2-042E102E6A1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58E840-3A90-4EA5-A666-B075F0CC1FEE}" type="datetimeFigureOut">
              <a:rPr lang="ru-RU" smtClean="0"/>
              <a:pPr/>
              <a:t>24.04.2024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FCBA59-2385-46BA-BDC2-042E102E6A1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58E840-3A90-4EA5-A666-B075F0CC1FEE}" type="datetimeFigureOut">
              <a:rPr lang="ru-RU" smtClean="0"/>
              <a:pPr/>
              <a:t>24.04.2024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FCBA59-2385-46BA-BDC2-042E102E6A1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58E840-3A90-4EA5-A666-B075F0CC1FEE}" type="datetimeFigureOut">
              <a:rPr lang="ru-RU" smtClean="0"/>
              <a:pPr/>
              <a:t>24.04.2024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FCBA59-2385-46BA-BDC2-042E102E6A1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58E840-3A90-4EA5-A666-B075F0CC1FEE}" type="datetimeFigureOut">
              <a:rPr lang="ru-RU" smtClean="0"/>
              <a:pPr/>
              <a:t>24.04.2024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FCBA59-2385-46BA-BDC2-042E102E6A1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D58E840-3A90-4EA5-A666-B075F0CC1FEE}" type="datetimeFigureOut">
              <a:rPr lang="ru-RU" smtClean="0"/>
              <a:pPr/>
              <a:t>24.04.2024</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5FCBA59-2385-46BA-BDC2-042E102E6A1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bg0002_9.jpg"/>
          <p:cNvPicPr>
            <a:picLocks noChangeAspect="1"/>
          </p:cNvPicPr>
          <p:nvPr/>
        </p:nvPicPr>
        <p:blipFill>
          <a:blip r:embed="rId2" cstate="print"/>
          <a:stretch>
            <a:fillRect/>
          </a:stretch>
        </p:blipFill>
        <p:spPr>
          <a:xfrm>
            <a:off x="0" y="-8980"/>
            <a:ext cx="6858000" cy="9152980"/>
          </a:xfrm>
          <a:prstGeom prst="rect">
            <a:avLst/>
          </a:prstGeom>
        </p:spPr>
      </p:pic>
      <p:sp>
        <p:nvSpPr>
          <p:cNvPr id="5" name="Прямоугольник 4"/>
          <p:cNvSpPr/>
          <p:nvPr/>
        </p:nvSpPr>
        <p:spPr>
          <a:xfrm>
            <a:off x="762812" y="2771800"/>
            <a:ext cx="5970097" cy="212365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t-RU" sz="4400" b="1" spc="50" dirty="0" smtClean="0">
                <a:ln w="11430">
                  <a:solidFill>
                    <a:schemeClr val="tx1">
                      <a:lumMod val="95000"/>
                      <a:lumOff val="5000"/>
                    </a:schemeClr>
                  </a:solidFill>
                </a:ln>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ПРОЕКТ</a:t>
            </a:r>
            <a:endParaRPr lang="tt-RU" sz="4400" b="1" cap="none" spc="50" dirty="0" smtClean="0">
              <a:ln w="11430">
                <a:solidFill>
                  <a:schemeClr val="tx1">
                    <a:lumMod val="95000"/>
                    <a:lumOff val="5000"/>
                  </a:schemeClr>
                </a:solidFill>
              </a:ln>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tt-RU" sz="4400" b="1" spc="50" dirty="0" smtClean="0">
                <a:ln w="11430">
                  <a:solidFill>
                    <a:schemeClr val="tx1">
                      <a:lumMod val="95000"/>
                      <a:lumOff val="5000"/>
                    </a:schemeClr>
                  </a:solidFill>
                </a:ln>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Тукай эзләре буйлап...</a:t>
            </a:r>
            <a:endParaRPr lang="tt-RU" sz="4400" b="1" cap="none" spc="50" dirty="0" smtClean="0">
              <a:ln w="11430">
                <a:solidFill>
                  <a:schemeClr val="tx1">
                    <a:lumMod val="95000"/>
                    <a:lumOff val="5000"/>
                  </a:schemeClr>
                </a:solidFill>
              </a:ln>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tt-RU" sz="4400" b="1" spc="50" dirty="0" smtClean="0">
                <a:ln w="11430">
                  <a:solidFill>
                    <a:schemeClr val="tx1">
                      <a:lumMod val="95000"/>
                      <a:lumOff val="5000"/>
                    </a:schemeClr>
                  </a:solidFill>
                </a:ln>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Тукай Балтачта...</a:t>
            </a:r>
            <a:endParaRPr lang="ru-RU" sz="4400" b="1" cap="none" spc="50" dirty="0">
              <a:ln w="11430">
                <a:solidFill>
                  <a:schemeClr val="tx1">
                    <a:lumMod val="95000"/>
                    <a:lumOff val="5000"/>
                  </a:schemeClr>
                </a:solidFill>
              </a:ln>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TextBox 5"/>
          <p:cNvSpPr txBox="1"/>
          <p:nvPr/>
        </p:nvSpPr>
        <p:spPr>
          <a:xfrm>
            <a:off x="1484784" y="6588224"/>
            <a:ext cx="5190460" cy="1015663"/>
          </a:xfrm>
          <a:prstGeom prst="rect">
            <a:avLst/>
          </a:prstGeom>
          <a:noFill/>
        </p:spPr>
        <p:txBody>
          <a:bodyPr wrap="none" rtlCol="0">
            <a:spAutoFit/>
          </a:bodyPr>
          <a:lstStyle/>
          <a:p>
            <a:r>
              <a:rPr lang="tt-RU" sz="2000" dirty="0" smtClean="0">
                <a:ln>
                  <a:solidFill>
                    <a:schemeClr val="tx1"/>
                  </a:solidFill>
                </a:ln>
                <a:solidFill>
                  <a:srgbClr val="C00000"/>
                </a:solidFill>
                <a:latin typeface="Times New Roman" pitchFamily="18" charset="0"/>
                <a:cs typeface="Times New Roman" pitchFamily="18" charset="0"/>
              </a:rPr>
              <a:t>Эшләде </a:t>
            </a:r>
            <a:r>
              <a:rPr lang="tt-RU" sz="2000" dirty="0" smtClean="0">
                <a:ln>
                  <a:solidFill>
                    <a:schemeClr val="tx1"/>
                  </a:solidFill>
                </a:ln>
                <a:solidFill>
                  <a:srgbClr val="C00000"/>
                </a:solidFill>
                <a:latin typeface="Times New Roman" pitchFamily="18" charset="0"/>
                <a:cs typeface="Times New Roman" pitchFamily="18" charset="0"/>
              </a:rPr>
              <a:t>:Сибгатуллина Гөлшат Наил кызы.</a:t>
            </a:r>
          </a:p>
          <a:p>
            <a:r>
              <a:rPr lang="tt-RU" sz="2000" dirty="0" smtClean="0">
                <a:ln>
                  <a:solidFill>
                    <a:schemeClr val="tx1"/>
                  </a:solidFill>
                </a:ln>
                <a:solidFill>
                  <a:srgbClr val="C00000"/>
                </a:solidFill>
                <a:latin typeface="Times New Roman" pitchFamily="18" charset="0"/>
                <a:cs typeface="Times New Roman" pitchFamily="18" charset="0"/>
              </a:rPr>
              <a:t>Тарих һәм җәмгыят</a:t>
            </a:r>
            <a:r>
              <a:rPr lang="ru-RU" sz="2000" dirty="0" err="1" smtClean="0">
                <a:ln>
                  <a:solidFill>
                    <a:schemeClr val="tx1"/>
                  </a:solidFill>
                </a:ln>
                <a:solidFill>
                  <a:srgbClr val="C00000"/>
                </a:solidFill>
                <a:latin typeface="Times New Roman" pitchFamily="18" charset="0"/>
                <a:cs typeface="Times New Roman" pitchFamily="18" charset="0"/>
              </a:rPr>
              <a:t>ь</a:t>
            </a:r>
            <a:r>
              <a:rPr lang="ru-RU" sz="2000" dirty="0" smtClean="0">
                <a:ln>
                  <a:solidFill>
                    <a:schemeClr val="tx1"/>
                  </a:solidFill>
                </a:ln>
                <a:solidFill>
                  <a:srgbClr val="C00000"/>
                </a:solidFill>
                <a:latin typeface="Times New Roman" pitchFamily="18" charset="0"/>
                <a:cs typeface="Times New Roman" pitchFamily="18" charset="0"/>
              </a:rPr>
              <a:t> </a:t>
            </a:r>
            <a:r>
              <a:rPr lang="ru-RU" sz="2000" dirty="0" err="1" smtClean="0">
                <a:ln>
                  <a:solidFill>
                    <a:schemeClr val="tx1"/>
                  </a:solidFill>
                </a:ln>
                <a:solidFill>
                  <a:srgbClr val="C00000"/>
                </a:solidFill>
                <a:latin typeface="Times New Roman" pitchFamily="18" charset="0"/>
                <a:cs typeface="Times New Roman" pitchFamily="18" charset="0"/>
              </a:rPr>
              <a:t>белеме</a:t>
            </a:r>
            <a:r>
              <a:rPr lang="ru-RU" sz="2000" dirty="0" smtClean="0">
                <a:ln>
                  <a:solidFill>
                    <a:schemeClr val="tx1"/>
                  </a:solidFill>
                </a:ln>
                <a:solidFill>
                  <a:srgbClr val="C00000"/>
                </a:solidFill>
                <a:latin typeface="Times New Roman" pitchFamily="18" charset="0"/>
                <a:cs typeface="Times New Roman" pitchFamily="18" charset="0"/>
              </a:rPr>
              <a:t> </a:t>
            </a:r>
            <a:r>
              <a:rPr lang="ru-RU" sz="2000" dirty="0" err="1" smtClean="0">
                <a:ln>
                  <a:solidFill>
                    <a:schemeClr val="tx1"/>
                  </a:solidFill>
                </a:ln>
                <a:solidFill>
                  <a:srgbClr val="C00000"/>
                </a:solidFill>
                <a:latin typeface="Times New Roman" pitchFamily="18" charset="0"/>
                <a:cs typeface="Times New Roman" pitchFamily="18" charset="0"/>
              </a:rPr>
              <a:t>фәне укытучысы</a:t>
            </a:r>
            <a:endParaRPr lang="tt-RU" sz="2000" dirty="0" smtClean="0">
              <a:ln>
                <a:solidFill>
                  <a:schemeClr val="tx1"/>
                </a:solidFill>
              </a:ln>
              <a:solidFill>
                <a:srgbClr val="C00000"/>
              </a:solidFill>
              <a:latin typeface="Times New Roman" pitchFamily="18" charset="0"/>
              <a:cs typeface="Times New Roman" pitchFamily="18" charset="0"/>
            </a:endParaRPr>
          </a:p>
          <a:p>
            <a:endParaRPr lang="ru-RU" sz="2000" dirty="0">
              <a:ln>
                <a:solidFill>
                  <a:schemeClr val="tx1"/>
                </a:solidFill>
              </a:ln>
              <a:solidFill>
                <a:srgbClr val="C00000"/>
              </a:solidFill>
              <a:latin typeface="Times New Roman" pitchFamily="18" charset="0"/>
              <a:cs typeface="Times New Roman" pitchFamily="18" charset="0"/>
            </a:endParaRPr>
          </a:p>
        </p:txBody>
      </p:sp>
      <p:sp>
        <p:nvSpPr>
          <p:cNvPr id="7" name="TextBox 6"/>
          <p:cNvSpPr txBox="1"/>
          <p:nvPr/>
        </p:nvSpPr>
        <p:spPr>
          <a:xfrm>
            <a:off x="1052736" y="179512"/>
            <a:ext cx="5635774" cy="181588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t-RU" sz="28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МБОУ </a:t>
            </a:r>
            <a:r>
              <a:rPr lang="tt-RU" sz="28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a:t>
            </a:r>
            <a:r>
              <a:rPr lang="tt-RU" sz="28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Книнская ООШ </a:t>
            </a:r>
          </a:p>
          <a:p>
            <a:pPr algn="ctr"/>
            <a:r>
              <a:rPr lang="tt-RU" sz="28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им. Б.С.Рахимова</a:t>
            </a:r>
            <a:r>
              <a:rPr lang="tt-RU" sz="28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tt-RU" sz="28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Балтасинского муниципального</a:t>
            </a:r>
          </a:p>
          <a:p>
            <a:pPr algn="ctr"/>
            <a:r>
              <a:rPr lang="tt-RU" sz="28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района РТ</a:t>
            </a:r>
            <a:endParaRPr lang="ru-RU" sz="280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6" name="Прямоугольник 5"/>
          <p:cNvSpPr/>
          <p:nvPr/>
        </p:nvSpPr>
        <p:spPr>
          <a:xfrm>
            <a:off x="1052736" y="971600"/>
            <a:ext cx="5040560" cy="7478970"/>
          </a:xfrm>
          <a:prstGeom prst="rect">
            <a:avLst/>
          </a:prstGeom>
        </p:spPr>
        <p:txBody>
          <a:bodyPr wrap="square">
            <a:spAutoFit/>
          </a:bodyPr>
          <a:lstStyle/>
          <a:p>
            <a:pPr algn="just"/>
            <a:r>
              <a:rPr lang="ru-RU" sz="2000" dirty="0" err="1" smtClean="0">
                <a:latin typeface="Times New Roman" pitchFamily="18" charset="0"/>
                <a:cs typeface="Times New Roman" pitchFamily="18" charset="0"/>
              </a:rPr>
              <a:t>Районыбызда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зур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хөрмәткә 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булган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шәхес</a:t>
            </a:r>
            <a:r>
              <a:rPr lang="ru-RU" sz="2000" dirty="0" err="1" smtClean="0">
                <a:latin typeface="Times New Roman" pitchFamily="18" charset="0"/>
                <a:cs typeface="Times New Roman" pitchFamily="18" charset="0"/>
              </a:rPr>
              <a:t>, язучы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Гарифҗан Садыйк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Мөх</a:t>
            </a:r>
            <a:r>
              <a:rPr lang="tt-RU" sz="2000" dirty="0" smtClean="0">
                <a:latin typeface="Times New Roman" pitchFamily="18" charset="0"/>
                <a:cs typeface="Times New Roman" pitchFamily="18" charset="0"/>
              </a:rPr>
              <a:t>ә</a:t>
            </a:r>
            <a:r>
              <a:rPr lang="ru-RU" sz="2000" dirty="0" err="1" smtClean="0">
                <a:latin typeface="Times New Roman" pitchFamily="18" charset="0"/>
                <a:cs typeface="Times New Roman" pitchFamily="18" charset="0"/>
              </a:rPr>
              <a:t>ммәтшин  </a:t>
            </a:r>
            <a:r>
              <a:rPr lang="ru-RU" sz="2000" dirty="0" err="1" smtClean="0">
                <a:latin typeface="Times New Roman" pitchFamily="18" charset="0"/>
                <a:cs typeface="Times New Roman" pitchFamily="18" charset="0"/>
              </a:rPr>
              <a:t>«Безнең мирас</a:t>
            </a:r>
            <a:r>
              <a:rPr lang="ru-RU" sz="2000" dirty="0" smtClean="0">
                <a:latin typeface="Times New Roman" pitchFamily="18" charset="0"/>
                <a:cs typeface="Times New Roman" pitchFamily="18" charset="0"/>
              </a:rPr>
              <a:t>» ж</a:t>
            </a:r>
            <a:r>
              <a:rPr lang="tt-RU" sz="2000" dirty="0" smtClean="0">
                <a:latin typeface="Times New Roman" pitchFamily="18" charset="0"/>
                <a:cs typeface="Times New Roman" pitchFamily="18" charset="0"/>
              </a:rPr>
              <a:t>урналында “Балтач төбәгендә Тукай эзләре” язмасында “</a:t>
            </a:r>
            <a:r>
              <a:rPr lang="ru-RU" sz="2000" i="1" dirty="0" err="1" smtClean="0">
                <a:latin typeface="Times New Roman" pitchFamily="18" charset="0"/>
                <a:cs typeface="Times New Roman" pitchFamily="18" charset="0"/>
              </a:rPr>
              <a:t>Сөекле шагыйребезнең </a:t>
            </a:r>
            <a:r>
              <a:rPr lang="ru-RU" sz="2000" i="1" dirty="0" smtClean="0">
                <a:latin typeface="Times New Roman" pitchFamily="18" charset="0"/>
                <a:cs typeface="Times New Roman" pitchFamily="18" charset="0"/>
              </a:rPr>
              <a:t>Сосна </a:t>
            </a:r>
            <a:r>
              <a:rPr lang="ru-RU" sz="2000" i="1" dirty="0" err="1" smtClean="0">
                <a:latin typeface="Times New Roman" pitchFamily="18" charset="0"/>
                <a:cs typeface="Times New Roman" pitchFamily="18" charset="0"/>
              </a:rPr>
              <a:t>Пүчинкәсе </a:t>
            </a:r>
            <a:r>
              <a:rPr lang="ru-RU" sz="2000" i="1" dirty="0" err="1" smtClean="0">
                <a:latin typeface="Times New Roman" pitchFamily="18" charset="0"/>
                <a:cs typeface="Times New Roman" pitchFamily="18" charset="0"/>
              </a:rPr>
              <a:t>авылында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узган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өч-дүрт яшь</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арасындагы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бер</a:t>
            </a:r>
            <a:r>
              <a:rPr lang="ru-RU" sz="2000" i="1" dirty="0" smtClean="0">
                <a:latin typeface="Times New Roman" pitchFamily="18" charset="0"/>
                <a:cs typeface="Times New Roman" pitchFamily="18" charset="0"/>
              </a:rPr>
              <a:t> ел </a:t>
            </a:r>
            <a:r>
              <a:rPr lang="ru-RU" sz="2000" i="1" dirty="0" err="1" smtClean="0">
                <a:latin typeface="Times New Roman" pitchFamily="18" charset="0"/>
                <a:cs typeface="Times New Roman" pitchFamily="18" charset="0"/>
              </a:rPr>
              <a:t>сабыйлык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гомере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әнә шулай</a:t>
            </a:r>
            <a:r>
              <a:rPr lang="ru-RU" sz="2000" i="1" dirty="0" smtClean="0">
                <a:latin typeface="Times New Roman" pitchFamily="18" charset="0"/>
                <a:cs typeface="Times New Roman" pitchFamily="18" charset="0"/>
              </a:rPr>
              <a:t> уза. </a:t>
            </a:r>
            <a:r>
              <a:rPr lang="ru-RU" sz="2000" i="1" dirty="0" err="1" smtClean="0">
                <a:latin typeface="Times New Roman" pitchFamily="18" charset="0"/>
                <a:cs typeface="Times New Roman" pitchFamily="18" charset="0"/>
              </a:rPr>
              <a:t>Шагыйрь</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күңелендә гомере</a:t>
            </a:r>
            <a:r>
              <a:rPr lang="ru-RU" sz="2000" i="1" dirty="0" smtClean="0">
                <a:latin typeface="Times New Roman" pitchFamily="18" charset="0"/>
                <a:cs typeface="Times New Roman" pitchFamily="18" charset="0"/>
              </a:rPr>
              <a:t> буе </a:t>
            </a:r>
            <a:r>
              <a:rPr lang="ru-RU" sz="2000" i="1" dirty="0" err="1" smtClean="0">
                <a:latin typeface="Times New Roman" pitchFamily="18" charset="0"/>
                <a:cs typeface="Times New Roman" pitchFamily="18" charset="0"/>
              </a:rPr>
              <a:t>җуелмас бәхетле һәм хәсрәтле хатирәләр калдыра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ул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чор</a:t>
            </a:r>
            <a:r>
              <a:rPr lang="ru-RU" sz="2000" i="1" dirty="0" smtClean="0">
                <a:latin typeface="Times New Roman" pitchFamily="18" charset="0"/>
                <a:cs typeface="Times New Roman" pitchFamily="18" charset="0"/>
              </a:rPr>
              <a:t>. Тукай </a:t>
            </a:r>
            <a:r>
              <a:rPr lang="ru-RU" sz="2000" i="1" dirty="0" err="1" smtClean="0">
                <a:latin typeface="Times New Roman" pitchFamily="18" charset="0"/>
                <a:cs typeface="Times New Roman" pitchFamily="18" charset="0"/>
              </a:rPr>
              <a:t>тормышының </a:t>
            </a:r>
            <a:r>
              <a:rPr lang="ru-RU" sz="2000" i="1" dirty="0" smtClean="0">
                <a:latin typeface="Times New Roman" pitchFamily="18" charset="0"/>
                <a:cs typeface="Times New Roman" pitchFamily="18" charset="0"/>
              </a:rPr>
              <a:t>Сосна </a:t>
            </a:r>
            <a:r>
              <a:rPr lang="ru-RU" sz="2000" i="1" dirty="0" err="1" smtClean="0">
                <a:latin typeface="Times New Roman" pitchFamily="18" charset="0"/>
                <a:cs typeface="Times New Roman" pitchFamily="18" charset="0"/>
              </a:rPr>
              <a:t>Пүчинкәсе чорын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шактый</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еллар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үткәч тә искә </a:t>
            </a:r>
            <a:r>
              <a:rPr lang="ru-RU" sz="2000" i="1" dirty="0" smtClean="0">
                <a:latin typeface="Times New Roman" pitchFamily="18" charset="0"/>
                <a:cs typeface="Times New Roman" pitchFamily="18" charset="0"/>
              </a:rPr>
              <a:t>ала, </a:t>
            </a:r>
            <a:r>
              <a:rPr lang="ru-RU" sz="2000" i="1" dirty="0" err="1" smtClean="0">
                <a:latin typeface="Times New Roman" pitchFamily="18" charset="0"/>
                <a:cs typeface="Times New Roman" pitchFamily="18" charset="0"/>
              </a:rPr>
              <a:t>алар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турында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уйлана</a:t>
            </a:r>
            <a:r>
              <a:rPr lang="ru-RU" sz="2000" i="1" dirty="0" smtClean="0">
                <a:latin typeface="Times New Roman" pitchFamily="18" charset="0"/>
                <a:cs typeface="Times New Roman" pitchFamily="18" charset="0"/>
              </a:rPr>
              <a:t>. </a:t>
            </a:r>
            <a:r>
              <a:rPr lang="ru-RU" sz="2000" i="1" dirty="0" smtClean="0">
                <a:solidFill>
                  <a:srgbClr val="C00000"/>
                </a:solidFill>
                <a:latin typeface="Times New Roman" pitchFamily="18" charset="0"/>
                <a:cs typeface="Times New Roman" pitchFamily="18" charset="0"/>
              </a:rPr>
              <a:t>«Бар </a:t>
            </a:r>
            <a:r>
              <a:rPr lang="ru-RU" sz="2000" i="1" dirty="0" err="1" smtClean="0">
                <a:solidFill>
                  <a:srgbClr val="C00000"/>
                </a:solidFill>
                <a:latin typeface="Times New Roman" pitchFamily="18" charset="0"/>
                <a:cs typeface="Times New Roman" pitchFamily="18" charset="0"/>
              </a:rPr>
              <a:t>күңелләрдән җылы</a:t>
            </a:r>
            <a:r>
              <a:rPr lang="ru-RU" sz="2000" i="1" dirty="0" smtClean="0">
                <a:solidFill>
                  <a:srgbClr val="C00000"/>
                </a:solidFill>
                <a:latin typeface="Times New Roman" pitchFamily="18" charset="0"/>
                <a:cs typeface="Times New Roman" pitchFamily="18" charset="0"/>
              </a:rPr>
              <a:t>, </a:t>
            </a:r>
            <a:r>
              <a:rPr lang="ru-RU" sz="2000" i="1" dirty="0" err="1" smtClean="0">
                <a:solidFill>
                  <a:srgbClr val="C00000"/>
                </a:solidFill>
                <a:latin typeface="Times New Roman" pitchFamily="18" charset="0"/>
                <a:cs typeface="Times New Roman" pitchFamily="18" charset="0"/>
              </a:rPr>
              <a:t>йомшак</a:t>
            </a:r>
            <a:r>
              <a:rPr lang="ru-RU" sz="2000" i="1" dirty="0" smtClean="0">
                <a:solidFill>
                  <a:srgbClr val="C00000"/>
                </a:solidFill>
                <a:latin typeface="Times New Roman" pitchFamily="18" charset="0"/>
                <a:cs typeface="Times New Roman" pitchFamily="18" charset="0"/>
              </a:rPr>
              <a:t> </a:t>
            </a:r>
            <a:r>
              <a:rPr lang="ru-RU" sz="2000" i="1" dirty="0" err="1" smtClean="0">
                <a:solidFill>
                  <a:srgbClr val="C00000"/>
                </a:solidFill>
                <a:latin typeface="Times New Roman" pitchFamily="18" charset="0"/>
                <a:cs typeface="Times New Roman" pitchFamily="18" charset="0"/>
              </a:rPr>
              <a:t>синең каберең ташы</a:t>
            </a:r>
            <a:r>
              <a:rPr lang="ru-RU" sz="2000" i="1" dirty="0" smtClean="0">
                <a:solidFill>
                  <a:srgbClr val="C00000"/>
                </a:solidFill>
                <a:latin typeface="Times New Roman" pitchFamily="18" charset="0"/>
                <a:cs typeface="Times New Roman" pitchFamily="18" charset="0"/>
              </a:rPr>
              <a:t>,/ </a:t>
            </a:r>
            <a:r>
              <a:rPr lang="ru-RU" sz="2000" i="1" dirty="0" err="1" smtClean="0">
                <a:solidFill>
                  <a:srgbClr val="C00000"/>
                </a:solidFill>
                <a:latin typeface="Times New Roman" pitchFamily="18" charset="0"/>
                <a:cs typeface="Times New Roman" pitchFamily="18" charset="0"/>
              </a:rPr>
              <a:t>Шунда</a:t>
            </a:r>
            <a:r>
              <a:rPr lang="ru-RU" sz="2000" i="1" dirty="0" smtClean="0">
                <a:solidFill>
                  <a:srgbClr val="C00000"/>
                </a:solidFill>
                <a:latin typeface="Times New Roman" pitchFamily="18" charset="0"/>
                <a:cs typeface="Times New Roman" pitchFamily="18" charset="0"/>
              </a:rPr>
              <a:t> </a:t>
            </a:r>
            <a:r>
              <a:rPr lang="ru-RU" sz="2000" i="1" dirty="0" err="1" smtClean="0">
                <a:solidFill>
                  <a:srgbClr val="C00000"/>
                </a:solidFill>
                <a:latin typeface="Times New Roman" pitchFamily="18" charset="0"/>
                <a:cs typeface="Times New Roman" pitchFamily="18" charset="0"/>
              </a:rPr>
              <a:t>тамсын</a:t>
            </a:r>
            <a:r>
              <a:rPr lang="ru-RU" sz="2000" i="1" dirty="0" smtClean="0">
                <a:solidFill>
                  <a:srgbClr val="C00000"/>
                </a:solidFill>
                <a:latin typeface="Times New Roman" pitchFamily="18" charset="0"/>
                <a:cs typeface="Times New Roman" pitchFamily="18" charset="0"/>
              </a:rPr>
              <a:t> </a:t>
            </a:r>
            <a:r>
              <a:rPr lang="ru-RU" sz="2000" i="1" dirty="0" err="1" smtClean="0">
                <a:solidFill>
                  <a:srgbClr val="C00000"/>
                </a:solidFill>
                <a:latin typeface="Times New Roman" pitchFamily="18" charset="0"/>
                <a:cs typeface="Times New Roman" pitchFamily="18" charset="0"/>
              </a:rPr>
              <a:t>күз яшемнең иң ачы</a:t>
            </a:r>
            <a:r>
              <a:rPr lang="ru-RU" sz="2000" i="1" dirty="0" smtClean="0">
                <a:solidFill>
                  <a:srgbClr val="C00000"/>
                </a:solidFill>
                <a:latin typeface="Times New Roman" pitchFamily="18" charset="0"/>
                <a:cs typeface="Times New Roman" pitchFamily="18" charset="0"/>
              </a:rPr>
              <a:t> </a:t>
            </a:r>
            <a:r>
              <a:rPr lang="ru-RU" sz="2000" i="1" dirty="0" err="1" smtClean="0">
                <a:solidFill>
                  <a:srgbClr val="C00000"/>
                </a:solidFill>
                <a:latin typeface="Times New Roman" pitchFamily="18" charset="0"/>
                <a:cs typeface="Times New Roman" pitchFamily="18" charset="0"/>
              </a:rPr>
              <a:t>һәм татлысы</a:t>
            </a:r>
            <a:r>
              <a:rPr lang="ru-RU" sz="2000" i="1" dirty="0" smtClean="0">
                <a:solidFill>
                  <a:srgbClr val="C00000"/>
                </a:solidFill>
                <a:latin typeface="Times New Roman" pitchFamily="18" charset="0"/>
                <a:cs typeface="Times New Roman" pitchFamily="18" charset="0"/>
              </a:rPr>
              <a:t>…»</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дип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мөрәҗәгать итә ул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әнисенә күп еллар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узгач</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Бибимәмдүдә абыстайның кабере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өстенә Г.Тукайның тууына</a:t>
            </a:r>
            <a:r>
              <a:rPr lang="ru-RU" sz="2000" i="1" dirty="0" smtClean="0">
                <a:latin typeface="Times New Roman" pitchFamily="18" charset="0"/>
                <a:cs typeface="Times New Roman" pitchFamily="18" charset="0"/>
              </a:rPr>
              <a:t> 100 </a:t>
            </a:r>
            <a:r>
              <a:rPr lang="ru-RU" sz="2000" i="1" dirty="0" err="1" smtClean="0">
                <a:latin typeface="Times New Roman" pitchFamily="18" charset="0"/>
                <a:cs typeface="Times New Roman" pitchFamily="18" charset="0"/>
              </a:rPr>
              <a:t>яшь</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тулган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көннәрдә </a:t>
            </a:r>
            <a:r>
              <a:rPr lang="ru-RU" sz="2000" i="1" dirty="0" smtClean="0">
                <a:latin typeface="Times New Roman" pitchFamily="18" charset="0"/>
                <a:cs typeface="Times New Roman" pitchFamily="18" charset="0"/>
              </a:rPr>
              <a:t>архитектор </a:t>
            </a:r>
            <a:r>
              <a:rPr lang="ru-RU" sz="2000" i="1" dirty="0" err="1" smtClean="0">
                <a:latin typeface="Times New Roman" pitchFamily="18" charset="0"/>
                <a:cs typeface="Times New Roman" pitchFamily="18" charset="0"/>
              </a:rPr>
              <a:t>Р.Билалов</a:t>
            </a:r>
            <a:r>
              <a:rPr lang="ru-RU" sz="2000" i="1" dirty="0" smtClean="0">
                <a:latin typeface="Times New Roman" pitchFamily="18" charset="0"/>
                <a:cs typeface="Times New Roman" pitchFamily="18" charset="0"/>
              </a:rPr>
              <a:t> проекты </a:t>
            </a:r>
            <a:r>
              <a:rPr lang="ru-RU" sz="2000" i="1" dirty="0" err="1" smtClean="0">
                <a:latin typeface="Times New Roman" pitchFamily="18" charset="0"/>
                <a:cs typeface="Times New Roman" pitchFamily="18" charset="0"/>
              </a:rPr>
              <a:t>буенча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эшләнгән мәрмәр таш</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куелды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кабер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төзекләндерелде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Кабер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ташы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алдына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куелган</a:t>
            </a:r>
            <a:r>
              <a:rPr lang="ru-RU" sz="2000" i="1" dirty="0" smtClean="0">
                <a:latin typeface="Times New Roman" pitchFamily="18" charset="0"/>
                <a:cs typeface="Times New Roman" pitchFamily="18" charset="0"/>
              </a:rPr>
              <a:t> кара гранит </a:t>
            </a:r>
            <a:r>
              <a:rPr lang="ru-RU" sz="2000" i="1" dirty="0" err="1" smtClean="0">
                <a:latin typeface="Times New Roman" pitchFamily="18" charset="0"/>
                <a:cs typeface="Times New Roman" pitchFamily="18" charset="0"/>
              </a:rPr>
              <a:t>ташта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шагыйрьнең нәкъ менә шушы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үзәк өзгеч моңлы юллары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язылган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диеп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билгеләп китә</a:t>
            </a:r>
            <a:r>
              <a:rPr lang="ru-RU" sz="2000" i="1" dirty="0" smtClean="0">
                <a:latin typeface="Times New Roman" pitchFamily="18" charset="0"/>
                <a:cs typeface="Times New Roman" pitchFamily="18" charset="0"/>
              </a:rPr>
              <a:t>. </a:t>
            </a:r>
            <a:endParaRPr lang="ru-RU" sz="2000" i="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332656" y="1619672"/>
            <a:ext cx="3429000" cy="2677656"/>
          </a:xfrm>
          <a:prstGeom prst="rect">
            <a:avLst/>
          </a:prstGeom>
        </p:spPr>
        <p:txBody>
          <a:bodyPr wrap="square">
            <a:spAutoFit/>
          </a:bodyPr>
          <a:lstStyle/>
          <a:p>
            <a:r>
              <a:rPr lang="tt-RU" sz="2400" dirty="0" smtClean="0">
                <a:latin typeface="Times New Roman" pitchFamily="18" charset="0"/>
                <a:cs typeface="Times New Roman" pitchFamily="18" charset="0"/>
              </a:rPr>
              <a:t>4 яш</a:t>
            </a:r>
            <a:r>
              <a:rPr lang="ru-RU" sz="2400" dirty="0" err="1" smtClean="0">
                <a:latin typeface="Times New Roman" pitchFamily="18" charset="0"/>
                <a:cs typeface="Times New Roman" pitchFamily="18" charset="0"/>
              </a:rPr>
              <a:t>ь</a:t>
            </a:r>
            <a:r>
              <a:rPr lang="tt-RU" sz="2400" dirty="0" smtClean="0">
                <a:latin typeface="Times New Roman" pitchFamily="18" charset="0"/>
                <a:cs typeface="Times New Roman" pitchFamily="18" charset="0"/>
              </a:rPr>
              <a:t>тә әнисез кала. Ятимлек ачысын бик иртә татый.</a:t>
            </a:r>
          </a:p>
          <a:p>
            <a:endParaRPr lang="tt-RU" sz="2400" dirty="0">
              <a:latin typeface="Times New Roman" pitchFamily="18" charset="0"/>
              <a:cs typeface="Times New Roman" pitchFamily="18" charset="0"/>
            </a:endParaRPr>
          </a:p>
          <a:p>
            <a:endParaRPr lang="tt-RU" sz="2400" dirty="0" smtClean="0">
              <a:latin typeface="Times New Roman" pitchFamily="18" charset="0"/>
              <a:cs typeface="Times New Roman" pitchFamily="18" charset="0"/>
            </a:endParaRPr>
          </a:p>
          <a:p>
            <a:r>
              <a:rPr lang="tt-RU" sz="2400" dirty="0" smtClean="0">
                <a:latin typeface="Times New Roman" pitchFamily="18" charset="0"/>
                <a:cs typeface="Times New Roman" pitchFamily="18" charset="0"/>
              </a:rPr>
              <a:t>Габдулла Тукайның әнисенең кәбере</a:t>
            </a:r>
            <a:endParaRPr lang="tt-RU" sz="2400" dirty="0">
              <a:latin typeface="Times New Roman" pitchFamily="18" charset="0"/>
              <a:cs typeface="Times New Roman" pitchFamily="18" charset="0"/>
            </a:endParaRPr>
          </a:p>
        </p:txBody>
      </p:sp>
      <p:pic>
        <p:nvPicPr>
          <p:cNvPr id="6" name="Picture 3" descr="Сохранить0004"/>
          <p:cNvPicPr>
            <a:picLocks noChangeAspect="1" noChangeArrowheads="1"/>
          </p:cNvPicPr>
          <p:nvPr/>
        </p:nvPicPr>
        <p:blipFill>
          <a:blip r:embed="rId3" cstate="print"/>
          <a:srcRect/>
          <a:stretch>
            <a:fillRect/>
          </a:stretch>
        </p:blipFill>
        <p:spPr bwMode="auto">
          <a:xfrm>
            <a:off x="3212976" y="1043608"/>
            <a:ext cx="2994094" cy="3614260"/>
          </a:xfrm>
          <a:prstGeom prst="rect">
            <a:avLst/>
          </a:prstGeom>
          <a:noFill/>
          <a:ln w="9525">
            <a:noFill/>
            <a:miter lim="800000"/>
            <a:headEnd/>
            <a:tailEnd/>
          </a:ln>
        </p:spPr>
      </p:pic>
      <p:pic>
        <p:nvPicPr>
          <p:cNvPr id="7" name="Picture 2" descr="Сохранить0006"/>
          <p:cNvPicPr>
            <a:picLocks noChangeAspect="1" noChangeArrowheads="1"/>
          </p:cNvPicPr>
          <p:nvPr/>
        </p:nvPicPr>
        <p:blipFill>
          <a:blip r:embed="rId4" cstate="print"/>
          <a:srcRect/>
          <a:stretch>
            <a:fillRect/>
          </a:stretch>
        </p:blipFill>
        <p:spPr bwMode="auto">
          <a:xfrm>
            <a:off x="548680" y="4860032"/>
            <a:ext cx="2513810" cy="2492374"/>
          </a:xfrm>
          <a:prstGeom prst="rect">
            <a:avLst/>
          </a:prstGeom>
          <a:noFill/>
          <a:ln w="9525">
            <a:noFill/>
            <a:miter lim="800000"/>
            <a:headEnd/>
            <a:tailEnd/>
          </a:ln>
        </p:spPr>
      </p:pic>
      <p:sp>
        <p:nvSpPr>
          <p:cNvPr id="8" name="TextBox 7"/>
          <p:cNvSpPr txBox="1"/>
          <p:nvPr/>
        </p:nvSpPr>
        <p:spPr>
          <a:xfrm>
            <a:off x="908720" y="7308304"/>
            <a:ext cx="5400600" cy="461665"/>
          </a:xfrm>
          <a:prstGeom prst="rect">
            <a:avLst/>
          </a:prstGeom>
          <a:noFill/>
        </p:spPr>
        <p:txBody>
          <a:bodyPr wrap="square" rtlCol="0">
            <a:spAutoFit/>
          </a:bodyPr>
          <a:lstStyle/>
          <a:p>
            <a:r>
              <a:rPr lang="tt-RU" sz="2400" dirty="0" smtClean="0">
                <a:latin typeface="Times New Roman" pitchFamily="18" charset="0"/>
                <a:cs typeface="Times New Roman" pitchFamily="18" charset="0"/>
              </a:rPr>
              <a:t>1999 елгы фото             2015 елгы фото</a:t>
            </a:r>
            <a:endParaRPr lang="ru-RU" sz="2400" dirty="0">
              <a:latin typeface="Times New Roman" pitchFamily="18" charset="0"/>
              <a:cs typeface="Times New Roman" pitchFamily="18" charset="0"/>
            </a:endParaRPr>
          </a:p>
        </p:txBody>
      </p:sp>
      <p:pic>
        <p:nvPicPr>
          <p:cNvPr id="6146" name="Picture 2" descr="https://kartarf.ru/images/heritage/1080/5/56660.jpg"/>
          <p:cNvPicPr>
            <a:picLocks noChangeAspect="1" noChangeArrowheads="1"/>
          </p:cNvPicPr>
          <p:nvPr/>
        </p:nvPicPr>
        <p:blipFill>
          <a:blip r:embed="rId5" cstate="print"/>
          <a:srcRect l="27450" t="25341" r="22928" b="26791"/>
          <a:stretch>
            <a:fillRect/>
          </a:stretch>
        </p:blipFill>
        <p:spPr bwMode="auto">
          <a:xfrm>
            <a:off x="3371816" y="4932040"/>
            <a:ext cx="2865495" cy="237626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548680" y="1259632"/>
            <a:ext cx="3429000" cy="3046988"/>
          </a:xfrm>
          <a:prstGeom prst="rect">
            <a:avLst/>
          </a:prstGeom>
        </p:spPr>
        <p:txBody>
          <a:bodyPr>
            <a:spAutoFit/>
          </a:bodyPr>
          <a:lstStyle/>
          <a:p>
            <a:r>
              <a:rPr lang="tt-RU" sz="2400" dirty="0" smtClean="0">
                <a:latin typeface="Times New Roman" pitchFamily="18" charset="0"/>
                <a:cs typeface="Times New Roman" pitchFamily="18" charset="0"/>
              </a:rPr>
              <a:t>Дөм ятим Габдулланы 1890 елда Өчиле авылына  бабасы Зиннәтулла йортына кайтарып куялар. Булачак шагыйр</a:t>
            </a:r>
            <a:r>
              <a:rPr lang="ru-RU" sz="2400" dirty="0" err="1" smtClean="0">
                <a:latin typeface="Times New Roman" pitchFamily="18" charset="0"/>
                <a:cs typeface="Times New Roman" pitchFamily="18" charset="0"/>
              </a:rPr>
              <a:t>ь</a:t>
            </a:r>
            <a:r>
              <a:rPr lang="tt-RU" sz="2400" dirty="0" smtClean="0">
                <a:latin typeface="Times New Roman" pitchFamily="18" charset="0"/>
                <a:cs typeface="Times New Roman" pitchFamily="18" charset="0"/>
              </a:rPr>
              <a:t>нең шактый караңгы көннәре шунда үтә</a:t>
            </a:r>
            <a:endParaRPr lang="ru-RU" sz="2400" dirty="0">
              <a:latin typeface="Times New Roman" pitchFamily="18" charset="0"/>
              <a:cs typeface="Times New Roman" pitchFamily="18" charset="0"/>
            </a:endParaRPr>
          </a:p>
        </p:txBody>
      </p:sp>
      <p:pic>
        <p:nvPicPr>
          <p:cNvPr id="6" name="Picture 9"/>
          <p:cNvPicPr>
            <a:picLocks noChangeAspect="1" noChangeArrowheads="1"/>
          </p:cNvPicPr>
          <p:nvPr/>
        </p:nvPicPr>
        <p:blipFill>
          <a:blip r:embed="rId3" cstate="print"/>
          <a:srcRect/>
          <a:stretch>
            <a:fillRect/>
          </a:stretch>
        </p:blipFill>
        <p:spPr>
          <a:xfrm>
            <a:off x="3501008" y="1763688"/>
            <a:ext cx="2808312" cy="2168404"/>
          </a:xfrm>
          <a:prstGeom prst="rect">
            <a:avLst/>
          </a:prstGeom>
          <a:noFill/>
        </p:spPr>
      </p:pic>
      <p:sp>
        <p:nvSpPr>
          <p:cNvPr id="7" name="Прямоугольник 6"/>
          <p:cNvSpPr/>
          <p:nvPr/>
        </p:nvSpPr>
        <p:spPr>
          <a:xfrm>
            <a:off x="3429000" y="3851920"/>
            <a:ext cx="3429000" cy="646331"/>
          </a:xfrm>
          <a:prstGeom prst="rect">
            <a:avLst/>
          </a:prstGeom>
        </p:spPr>
        <p:txBody>
          <a:bodyPr>
            <a:spAutoFit/>
          </a:bodyPr>
          <a:lstStyle/>
          <a:p>
            <a:pPr>
              <a:spcBef>
                <a:spcPct val="50000"/>
              </a:spcBef>
            </a:pPr>
            <a:r>
              <a:rPr lang="tt-RU" dirty="0" smtClean="0">
                <a:latin typeface="Times New Roman" pitchFamily="18" charset="0"/>
                <a:cs typeface="Times New Roman" pitchFamily="18" charset="0"/>
              </a:rPr>
              <a:t>Кечкенә Габдулла Зиннәтулла бабасы белән</a:t>
            </a:r>
            <a:endParaRPr lang="ru-RU" dirty="0">
              <a:latin typeface="Times New Roman" pitchFamily="18" charset="0"/>
              <a:cs typeface="Times New Roman" pitchFamily="18" charset="0"/>
            </a:endParaRPr>
          </a:p>
        </p:txBody>
      </p:sp>
      <p:sp>
        <p:nvSpPr>
          <p:cNvPr id="8" name="Прямоугольник 7"/>
          <p:cNvSpPr/>
          <p:nvPr/>
        </p:nvSpPr>
        <p:spPr>
          <a:xfrm>
            <a:off x="692696" y="4860032"/>
            <a:ext cx="5616624" cy="3416320"/>
          </a:xfrm>
          <a:prstGeom prst="rect">
            <a:avLst/>
          </a:prstGeom>
        </p:spPr>
        <p:txBody>
          <a:bodyPr wrap="square">
            <a:spAutoFit/>
          </a:bodyPr>
          <a:lstStyle/>
          <a:p>
            <a:pPr algn="just">
              <a:spcBef>
                <a:spcPct val="50000"/>
              </a:spcBef>
            </a:pPr>
            <a:r>
              <a:rPr lang="tt-RU" sz="2400" dirty="0" smtClean="0">
                <a:solidFill>
                  <a:srgbClr val="C00000"/>
                </a:solidFill>
              </a:rPr>
              <a:t>“... </a:t>
            </a:r>
            <a:r>
              <a:rPr lang="ru-RU" sz="2400" dirty="0" err="1" smtClean="0">
                <a:solidFill>
                  <a:srgbClr val="C00000"/>
                </a:solidFill>
              </a:rPr>
              <a:t>ф</a:t>
            </a:r>
            <a:r>
              <a:rPr lang="tt-RU" sz="2400" dirty="0" smtClean="0">
                <a:solidFill>
                  <a:srgbClr val="C00000"/>
                </a:solidFill>
              </a:rPr>
              <a:t>әкыйр</a:t>
            </a:r>
            <a:r>
              <a:rPr lang="ru-RU" sz="2400" dirty="0" err="1" smtClean="0">
                <a:solidFill>
                  <a:srgbClr val="C00000"/>
                </a:solidFill>
              </a:rPr>
              <a:t>ь</a:t>
            </a:r>
            <a:r>
              <a:rPr lang="ru-RU" sz="2400" dirty="0" smtClean="0">
                <a:solidFill>
                  <a:srgbClr val="C00000"/>
                </a:solidFill>
              </a:rPr>
              <a:t> в</a:t>
            </a:r>
            <a:r>
              <a:rPr lang="tt-RU" sz="2400" dirty="0" smtClean="0">
                <a:solidFill>
                  <a:srgbClr val="C00000"/>
                </a:solidFill>
              </a:rPr>
              <a:t>ә шуның өстенә әллә ничә авызлы булган гаилә эченә мин ятим бала булып килеп кергәнмен. Үги әбинең алты күгәрченнәре эчендә мин бер чәүкә булганга, мине еласам юатучы, иркәләним дисәм, сөюче, ашыйсым, эчәсем килсә, кызганучы бер дә булмаган, мине эткәннәр дә төрткәннәр...”</a:t>
            </a:r>
            <a:r>
              <a:rPr lang="en-US" sz="2400" dirty="0" smtClean="0">
                <a:solidFill>
                  <a:srgbClr val="C00000"/>
                </a:solidFill>
              </a:rPr>
              <a:t> </a:t>
            </a:r>
            <a:r>
              <a:rPr lang="tt-RU" sz="2400" dirty="0" smtClean="0">
                <a:solidFill>
                  <a:srgbClr val="C00000"/>
                </a:solidFill>
              </a:rPr>
              <a:t>   </a:t>
            </a:r>
            <a:r>
              <a:rPr lang="en-US" sz="2400" dirty="0" smtClean="0">
                <a:solidFill>
                  <a:srgbClr val="C00000"/>
                </a:solidFill>
              </a:rPr>
              <a:t>“</a:t>
            </a:r>
            <a:r>
              <a:rPr lang="tt-RU" sz="2400" dirty="0" smtClean="0">
                <a:solidFill>
                  <a:srgbClr val="C00000"/>
                </a:solidFill>
              </a:rPr>
              <a:t>Исемдә калганнар</a:t>
            </a:r>
            <a:r>
              <a:rPr lang="en-US" sz="2400" dirty="0" smtClean="0">
                <a:solidFill>
                  <a:srgbClr val="C00000"/>
                </a:solidFill>
              </a:rPr>
              <a:t>”</a:t>
            </a:r>
            <a:endParaRPr lang="ru-RU" sz="2400"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3068960" y="1475656"/>
            <a:ext cx="3429000" cy="1569660"/>
          </a:xfrm>
          <a:prstGeom prst="rect">
            <a:avLst/>
          </a:prstGeom>
        </p:spPr>
        <p:txBody>
          <a:bodyPr>
            <a:spAutoFit/>
          </a:bodyPr>
          <a:lstStyle/>
          <a:p>
            <a:pPr>
              <a:spcBef>
                <a:spcPct val="50000"/>
              </a:spcBef>
            </a:pPr>
            <a:r>
              <a:rPr lang="tt-RU" sz="2400" dirty="0" smtClean="0">
                <a:latin typeface="Times New Roman" pitchFamily="18" charset="0"/>
                <a:cs typeface="Times New Roman" pitchFamily="18" charset="0"/>
              </a:rPr>
              <a:t>Кечкенә Габдулланы  Өчиледән Казанга алып килеп, Печән базарында  асрамага бирәләр. </a:t>
            </a:r>
            <a:endParaRPr lang="ru-RU" sz="2400" dirty="0">
              <a:latin typeface="Times New Roman" pitchFamily="18" charset="0"/>
              <a:cs typeface="Times New Roman" pitchFamily="18" charset="0"/>
            </a:endParaRPr>
          </a:p>
        </p:txBody>
      </p:sp>
      <p:pic>
        <p:nvPicPr>
          <p:cNvPr id="6" name="Picture 7"/>
          <p:cNvPicPr>
            <a:picLocks noChangeAspect="1" noChangeArrowheads="1"/>
          </p:cNvPicPr>
          <p:nvPr/>
        </p:nvPicPr>
        <p:blipFill>
          <a:blip r:embed="rId3" cstate="print"/>
          <a:srcRect/>
          <a:stretch>
            <a:fillRect/>
          </a:stretch>
        </p:blipFill>
        <p:spPr>
          <a:xfrm>
            <a:off x="260648" y="827584"/>
            <a:ext cx="2926686" cy="2948777"/>
          </a:xfrm>
          <a:prstGeom prst="rect">
            <a:avLst/>
          </a:prstGeom>
          <a:ln>
            <a:noFill/>
          </a:ln>
          <a:effectLst>
            <a:softEdge rad="112500"/>
          </a:effectLst>
        </p:spPr>
      </p:pic>
      <p:pic>
        <p:nvPicPr>
          <p:cNvPr id="7" name="Picture 5" descr="Копия Изображение 008"/>
          <p:cNvPicPr>
            <a:picLocks noChangeAspect="1" noChangeArrowheads="1"/>
          </p:cNvPicPr>
          <p:nvPr/>
        </p:nvPicPr>
        <p:blipFill>
          <a:blip r:embed="rId4" cstate="print"/>
          <a:srcRect/>
          <a:stretch>
            <a:fillRect/>
          </a:stretch>
        </p:blipFill>
        <p:spPr bwMode="auto">
          <a:xfrm>
            <a:off x="4005064" y="4427984"/>
            <a:ext cx="2462530" cy="2216277"/>
          </a:xfrm>
          <a:prstGeom prst="rect">
            <a:avLst/>
          </a:prstGeom>
          <a:ln>
            <a:noFill/>
          </a:ln>
          <a:effectLst>
            <a:softEdge rad="112500"/>
          </a:effectLst>
        </p:spPr>
      </p:pic>
      <p:sp>
        <p:nvSpPr>
          <p:cNvPr id="8" name="Прямоугольник 7"/>
          <p:cNvSpPr/>
          <p:nvPr/>
        </p:nvSpPr>
        <p:spPr>
          <a:xfrm>
            <a:off x="548680" y="3779912"/>
            <a:ext cx="3429000" cy="1754326"/>
          </a:xfrm>
          <a:prstGeom prst="rect">
            <a:avLst/>
          </a:prstGeom>
        </p:spPr>
        <p:txBody>
          <a:bodyPr>
            <a:spAutoFit/>
          </a:bodyPr>
          <a:lstStyle/>
          <a:p>
            <a:pPr algn="just">
              <a:spcBef>
                <a:spcPct val="50000"/>
              </a:spcBef>
            </a:pPr>
            <a:r>
              <a:rPr lang="tt-RU" dirty="0" smtClean="0">
                <a:solidFill>
                  <a:srgbClr val="C00000"/>
                </a:solidFill>
              </a:rPr>
              <a:t>“ ...миңа әти булганы Мөхәм-мәтвәли исемле булып, әни булганы Газизә исемле иде. Бу атам – анам эш кешеләре булганга монда миңа ач торырга тугры килми иде ...”</a:t>
            </a:r>
            <a:endParaRPr lang="ru-RU" dirty="0">
              <a:solidFill>
                <a:srgbClr val="C00000"/>
              </a:solidFill>
            </a:endParaRPr>
          </a:p>
        </p:txBody>
      </p:sp>
      <p:sp>
        <p:nvSpPr>
          <p:cNvPr id="9" name="Прямоугольник 8"/>
          <p:cNvSpPr/>
          <p:nvPr/>
        </p:nvSpPr>
        <p:spPr>
          <a:xfrm>
            <a:off x="620688" y="5724128"/>
            <a:ext cx="3150478" cy="369332"/>
          </a:xfrm>
          <a:prstGeom prst="rect">
            <a:avLst/>
          </a:prstGeom>
        </p:spPr>
        <p:txBody>
          <a:bodyPr wrap="none">
            <a:spAutoFit/>
          </a:bodyPr>
          <a:lstStyle/>
          <a:p>
            <a:pPr>
              <a:spcBef>
                <a:spcPct val="50000"/>
              </a:spcBef>
            </a:pPr>
            <a:r>
              <a:rPr lang="tt-RU" dirty="0" smtClean="0">
                <a:solidFill>
                  <a:srgbClr val="FF0000"/>
                </a:solidFill>
                <a:effectLst>
                  <a:outerShdw blurRad="38100" dist="38100" dir="2700000" algn="tl">
                    <a:srgbClr val="000000">
                      <a:alpha val="43137"/>
                    </a:srgbClr>
                  </a:outerShdw>
                </a:effectLst>
              </a:rPr>
              <a:t>Асрарга бала бирәм, кем ала?</a:t>
            </a:r>
            <a:endParaRPr lang="ru-RU" dirty="0">
              <a:solidFill>
                <a:srgbClr val="FF0000"/>
              </a:solidFill>
              <a:effectLst>
                <a:outerShdw blurRad="38100" dist="38100" dir="2700000" algn="tl">
                  <a:srgbClr val="000000">
                    <a:alpha val="43137"/>
                  </a:srgbClr>
                </a:outerShdw>
              </a:effectLst>
            </a:endParaRPr>
          </a:p>
        </p:txBody>
      </p:sp>
      <p:sp>
        <p:nvSpPr>
          <p:cNvPr id="10" name="Прямоугольник 9"/>
          <p:cNvSpPr/>
          <p:nvPr/>
        </p:nvSpPr>
        <p:spPr>
          <a:xfrm>
            <a:off x="476672" y="6156176"/>
            <a:ext cx="3744416" cy="2308324"/>
          </a:xfrm>
          <a:prstGeom prst="rect">
            <a:avLst/>
          </a:prstGeom>
        </p:spPr>
        <p:txBody>
          <a:bodyPr wrap="square">
            <a:spAutoFit/>
          </a:bodyPr>
          <a:lstStyle/>
          <a:p>
            <a:r>
              <a:rPr lang="tt-RU" sz="2400" dirty="0" smtClean="0">
                <a:latin typeface="Times New Roman" pitchFamily="18" charset="0"/>
                <a:cs typeface="Times New Roman" pitchFamily="18" charset="0"/>
              </a:rPr>
              <a:t>Авырып китүләре сәбәпле, баланы ике елдан соң тагын бабасы янына Өчилегә кайтаралар. Озак та тормый аны Кырлай авылына озаталар.</a:t>
            </a:r>
            <a:endParaRPr lang="ru-RU"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764704" y="1043608"/>
            <a:ext cx="5688632" cy="1615827"/>
          </a:xfrm>
          <a:prstGeom prst="rect">
            <a:avLst/>
          </a:prstGeom>
        </p:spPr>
        <p:txBody>
          <a:bodyPr wrap="square">
            <a:spAutoFit/>
          </a:bodyPr>
          <a:lstStyle/>
          <a:p>
            <a:pPr>
              <a:spcBef>
                <a:spcPct val="50000"/>
              </a:spcBef>
            </a:pPr>
            <a:r>
              <a:rPr lang="tt-RU" dirty="0" smtClean="0">
                <a:solidFill>
                  <a:srgbClr val="C00000"/>
                </a:solidFill>
              </a:rPr>
              <a:t>Нәк</a:t>
            </a:r>
            <a:r>
              <a:rPr lang="ru-RU" dirty="0" err="1" smtClean="0">
                <a:solidFill>
                  <a:srgbClr val="C00000"/>
                </a:solidFill>
              </a:rPr>
              <a:t>ъ</a:t>
            </a:r>
            <a:r>
              <a:rPr lang="tt-RU" dirty="0" smtClean="0">
                <a:solidFill>
                  <a:srgbClr val="C00000"/>
                </a:solidFill>
              </a:rPr>
              <a:t> Казан артында бардыр бер авыл - Кырлай диләр; </a:t>
            </a:r>
          </a:p>
          <a:p>
            <a:pPr>
              <a:spcBef>
                <a:spcPct val="50000"/>
              </a:spcBef>
            </a:pPr>
            <a:r>
              <a:rPr lang="tt-RU" dirty="0" smtClean="0">
                <a:solidFill>
                  <a:srgbClr val="C00000"/>
                </a:solidFill>
              </a:rPr>
              <a:t>Җырлаганда көй өчен “тавыклары җырлай” диләр.</a:t>
            </a:r>
          </a:p>
          <a:p>
            <a:pPr>
              <a:spcBef>
                <a:spcPct val="50000"/>
              </a:spcBef>
            </a:pPr>
            <a:r>
              <a:rPr lang="tt-RU" dirty="0" smtClean="0">
                <a:solidFill>
                  <a:srgbClr val="C00000"/>
                </a:solidFill>
              </a:rPr>
              <a:t>Гәрчә анда тумасам да, мин бераз торган идем;</a:t>
            </a:r>
          </a:p>
          <a:p>
            <a:pPr>
              <a:spcBef>
                <a:spcPct val="50000"/>
              </a:spcBef>
            </a:pPr>
            <a:r>
              <a:rPr lang="tt-RU" dirty="0" smtClean="0">
                <a:solidFill>
                  <a:srgbClr val="C00000"/>
                </a:solidFill>
              </a:rPr>
              <a:t>Җирне әз-мәз тырмалап, чәчкән идем, урган идем.</a:t>
            </a:r>
            <a:endParaRPr lang="tt-RU" dirty="0">
              <a:solidFill>
                <a:srgbClr val="C00000"/>
              </a:solidFill>
            </a:endParaRPr>
          </a:p>
        </p:txBody>
      </p:sp>
      <p:sp>
        <p:nvSpPr>
          <p:cNvPr id="7" name="Прямоугольник 6"/>
          <p:cNvSpPr/>
          <p:nvPr/>
        </p:nvSpPr>
        <p:spPr>
          <a:xfrm>
            <a:off x="476672" y="2771800"/>
            <a:ext cx="3429000" cy="2708434"/>
          </a:xfrm>
          <a:prstGeom prst="rect">
            <a:avLst/>
          </a:prstGeom>
        </p:spPr>
        <p:txBody>
          <a:bodyPr>
            <a:spAutoFit/>
          </a:bodyPr>
          <a:lstStyle/>
          <a:p>
            <a:pPr algn="just">
              <a:spcBef>
                <a:spcPct val="50000"/>
              </a:spcBef>
            </a:pPr>
            <a:endParaRPr lang="tt-RU" sz="2000" dirty="0" smtClean="0">
              <a:latin typeface="Times New Roman" pitchFamily="18" charset="0"/>
              <a:cs typeface="Times New Roman" pitchFamily="18" charset="0"/>
            </a:endParaRPr>
          </a:p>
          <a:p>
            <a:pPr algn="just">
              <a:spcBef>
                <a:spcPct val="50000"/>
              </a:spcBef>
            </a:pPr>
            <a:r>
              <a:rPr lang="tt-RU" sz="2000" dirty="0" smtClean="0">
                <a:latin typeface="Times New Roman" pitchFamily="18" charset="0"/>
                <a:cs typeface="Times New Roman" pitchFamily="18" charset="0"/>
              </a:rPr>
              <a:t>Алты яш</a:t>
            </a:r>
            <a:r>
              <a:rPr lang="ru-RU" sz="2000" dirty="0" err="1" smtClean="0">
                <a:latin typeface="Times New Roman" pitchFamily="18" charset="0"/>
                <a:cs typeface="Times New Roman" pitchFamily="18" charset="0"/>
              </a:rPr>
              <a:t>ь</a:t>
            </a:r>
            <a:r>
              <a:rPr lang="tt-RU" sz="2000" dirty="0" smtClean="0">
                <a:latin typeface="Times New Roman" pitchFamily="18" charset="0"/>
                <a:cs typeface="Times New Roman" pitchFamily="18" charset="0"/>
              </a:rPr>
              <a:t>лек Тукай Кырлай авылына, Сәг</a:t>
            </a:r>
            <a:r>
              <a:rPr lang="ru-RU" sz="2000" dirty="0" err="1" smtClean="0">
                <a:latin typeface="Times New Roman" pitchFamily="18" charset="0"/>
                <a:cs typeface="Times New Roman" pitchFamily="18" charset="0"/>
              </a:rPr>
              <a:t>ъ</a:t>
            </a:r>
            <a:r>
              <a:rPr lang="tt-RU" sz="2000" dirty="0" smtClean="0">
                <a:latin typeface="Times New Roman" pitchFamily="18" charset="0"/>
                <a:cs typeface="Times New Roman" pitchFamily="18" charset="0"/>
              </a:rPr>
              <a:t>ди абзый белән Зөхрә апа гаиләсенә килеп керә. Кырлайдагы тормышы яш</a:t>
            </a:r>
            <a:r>
              <a:rPr lang="ru-RU" sz="2000" dirty="0" err="1" smtClean="0">
                <a:latin typeface="Times New Roman" pitchFamily="18" charset="0"/>
                <a:cs typeface="Times New Roman" pitchFamily="18" charset="0"/>
              </a:rPr>
              <a:t>ь</a:t>
            </a:r>
            <a:r>
              <a:rPr lang="tt-RU" sz="2000" dirty="0" smtClean="0">
                <a:latin typeface="Times New Roman" pitchFamily="18" charset="0"/>
                <a:cs typeface="Times New Roman" pitchFamily="18" charset="0"/>
              </a:rPr>
              <a:t> Тукайның күңелендә иң җылы истәлекләр калдыра.</a:t>
            </a:r>
            <a:endParaRPr lang="ru-RU" sz="2000" dirty="0">
              <a:latin typeface="Times New Roman" pitchFamily="18" charset="0"/>
              <a:cs typeface="Times New Roman" pitchFamily="18" charset="0"/>
            </a:endParaRPr>
          </a:p>
        </p:txBody>
      </p:sp>
      <p:pic>
        <p:nvPicPr>
          <p:cNvPr id="8" name="Picture 6"/>
          <p:cNvPicPr>
            <a:picLocks noChangeAspect="1" noChangeArrowheads="1"/>
          </p:cNvPicPr>
          <p:nvPr/>
        </p:nvPicPr>
        <p:blipFill>
          <a:blip r:embed="rId3" cstate="print"/>
          <a:srcRect/>
          <a:stretch>
            <a:fillRect/>
          </a:stretch>
        </p:blipFill>
        <p:spPr>
          <a:xfrm>
            <a:off x="4005064" y="3779912"/>
            <a:ext cx="2286016" cy="3286147"/>
          </a:xfrm>
          <a:prstGeom prst="rect">
            <a:avLst/>
          </a:prstGeom>
          <a:noFill/>
        </p:spPr>
      </p:pic>
      <p:sp>
        <p:nvSpPr>
          <p:cNvPr id="9" name="Прямоугольник 8"/>
          <p:cNvSpPr/>
          <p:nvPr/>
        </p:nvSpPr>
        <p:spPr>
          <a:xfrm>
            <a:off x="2780928" y="7092280"/>
            <a:ext cx="3722366" cy="400110"/>
          </a:xfrm>
          <a:prstGeom prst="rect">
            <a:avLst/>
          </a:prstGeom>
        </p:spPr>
        <p:txBody>
          <a:bodyPr wrap="none">
            <a:spAutoFit/>
          </a:bodyPr>
          <a:lstStyle/>
          <a:p>
            <a:pPr>
              <a:spcBef>
                <a:spcPct val="50000"/>
              </a:spcBef>
            </a:pPr>
            <a:r>
              <a:rPr lang="tt-RU" sz="2000" dirty="0" smtClean="0">
                <a:latin typeface="Times New Roman" pitchFamily="18" charset="0"/>
                <a:cs typeface="Times New Roman" pitchFamily="18" charset="0"/>
              </a:rPr>
              <a:t>Кечкенә Апуш һәм Сәг</a:t>
            </a:r>
            <a:r>
              <a:rPr lang="ru-RU" sz="2000" dirty="0" err="1" smtClean="0">
                <a:latin typeface="Times New Roman" pitchFamily="18" charset="0"/>
                <a:cs typeface="Times New Roman" pitchFamily="18" charset="0"/>
              </a:rPr>
              <a:t>ъ</a:t>
            </a:r>
            <a:r>
              <a:rPr lang="tt-RU" sz="2000" dirty="0" smtClean="0">
                <a:latin typeface="Times New Roman" pitchFamily="18" charset="0"/>
                <a:cs typeface="Times New Roman" pitchFamily="18" charset="0"/>
              </a:rPr>
              <a:t>ди абый</a:t>
            </a:r>
            <a:endParaRPr lang="ru-RU"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3140968" y="827584"/>
            <a:ext cx="3429000" cy="2246769"/>
          </a:xfrm>
          <a:prstGeom prst="rect">
            <a:avLst/>
          </a:prstGeom>
        </p:spPr>
        <p:txBody>
          <a:bodyPr>
            <a:spAutoFit/>
          </a:bodyPr>
          <a:lstStyle/>
          <a:p>
            <a:r>
              <a:rPr lang="ru-RU" sz="2000" dirty="0" smtClean="0">
                <a:latin typeface="Times New Roman" pitchFamily="18" charset="0"/>
                <a:cs typeface="Times New Roman" pitchFamily="18" charset="0"/>
              </a:rPr>
              <a:t>1895 </a:t>
            </a:r>
            <a:r>
              <a:rPr lang="ru-RU" sz="2000" dirty="0" err="1" smtClean="0">
                <a:latin typeface="Times New Roman" pitchFamily="18" charset="0"/>
                <a:cs typeface="Times New Roman" pitchFamily="18" charset="0"/>
              </a:rPr>
              <a:t>елның кышында</a:t>
            </a:r>
            <a:r>
              <a:rPr lang="ru-RU" sz="2000" dirty="0" smtClean="0">
                <a:latin typeface="Times New Roman" pitchFamily="18" charset="0"/>
                <a:cs typeface="Times New Roman" pitchFamily="18" charset="0"/>
              </a:rPr>
              <a:t> 18 </a:t>
            </a:r>
            <a:r>
              <a:rPr lang="ru-RU" sz="2000" dirty="0" err="1" smtClean="0">
                <a:latin typeface="Times New Roman" pitchFamily="18" charset="0"/>
                <a:cs typeface="Times New Roman" pitchFamily="18" charset="0"/>
              </a:rPr>
              <a:t>көнле юлдан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соң тугыз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яшьлек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Апушны</a:t>
            </a:r>
            <a:r>
              <a:rPr lang="ru-RU" sz="2000" dirty="0" smtClean="0">
                <a:latin typeface="Times New Roman" pitchFamily="18" charset="0"/>
                <a:cs typeface="Times New Roman" pitchFamily="18" charset="0"/>
              </a:rPr>
              <a:t> Уральск </a:t>
            </a:r>
            <a:r>
              <a:rPr lang="ru-RU" sz="2000" dirty="0" err="1" smtClean="0">
                <a:latin typeface="Times New Roman" pitchFamily="18" charset="0"/>
                <a:cs typeface="Times New Roman" pitchFamily="18" charset="0"/>
              </a:rPr>
              <a:t>шәһәрендәге </a:t>
            </a:r>
            <a:r>
              <a:rPr lang="ru-RU" sz="2000" dirty="0" smtClean="0">
                <a:latin typeface="Times New Roman" pitchFamily="18" charset="0"/>
                <a:cs typeface="Times New Roman" pitchFamily="18" charset="0"/>
              </a:rPr>
              <a:t>татар </a:t>
            </a:r>
            <a:r>
              <a:rPr lang="ru-RU" sz="2000" dirty="0" err="1" smtClean="0">
                <a:latin typeface="Times New Roman" pitchFamily="18" charset="0"/>
                <a:cs typeface="Times New Roman" pitchFamily="18" charset="0"/>
              </a:rPr>
              <a:t>бистәсенә сәүдәгәр Усманов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Галиәскәр һәм аның хатыны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Газизә йортына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алып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киләләр</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6" name="Picture 4" descr="Сохранить0011"/>
          <p:cNvPicPr>
            <a:picLocks noChangeAspect="1" noChangeArrowheads="1"/>
          </p:cNvPicPr>
          <p:nvPr/>
        </p:nvPicPr>
        <p:blipFill>
          <a:blip r:embed="rId3" cstate="print"/>
          <a:srcRect/>
          <a:stretch>
            <a:fillRect/>
          </a:stretch>
        </p:blipFill>
        <p:spPr bwMode="auto">
          <a:xfrm>
            <a:off x="548680" y="539552"/>
            <a:ext cx="2523986" cy="2568039"/>
          </a:xfrm>
          <a:prstGeom prst="rect">
            <a:avLst/>
          </a:prstGeom>
          <a:noFill/>
          <a:ln w="9525">
            <a:noFill/>
            <a:miter lim="800000"/>
            <a:headEnd/>
            <a:tailEnd/>
          </a:ln>
        </p:spPr>
      </p:pic>
      <p:sp>
        <p:nvSpPr>
          <p:cNvPr id="7" name="Прямоугольник 6"/>
          <p:cNvSpPr/>
          <p:nvPr/>
        </p:nvSpPr>
        <p:spPr>
          <a:xfrm>
            <a:off x="404664" y="3131840"/>
            <a:ext cx="3429000" cy="5016758"/>
          </a:xfrm>
          <a:prstGeom prst="rect">
            <a:avLst/>
          </a:prstGeom>
        </p:spPr>
        <p:txBody>
          <a:bodyPr>
            <a:spAutoFit/>
          </a:bodyPr>
          <a:lstStyle/>
          <a:p>
            <a:r>
              <a:rPr lang="tt-RU" sz="2000" dirty="0" smtClean="0">
                <a:latin typeface="Times New Roman" pitchFamily="18" charset="0"/>
                <a:cs typeface="Times New Roman" pitchFamily="18" charset="0"/>
              </a:rPr>
              <a:t>Җаектагы Мотыйгулла хәзрәт Төхфәтулла Тукайны мөгәллиме була. Тукай “Мотыйгия” мәдрәсәсендә укый. Шигыр</a:t>
            </a:r>
            <a:r>
              <a:rPr lang="ru-RU" sz="2000" dirty="0" err="1" smtClean="0">
                <a:latin typeface="Times New Roman" pitchFamily="18" charset="0"/>
                <a:cs typeface="Times New Roman" pitchFamily="18" charset="0"/>
              </a:rPr>
              <a:t>ь</a:t>
            </a:r>
            <a:r>
              <a:rPr lang="ru-RU" sz="2000" dirty="0" smtClean="0">
                <a:latin typeface="Times New Roman" pitchFamily="18" charset="0"/>
                <a:cs typeface="Times New Roman" pitchFamily="18" charset="0"/>
              </a:rPr>
              <a:t> </a:t>
            </a:r>
            <a:r>
              <a:rPr lang="tt-RU" sz="2000" dirty="0" smtClean="0">
                <a:latin typeface="Times New Roman" pitchFamily="18" charset="0"/>
                <a:cs typeface="Times New Roman" pitchFamily="18" charset="0"/>
              </a:rPr>
              <a:t>иҗат итү серләрен беренче булып өйрәтүче дә - Мотыйгулла хәзрәт. </a:t>
            </a:r>
            <a:r>
              <a:rPr lang="ru-RU" sz="2000" dirty="0" err="1" smtClean="0">
                <a:latin typeface="Times New Roman" pitchFamily="18" charset="0"/>
                <a:cs typeface="Times New Roman" pitchFamily="18" charset="0"/>
              </a:rPr>
              <a:t>Галиәскәр вафат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булганнан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соң </a:t>
            </a:r>
            <a:r>
              <a:rPr lang="ru-RU" sz="2000" dirty="0" smtClean="0">
                <a:latin typeface="Times New Roman" pitchFamily="18" charset="0"/>
                <a:cs typeface="Times New Roman" pitchFamily="18" charset="0"/>
              </a:rPr>
              <a:t>Тукай “</a:t>
            </a:r>
            <a:r>
              <a:rPr lang="ru-RU" sz="2000" dirty="0" err="1" smtClean="0">
                <a:latin typeface="Times New Roman" pitchFamily="18" charset="0"/>
                <a:cs typeface="Times New Roman" pitchFamily="18" charset="0"/>
              </a:rPr>
              <a:t>Мотыйгия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мәдрәсәсенә күчеп китә</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Габдулла</a:t>
            </a:r>
            <a:r>
              <a:rPr lang="ru-RU" sz="2000" dirty="0" smtClean="0">
                <a:latin typeface="Times New Roman" pitchFamily="18" charset="0"/>
                <a:cs typeface="Times New Roman" pitchFamily="18" charset="0"/>
              </a:rPr>
              <a:t>- Пушкин </a:t>
            </a:r>
            <a:r>
              <a:rPr lang="ru-RU" sz="2000" dirty="0" err="1" smtClean="0">
                <a:latin typeface="Times New Roman" pitchFamily="18" charset="0"/>
                <a:cs typeface="Times New Roman" pitchFamily="18" charset="0"/>
              </a:rPr>
              <a:t>һәм </a:t>
            </a:r>
            <a:r>
              <a:rPr lang="ru-RU" sz="2000" dirty="0" smtClean="0">
                <a:latin typeface="Times New Roman" pitchFamily="18" charset="0"/>
                <a:cs typeface="Times New Roman" pitchFamily="18" charset="0"/>
              </a:rPr>
              <a:t>Лермонтов </a:t>
            </a:r>
            <a:r>
              <a:rPr lang="ru-RU" sz="2000" dirty="0" err="1" smtClean="0">
                <a:latin typeface="Times New Roman" pitchFamily="18" charset="0"/>
                <a:cs typeface="Times New Roman" pitchFamily="18" charset="0"/>
              </a:rPr>
              <a:t>иҗаты белән мавыгып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киткән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гарәп,фарсы, төрек,рус телләрен узләштергән.</a:t>
            </a:r>
            <a:endParaRPr lang="ru-RU" sz="2000" dirty="0">
              <a:latin typeface="Times New Roman" pitchFamily="18" charset="0"/>
              <a:cs typeface="Times New Roman" pitchFamily="18" charset="0"/>
            </a:endParaRPr>
          </a:p>
        </p:txBody>
      </p:sp>
      <p:pic>
        <p:nvPicPr>
          <p:cNvPr id="8" name="Picture 4" descr="20"/>
          <p:cNvPicPr>
            <a:picLocks noChangeAspect="1" noChangeArrowheads="1"/>
          </p:cNvPicPr>
          <p:nvPr/>
        </p:nvPicPr>
        <p:blipFill>
          <a:blip r:embed="rId4" cstate="print"/>
          <a:srcRect r="1864" b="18850"/>
          <a:stretch>
            <a:fillRect/>
          </a:stretch>
        </p:blipFill>
        <p:spPr bwMode="auto">
          <a:xfrm>
            <a:off x="4509120" y="2987824"/>
            <a:ext cx="1728192" cy="2160240"/>
          </a:xfrm>
          <a:prstGeom prst="rect">
            <a:avLst/>
          </a:prstGeom>
          <a:noFill/>
          <a:ln w="9525">
            <a:noFill/>
            <a:miter lim="800000"/>
            <a:headEnd/>
            <a:tailEnd/>
          </a:ln>
        </p:spPr>
      </p:pic>
      <p:pic>
        <p:nvPicPr>
          <p:cNvPr id="2050" name="Picture 2" descr="Файл:Tuqay fiker.jpg"/>
          <p:cNvPicPr>
            <a:picLocks noChangeAspect="1" noChangeArrowheads="1"/>
          </p:cNvPicPr>
          <p:nvPr/>
        </p:nvPicPr>
        <p:blipFill>
          <a:blip r:embed="rId5" cstate="print"/>
          <a:srcRect/>
          <a:stretch>
            <a:fillRect/>
          </a:stretch>
        </p:blipFill>
        <p:spPr bwMode="auto">
          <a:xfrm>
            <a:off x="3717032" y="4860032"/>
            <a:ext cx="1368152" cy="36003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692696" y="1043608"/>
            <a:ext cx="5373216" cy="2862322"/>
          </a:xfrm>
          <a:prstGeom prst="rect">
            <a:avLst/>
          </a:prstGeom>
        </p:spPr>
        <p:txBody>
          <a:bodyPr wrap="square">
            <a:spAutoFit/>
          </a:bodyPr>
          <a:lstStyle/>
          <a:p>
            <a:pPr lvl="0" algn="just" fontAlgn="base">
              <a:spcBef>
                <a:spcPct val="0"/>
              </a:spcBef>
              <a:spcAft>
                <a:spcPct val="0"/>
              </a:spcAft>
            </a:pPr>
            <a:r>
              <a:rPr lang="ru-RU" sz="2000" dirty="0" smtClean="0">
                <a:latin typeface="Times New Roman" pitchFamily="18" charset="0"/>
                <a:ea typeface="Times New Roman" pitchFamily="18" charset="0"/>
                <a:cs typeface="Times New Roman" pitchFamily="18" charset="0"/>
              </a:rPr>
              <a:t>1905 </a:t>
            </a:r>
            <a:r>
              <a:rPr lang="ru-RU" sz="2000" dirty="0" err="1" smtClean="0">
                <a:latin typeface="Times New Roman" pitchFamily="18" charset="0"/>
                <a:ea typeface="Times New Roman" pitchFamily="18" charset="0"/>
                <a:cs typeface="Times New Roman" pitchFamily="18" charset="0"/>
              </a:rPr>
              <a:t>елны</a:t>
            </a:r>
            <a:r>
              <a:rPr lang="tt-RU" sz="2000" dirty="0" smtClean="0">
                <a:latin typeface="Times New Roman" pitchFamily="18" charset="0"/>
                <a:ea typeface="Times New Roman" pitchFamily="18" charset="0"/>
                <a:cs typeface="Times New Roman" pitchFamily="18" charset="0"/>
              </a:rPr>
              <a:t>ң </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сентябрендә үк аның «Әлгасрелҗәдид» журналының </a:t>
            </a:r>
            <a:r>
              <a:rPr lang="ru-RU" sz="2000" dirty="0" smtClean="0">
                <a:latin typeface="Times New Roman" pitchFamily="18" charset="0"/>
                <a:ea typeface="Times New Roman" pitchFamily="18" charset="0"/>
                <a:cs typeface="Times New Roman" pitchFamily="18" charset="0"/>
              </a:rPr>
              <a:t>реклама </a:t>
            </a:r>
            <a:r>
              <a:rPr lang="ru-RU" sz="2000" dirty="0" err="1" smtClean="0">
                <a:latin typeface="Times New Roman" pitchFamily="18" charset="0"/>
                <a:ea typeface="Times New Roman" pitchFamily="18" charset="0"/>
                <a:cs typeface="Times New Roman" pitchFamily="18" charset="0"/>
              </a:rPr>
              <a:t>җыентыгында шигырьләре басыла</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Ноябрьдә </a:t>
            </a:r>
            <a:r>
              <a:rPr lang="ru-RU" sz="2000" dirty="0" smtClean="0">
                <a:latin typeface="Times New Roman" pitchFamily="18" charset="0"/>
                <a:ea typeface="Times New Roman" pitchFamily="18" charset="0"/>
                <a:cs typeface="Times New Roman" pitchFamily="18" charset="0"/>
              </a:rPr>
              <a:t>«</a:t>
            </a:r>
            <a:r>
              <a:rPr lang="ru-RU" sz="2000" dirty="0" err="1" smtClean="0">
                <a:latin typeface="Times New Roman" pitchFamily="18" charset="0"/>
                <a:ea typeface="Times New Roman" pitchFamily="18" charset="0"/>
                <a:cs typeface="Times New Roman" pitchFamily="18" charset="0"/>
              </a:rPr>
              <a:t>Фикер</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газетасы</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чыга</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башлый</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Бераздан</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«Әлгасрелҗәдид» күренә.</a:t>
            </a:r>
            <a:r>
              <a:rPr lang="ru-RU" sz="2000" dirty="0" smtClean="0">
                <a:latin typeface="Times New Roman" pitchFamily="18" charset="0"/>
                <a:ea typeface="Times New Roman" pitchFamily="18" charset="0"/>
                <a:cs typeface="Times New Roman" pitchFamily="18" charset="0"/>
              </a:rPr>
              <a:t> Тукай </a:t>
            </a:r>
            <a:r>
              <a:rPr lang="ru-RU" sz="2000" dirty="0" err="1" smtClean="0">
                <a:latin typeface="Times New Roman" pitchFamily="18" charset="0"/>
                <a:ea typeface="Times New Roman" pitchFamily="18" charset="0"/>
                <a:cs typeface="Times New Roman" pitchFamily="18" charset="0"/>
              </a:rPr>
              <a:t>инде</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монысында</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фактик</a:t>
            </a:r>
            <a:r>
              <a:rPr lang="ru-RU" sz="2000" dirty="0" smtClean="0">
                <a:latin typeface="Times New Roman" pitchFamily="18" charset="0"/>
                <a:ea typeface="Times New Roman" pitchFamily="18" charset="0"/>
                <a:cs typeface="Times New Roman" pitchFamily="18" charset="0"/>
              </a:rPr>
              <a:t> редактор. </a:t>
            </a:r>
            <a:r>
              <a:rPr lang="ru-RU" sz="2000" dirty="0" err="1" smtClean="0">
                <a:latin typeface="Times New Roman" pitchFamily="18" charset="0"/>
                <a:ea typeface="Times New Roman" pitchFamily="18" charset="0"/>
                <a:cs typeface="Times New Roman" pitchFamily="18" charset="0"/>
              </a:rPr>
              <a:t>Хыялда</a:t>
            </a:r>
            <a:r>
              <a:rPr lang="ru-RU" sz="2000" dirty="0" smtClean="0">
                <a:latin typeface="Times New Roman" pitchFamily="18" charset="0"/>
                <a:ea typeface="Times New Roman" pitchFamily="18" charset="0"/>
                <a:cs typeface="Times New Roman" pitchFamily="18" charset="0"/>
              </a:rPr>
              <a:t> сатирик журнал </a:t>
            </a:r>
            <a:r>
              <a:rPr lang="ru-RU" sz="2000" dirty="0" err="1" smtClean="0">
                <a:latin typeface="Times New Roman" pitchFamily="18" charset="0"/>
                <a:ea typeface="Times New Roman" pitchFamily="18" charset="0"/>
                <a:cs typeface="Times New Roman" pitchFamily="18" charset="0"/>
              </a:rPr>
              <a:t>чыгару</a:t>
            </a:r>
            <a:r>
              <a:rPr lang="ru-RU" sz="2000" dirty="0" smtClean="0">
                <a:latin typeface="Times New Roman" pitchFamily="18" charset="0"/>
                <a:ea typeface="Times New Roman" pitchFamily="18" charset="0"/>
                <a:cs typeface="Times New Roman" pitchFamily="18" charset="0"/>
              </a:rPr>
              <a:t>. 1906 </a:t>
            </a:r>
            <a:r>
              <a:rPr lang="ru-RU" sz="2000" dirty="0" err="1" smtClean="0">
                <a:latin typeface="Times New Roman" pitchFamily="18" charset="0"/>
                <a:ea typeface="Times New Roman" pitchFamily="18" charset="0"/>
                <a:cs typeface="Times New Roman" pitchFamily="18" charset="0"/>
              </a:rPr>
              <a:t>елның июнендә анысы</a:t>
            </a:r>
            <a:r>
              <a:rPr lang="ru-RU" sz="2000" dirty="0" smtClean="0">
                <a:latin typeface="Times New Roman" pitchFamily="18" charset="0"/>
                <a:ea typeface="Times New Roman" pitchFamily="18" charset="0"/>
                <a:cs typeface="Times New Roman" pitchFamily="18" charset="0"/>
              </a:rPr>
              <a:t> да («</a:t>
            </a:r>
            <a:r>
              <a:rPr lang="ru-RU" sz="2000" dirty="0" err="1" smtClean="0">
                <a:latin typeface="Times New Roman" pitchFamily="18" charset="0"/>
                <a:ea typeface="Times New Roman" pitchFamily="18" charset="0"/>
                <a:cs typeface="Times New Roman" pitchFamily="18" charset="0"/>
              </a:rPr>
              <a:t>Уклар</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дөнья күрә</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Монда</a:t>
            </a:r>
            <a:r>
              <a:rPr lang="ru-RU" sz="2000" dirty="0" smtClean="0">
                <a:latin typeface="Times New Roman" pitchFamily="18" charset="0"/>
                <a:ea typeface="Times New Roman" pitchFamily="18" charset="0"/>
                <a:cs typeface="Times New Roman" pitchFamily="18" charset="0"/>
              </a:rPr>
              <a:t> да </a:t>
            </a:r>
            <a:r>
              <a:rPr lang="ru-RU" sz="2000" dirty="0" err="1" smtClean="0">
                <a:latin typeface="Times New Roman" pitchFamily="18" charset="0"/>
                <a:ea typeface="Times New Roman" pitchFamily="18" charset="0"/>
                <a:cs typeface="Times New Roman" pitchFamily="18" charset="0"/>
              </a:rPr>
              <a:t>фактик</a:t>
            </a:r>
            <a:r>
              <a:rPr lang="ru-RU" sz="2000" dirty="0" smtClean="0">
                <a:latin typeface="Times New Roman" pitchFamily="18" charset="0"/>
                <a:ea typeface="Times New Roman" pitchFamily="18" charset="0"/>
                <a:cs typeface="Times New Roman" pitchFamily="18" charset="0"/>
              </a:rPr>
              <a:t> редактор — Тукай.</a:t>
            </a:r>
            <a:endParaRPr lang="ru-RU" sz="2000" dirty="0" smtClean="0">
              <a:latin typeface="Times New Roman" pitchFamily="18" charset="0"/>
              <a:cs typeface="Times New Roman" pitchFamily="18" charset="0"/>
            </a:endParaRPr>
          </a:p>
        </p:txBody>
      </p:sp>
      <p:pic>
        <p:nvPicPr>
          <p:cNvPr id="6" name="Picture 2" descr="26"/>
          <p:cNvPicPr>
            <a:picLocks noChangeAspect="1" noChangeArrowheads="1"/>
          </p:cNvPicPr>
          <p:nvPr/>
        </p:nvPicPr>
        <p:blipFill>
          <a:blip r:embed="rId3" cstate="print"/>
          <a:srcRect/>
          <a:stretch>
            <a:fillRect/>
          </a:stretch>
        </p:blipFill>
        <p:spPr bwMode="auto">
          <a:xfrm>
            <a:off x="1412776" y="4716016"/>
            <a:ext cx="4280475" cy="3321059"/>
          </a:xfrm>
          <a:prstGeom prst="rect">
            <a:avLst/>
          </a:prstGeom>
          <a:noFill/>
          <a:ln w="9525">
            <a:noFill/>
            <a:miter lim="800000"/>
            <a:headEnd/>
            <a:tailEnd/>
          </a:ln>
        </p:spPr>
      </p:pic>
      <p:sp>
        <p:nvSpPr>
          <p:cNvPr id="7" name="Прямоугольник 6"/>
          <p:cNvSpPr/>
          <p:nvPr/>
        </p:nvSpPr>
        <p:spPr>
          <a:xfrm>
            <a:off x="1772816" y="3995936"/>
            <a:ext cx="3429000" cy="707886"/>
          </a:xfrm>
          <a:prstGeom prst="rect">
            <a:avLst/>
          </a:prstGeom>
        </p:spPr>
        <p:txBody>
          <a:bodyPr>
            <a:spAutoFit/>
          </a:bodyPr>
          <a:lstStyle/>
          <a:p>
            <a:r>
              <a:rPr lang="ru-RU" sz="2000" dirty="0" err="1" smtClean="0">
                <a:solidFill>
                  <a:srgbClr val="FF0000"/>
                </a:solidFill>
                <a:latin typeface="Times New Roman" pitchFamily="18" charset="0"/>
                <a:cs typeface="Times New Roman" pitchFamily="18" charset="0"/>
              </a:rPr>
              <a:t>Әмма туган</a:t>
            </a:r>
            <a:r>
              <a:rPr lang="ru-RU" sz="2000" dirty="0" smtClean="0">
                <a:solidFill>
                  <a:srgbClr val="FF0000"/>
                </a:solidFill>
                <a:latin typeface="Times New Roman" pitchFamily="18" charset="0"/>
                <a:cs typeface="Times New Roman" pitchFamily="18" charset="0"/>
              </a:rPr>
              <a:t> </a:t>
            </a:r>
            <a:r>
              <a:rPr lang="ru-RU" sz="2000" dirty="0" err="1" smtClean="0">
                <a:solidFill>
                  <a:srgbClr val="FF0000"/>
                </a:solidFill>
                <a:latin typeface="Times New Roman" pitchFamily="18" charset="0"/>
                <a:cs typeface="Times New Roman" pitchFamily="18" charset="0"/>
              </a:rPr>
              <a:t>туфрак</a:t>
            </a:r>
            <a:r>
              <a:rPr lang="ru-RU" sz="2000" dirty="0" smtClean="0">
                <a:solidFill>
                  <a:srgbClr val="FF0000"/>
                </a:solidFill>
                <a:latin typeface="Times New Roman" pitchFamily="18" charset="0"/>
                <a:cs typeface="Times New Roman" pitchFamily="18" charset="0"/>
              </a:rPr>
              <a:t> </a:t>
            </a:r>
            <a:r>
              <a:rPr lang="ru-RU" sz="2000" dirty="0" err="1" smtClean="0">
                <a:solidFill>
                  <a:srgbClr val="FF0000"/>
                </a:solidFill>
                <a:latin typeface="Times New Roman" pitchFamily="18" charset="0"/>
                <a:cs typeface="Times New Roman" pitchFamily="18" charset="0"/>
              </a:rPr>
              <a:t>шагыйрьне</a:t>
            </a:r>
            <a:r>
              <a:rPr lang="ru-RU" sz="2000" dirty="0" smtClean="0">
                <a:solidFill>
                  <a:srgbClr val="FF0000"/>
                </a:solidFill>
                <a:latin typeface="Times New Roman" pitchFamily="18" charset="0"/>
                <a:cs typeface="Times New Roman" pitchFamily="18" charset="0"/>
              </a:rPr>
              <a:t> </a:t>
            </a:r>
            <a:r>
              <a:rPr lang="ru-RU" sz="2000" dirty="0" err="1" smtClean="0">
                <a:solidFill>
                  <a:srgbClr val="FF0000"/>
                </a:solidFill>
                <a:latin typeface="Times New Roman" pitchFamily="18" charset="0"/>
                <a:cs typeface="Times New Roman" pitchFamily="18" charset="0"/>
              </a:rPr>
              <a:t>Казанга</a:t>
            </a:r>
            <a:r>
              <a:rPr lang="ru-RU" sz="2000" dirty="0" smtClean="0">
                <a:solidFill>
                  <a:srgbClr val="FF0000"/>
                </a:solidFill>
                <a:latin typeface="Times New Roman" pitchFamily="18" charset="0"/>
                <a:cs typeface="Times New Roman" pitchFamily="18" charset="0"/>
              </a:rPr>
              <a:t> </a:t>
            </a:r>
            <a:r>
              <a:rPr lang="ru-RU" sz="2000" dirty="0" err="1" smtClean="0">
                <a:solidFill>
                  <a:srgbClr val="FF0000"/>
                </a:solidFill>
                <a:latin typeface="Times New Roman" pitchFamily="18" charset="0"/>
                <a:cs typeface="Times New Roman" pitchFamily="18" charset="0"/>
              </a:rPr>
              <a:t>тарта</a:t>
            </a:r>
            <a:endParaRPr lang="ru-RU" sz="2000" dirty="0">
              <a:solidFill>
                <a:srgbClr val="FF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pic>
        <p:nvPicPr>
          <p:cNvPr id="7" name="Picture 4" descr="30"/>
          <p:cNvPicPr>
            <a:picLocks noChangeAspect="1" noChangeArrowheads="1"/>
          </p:cNvPicPr>
          <p:nvPr/>
        </p:nvPicPr>
        <p:blipFill>
          <a:blip r:embed="rId3" cstate="print"/>
          <a:srcRect/>
          <a:stretch>
            <a:fillRect/>
          </a:stretch>
        </p:blipFill>
        <p:spPr bwMode="auto">
          <a:xfrm>
            <a:off x="1124744" y="539552"/>
            <a:ext cx="4295978" cy="3800289"/>
          </a:xfrm>
          <a:prstGeom prst="rect">
            <a:avLst/>
          </a:prstGeom>
          <a:noFill/>
          <a:ln w="9525">
            <a:noFill/>
            <a:miter lim="800000"/>
            <a:headEnd/>
            <a:tailEnd/>
          </a:ln>
        </p:spPr>
      </p:pic>
      <p:sp>
        <p:nvSpPr>
          <p:cNvPr id="8" name="Прямоугольник 7"/>
          <p:cNvSpPr/>
          <p:nvPr/>
        </p:nvSpPr>
        <p:spPr>
          <a:xfrm>
            <a:off x="620688" y="4427984"/>
            <a:ext cx="5616624" cy="3785652"/>
          </a:xfrm>
          <a:prstGeom prst="rect">
            <a:avLst/>
          </a:prstGeom>
        </p:spPr>
        <p:txBody>
          <a:bodyPr wrap="square">
            <a:spAutoFit/>
          </a:bodyPr>
          <a:lstStyle/>
          <a:p>
            <a:pPr algn="just"/>
            <a:r>
              <a:rPr lang="ru-RU" sz="2000" dirty="0" smtClean="0">
                <a:latin typeface="Times New Roman" pitchFamily="18" charset="0"/>
                <a:cs typeface="Times New Roman" pitchFamily="18" charset="0"/>
              </a:rPr>
              <a:t>1907 </a:t>
            </a:r>
            <a:r>
              <a:rPr lang="ru-RU" sz="2000" dirty="0" err="1" smtClean="0">
                <a:latin typeface="Times New Roman" pitchFamily="18" charset="0"/>
                <a:cs typeface="Times New Roman" pitchFamily="18" charset="0"/>
              </a:rPr>
              <a:t>елның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сары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яфраклар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белән түшәлгән </a:t>
            </a:r>
            <a:r>
              <a:rPr lang="ru-RU" sz="2000" dirty="0" smtClean="0">
                <a:latin typeface="Times New Roman" pitchFamily="18" charset="0"/>
                <a:cs typeface="Times New Roman" pitchFamily="18" charset="0"/>
              </a:rPr>
              <a:t>Казан </a:t>
            </a:r>
            <a:r>
              <a:rPr lang="ru-RU" sz="2000" dirty="0" err="1" smtClean="0">
                <a:latin typeface="Times New Roman" pitchFamily="18" charset="0"/>
                <a:cs typeface="Times New Roman" pitchFamily="18" charset="0"/>
              </a:rPr>
              <a:t>урамына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атлы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повозкага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утырып</a:t>
            </a:r>
            <a:r>
              <a:rPr lang="ru-RU" sz="2000" dirty="0" smtClean="0">
                <a:latin typeface="Times New Roman" pitchFamily="18" charset="0"/>
                <a:cs typeface="Times New Roman" pitchFamily="18" charset="0"/>
              </a:rPr>
              <a:t> Тукай </a:t>
            </a:r>
            <a:r>
              <a:rPr lang="ru-RU" sz="2000" dirty="0" err="1" smtClean="0">
                <a:latin typeface="Times New Roman" pitchFamily="18" charset="0"/>
                <a:cs typeface="Times New Roman" pitchFamily="18" charset="0"/>
              </a:rPr>
              <a:t>килеп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керә</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Шушы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елның көзеннән Тукайның </a:t>
            </a:r>
            <a:r>
              <a:rPr lang="ru-RU" sz="2000" dirty="0" smtClean="0">
                <a:latin typeface="Times New Roman" pitchFamily="18" charset="0"/>
                <a:cs typeface="Times New Roman" pitchFamily="18" charset="0"/>
              </a:rPr>
              <a:t>Казан </a:t>
            </a:r>
            <a:r>
              <a:rPr lang="ru-RU" sz="2000" dirty="0" err="1" smtClean="0">
                <a:latin typeface="Times New Roman" pitchFamily="18" charset="0"/>
                <a:cs typeface="Times New Roman" pitchFamily="18" charset="0"/>
              </a:rPr>
              <a:t>чоры</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халкына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Ватанына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шигъри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сүзен әйтер өчен бирелгән биш</a:t>
            </a:r>
            <a:r>
              <a:rPr lang="ru-RU" sz="2000" dirty="0" smtClean="0">
                <a:latin typeface="Times New Roman" pitchFamily="18" charset="0"/>
                <a:cs typeface="Times New Roman" pitchFamily="18" charset="0"/>
              </a:rPr>
              <a:t> ел да </a:t>
            </a:r>
            <a:r>
              <a:rPr lang="ru-RU" sz="2000" dirty="0" err="1" smtClean="0">
                <a:latin typeface="Times New Roman" pitchFamily="18" charset="0"/>
                <a:cs typeface="Times New Roman" pitchFamily="18" charset="0"/>
              </a:rPr>
              <a:t>сигез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айлык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дәвере башлана</a:t>
            </a:r>
            <a:r>
              <a:rPr lang="ru-RU" sz="2000" dirty="0" smtClean="0">
                <a:latin typeface="Times New Roman" pitchFamily="18" charset="0"/>
                <a:cs typeface="Times New Roman" pitchFamily="18" charset="0"/>
              </a:rPr>
              <a:t>.</a:t>
            </a:r>
          </a:p>
          <a:p>
            <a:pPr algn="just"/>
            <a:r>
              <a:rPr lang="ru-RU" sz="2000" dirty="0" err="1" smtClean="0">
                <a:latin typeface="Times New Roman" pitchFamily="18" charset="0"/>
                <a:cs typeface="Times New Roman" pitchFamily="18" charset="0"/>
              </a:rPr>
              <a:t>Казанда</a:t>
            </a:r>
            <a:r>
              <a:rPr lang="ru-RU" sz="2000" dirty="0" smtClean="0">
                <a:latin typeface="Times New Roman" pitchFamily="18" charset="0"/>
                <a:cs typeface="Times New Roman" pitchFamily="18" charset="0"/>
              </a:rPr>
              <a:t> Тукай </a:t>
            </a:r>
            <a:r>
              <a:rPr lang="ru-RU" sz="2000" dirty="0" err="1" smtClean="0">
                <a:latin typeface="Times New Roman" pitchFamily="18" charset="0"/>
                <a:cs typeface="Times New Roman" pitchFamily="18" charset="0"/>
              </a:rPr>
              <a:t>яңа дуслар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таба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Фатих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Әмирхан, Хөсәен </a:t>
            </a:r>
            <a:r>
              <a:rPr lang="ru-RU" sz="2000" dirty="0" smtClean="0">
                <a:latin typeface="Times New Roman" pitchFamily="18" charset="0"/>
                <a:cs typeface="Times New Roman" pitchFamily="18" charset="0"/>
              </a:rPr>
              <a:t>Ямашев, </a:t>
            </a:r>
            <a:r>
              <a:rPr lang="ru-RU" sz="2000" dirty="0" err="1" smtClean="0">
                <a:latin typeface="Times New Roman" pitchFamily="18" charset="0"/>
                <a:cs typeface="Times New Roman" pitchFamily="18" charset="0"/>
              </a:rPr>
              <a:t>Кәбир Бәкер, В.Бәхтияров, Галиәсгар Камал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Солтан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Рахманколый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Гафур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Коләхмәтов, бераз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соңрак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Сәгыйть Сүнчәләй.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Габдулла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үзе теләгән әдәбият, </a:t>
            </a:r>
            <a:r>
              <a:rPr lang="ru-RU" sz="2000" dirty="0" smtClean="0">
                <a:latin typeface="Times New Roman" pitchFamily="18" charset="0"/>
                <a:cs typeface="Times New Roman" pitchFamily="18" charset="0"/>
              </a:rPr>
              <a:t>журналистика </a:t>
            </a:r>
            <a:r>
              <a:rPr lang="ru-RU" sz="2000" dirty="0" err="1" smtClean="0">
                <a:latin typeface="Times New Roman" pitchFamily="18" charset="0"/>
                <a:cs typeface="Times New Roman" pitchFamily="18" charset="0"/>
              </a:rPr>
              <a:t>өлкәсенә </a:t>
            </a:r>
            <a:r>
              <a:rPr lang="ru-RU" sz="2000" dirty="0" smtClean="0">
                <a:latin typeface="Times New Roman" pitchFamily="18" charset="0"/>
                <a:cs typeface="Times New Roman" pitchFamily="18" charset="0"/>
              </a:rPr>
              <a:t>чума.</a:t>
            </a:r>
            <a:endParaRPr lang="ru-RU" sz="20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2924944" y="755576"/>
            <a:ext cx="3429000" cy="1323439"/>
          </a:xfrm>
          <a:prstGeom prst="rect">
            <a:avLst/>
          </a:prstGeom>
        </p:spPr>
        <p:txBody>
          <a:bodyPr>
            <a:spAutoFit/>
          </a:bodyPr>
          <a:lstStyle/>
          <a:p>
            <a:r>
              <a:rPr lang="ru-RU" sz="2000" dirty="0" smtClean="0">
                <a:latin typeface="Times New Roman" pitchFamily="18" charset="0"/>
                <a:cs typeface="Times New Roman" pitchFamily="18" charset="0"/>
              </a:rPr>
              <a:t>1913 </a:t>
            </a:r>
            <a:r>
              <a:rPr lang="ru-RU" sz="2000" dirty="0" err="1" smtClean="0">
                <a:latin typeface="Times New Roman" pitchFamily="18" charset="0"/>
                <a:cs typeface="Times New Roman" pitchFamily="18" charset="0"/>
              </a:rPr>
              <a:t>елның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башында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шагыйрьнең сәламәтлеге бик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нык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какшый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Ләкин ул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иҗат эшен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туктатмый</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33794" name="Picture 2" descr="Тукай, Габдулла, Габдулла Мухамедгарифович Тукай Дата рождения: 14 (26)..."/>
          <p:cNvPicPr>
            <a:picLocks noChangeAspect="1" noChangeArrowheads="1"/>
          </p:cNvPicPr>
          <p:nvPr/>
        </p:nvPicPr>
        <p:blipFill>
          <a:blip r:embed="rId3" cstate="print"/>
          <a:srcRect/>
          <a:stretch>
            <a:fillRect/>
          </a:stretch>
        </p:blipFill>
        <p:spPr bwMode="auto">
          <a:xfrm>
            <a:off x="692696" y="827584"/>
            <a:ext cx="2182366" cy="3263352"/>
          </a:xfrm>
          <a:prstGeom prst="rect">
            <a:avLst/>
          </a:prstGeom>
          <a:noFill/>
        </p:spPr>
      </p:pic>
      <p:pic>
        <p:nvPicPr>
          <p:cNvPr id="33796" name="Picture 4" descr="https://im0-tub-ru.yandex.net/i?id=db611efe68c878124e841a0ee54091cd&amp;n=33&amp;w=267&amp;h=188"/>
          <p:cNvPicPr>
            <a:picLocks noChangeAspect="1" noChangeArrowheads="1"/>
          </p:cNvPicPr>
          <p:nvPr/>
        </p:nvPicPr>
        <p:blipFill>
          <a:blip r:embed="rId4" cstate="print"/>
          <a:srcRect/>
          <a:stretch>
            <a:fillRect/>
          </a:stretch>
        </p:blipFill>
        <p:spPr bwMode="auto">
          <a:xfrm>
            <a:off x="3356992" y="2123728"/>
            <a:ext cx="2952328" cy="2078794"/>
          </a:xfrm>
          <a:prstGeom prst="rect">
            <a:avLst/>
          </a:prstGeom>
          <a:noFill/>
        </p:spPr>
      </p:pic>
      <p:sp>
        <p:nvSpPr>
          <p:cNvPr id="10" name="Прямоугольник 9"/>
          <p:cNvSpPr/>
          <p:nvPr/>
        </p:nvSpPr>
        <p:spPr>
          <a:xfrm>
            <a:off x="620688" y="3995936"/>
            <a:ext cx="3429000" cy="1015663"/>
          </a:xfrm>
          <a:prstGeom prst="rect">
            <a:avLst/>
          </a:prstGeom>
        </p:spPr>
        <p:txBody>
          <a:bodyPr>
            <a:spAutoFit/>
          </a:bodyPr>
          <a:lstStyle/>
          <a:p>
            <a:pPr algn="just">
              <a:spcBef>
                <a:spcPct val="50000"/>
              </a:spcBef>
              <a:defRPr/>
            </a:pPr>
            <a:r>
              <a:rPr lang="tt-RU" sz="2000" dirty="0" smtClean="0">
                <a:effectLst>
                  <a:outerShdw blurRad="38100" dist="38100" dir="2700000" algn="tl">
                    <a:srgbClr val="000000">
                      <a:alpha val="43137"/>
                    </a:srgbClr>
                  </a:outerShdw>
                </a:effectLst>
                <a:latin typeface="Times New Roman" pitchFamily="18" charset="0"/>
                <a:cs typeface="Times New Roman" pitchFamily="18" charset="0"/>
              </a:rPr>
              <a:t>1913 елның 4 апрел</a:t>
            </a:r>
            <a:r>
              <a:rPr lang="ru-RU" sz="2000" dirty="0" err="1" smtClean="0">
                <a:effectLst>
                  <a:outerShdw blurRad="38100" dist="38100" dir="2700000" algn="tl">
                    <a:srgbClr val="000000">
                      <a:alpha val="43137"/>
                    </a:srgbClr>
                  </a:outerShdw>
                </a:effectLst>
                <a:latin typeface="Times New Roman" pitchFamily="18" charset="0"/>
                <a:cs typeface="Times New Roman" pitchFamily="18" charset="0"/>
              </a:rPr>
              <a:t>ь</a:t>
            </a:r>
            <a:r>
              <a:rPr lang="tt-RU" sz="2000" dirty="0" smtClean="0">
                <a:effectLst>
                  <a:outerShdw blurRad="38100" dist="38100" dir="2700000" algn="tl">
                    <a:srgbClr val="000000">
                      <a:alpha val="43137"/>
                    </a:srgbClr>
                  </a:outerShdw>
                </a:effectLst>
                <a:latin typeface="Times New Roman" pitchFamily="18" charset="0"/>
                <a:cs typeface="Times New Roman" pitchFamily="18" charset="0"/>
              </a:rPr>
              <a:t> көне Габдулла Тукайны Яңа бистә зиратында күмәләр. </a:t>
            </a:r>
            <a:endParaRPr lang="ru-RU" sz="20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Picture 7" descr="65"/>
          <p:cNvPicPr>
            <a:picLocks noChangeAspect="1" noChangeArrowheads="1"/>
          </p:cNvPicPr>
          <p:nvPr/>
        </p:nvPicPr>
        <p:blipFill>
          <a:blip r:embed="rId5" cstate="print"/>
          <a:srcRect/>
          <a:stretch>
            <a:fillRect/>
          </a:stretch>
        </p:blipFill>
        <p:spPr>
          <a:xfrm>
            <a:off x="2708920" y="5076056"/>
            <a:ext cx="3816424" cy="2675758"/>
          </a:xfrm>
          <a:prstGeom prst="rect">
            <a:avLst/>
          </a:prstGeom>
          <a:noFill/>
        </p:spPr>
      </p:pic>
      <p:pic>
        <p:nvPicPr>
          <p:cNvPr id="33798" name="Picture 6" descr="http://elitat.ru/one/12300/1397558654.jpg"/>
          <p:cNvPicPr>
            <a:picLocks noChangeAspect="1" noChangeArrowheads="1"/>
          </p:cNvPicPr>
          <p:nvPr/>
        </p:nvPicPr>
        <p:blipFill>
          <a:blip r:embed="rId6" cstate="print"/>
          <a:srcRect/>
          <a:stretch>
            <a:fillRect/>
          </a:stretch>
        </p:blipFill>
        <p:spPr bwMode="auto">
          <a:xfrm>
            <a:off x="548680" y="5220072"/>
            <a:ext cx="2016224" cy="302433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836712" y="1043608"/>
            <a:ext cx="2376264" cy="3785652"/>
          </a:xfrm>
          <a:prstGeom prst="rect">
            <a:avLst/>
          </a:prstGeom>
        </p:spPr>
        <p:txBody>
          <a:bodyPr wrap="square">
            <a:spAutoFit/>
          </a:bodyPr>
          <a:lstStyle/>
          <a:p>
            <a:r>
              <a:rPr lang="ru-RU" sz="2000" dirty="0" err="1" smtClean="0">
                <a:latin typeface="Times New Roman" pitchFamily="18" charset="0"/>
                <a:cs typeface="Times New Roman" pitchFamily="18" charset="0"/>
              </a:rPr>
              <a:t>Габдулла</a:t>
            </a:r>
            <a:r>
              <a:rPr lang="ru-RU" sz="2000" dirty="0" smtClean="0">
                <a:latin typeface="Times New Roman" pitchFamily="18" charset="0"/>
                <a:cs typeface="Times New Roman" pitchFamily="18" charset="0"/>
              </a:rPr>
              <a:t> Тукай татар </a:t>
            </a:r>
            <a:r>
              <a:rPr lang="ru-RU" sz="2000" dirty="0" err="1" smtClean="0">
                <a:latin typeface="Times New Roman" pitchFamily="18" charset="0"/>
                <a:cs typeface="Times New Roman" pitchFamily="18" charset="0"/>
              </a:rPr>
              <a:t>әдәбияты тарихына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яңа милли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поэзиягә</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заманча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татар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теленә нигез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салучы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бөек шагыйрь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буларак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керде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Шагыйрьнең төп иҗат эшчәнлеге сигез</a:t>
            </a:r>
            <a:r>
              <a:rPr lang="ru-RU" sz="2000" dirty="0" smtClean="0">
                <a:latin typeface="Times New Roman" pitchFamily="18" charset="0"/>
                <a:cs typeface="Times New Roman" pitchFamily="18" charset="0"/>
              </a:rPr>
              <a:t> ел </a:t>
            </a:r>
            <a:r>
              <a:rPr lang="ru-RU" sz="2000" dirty="0" err="1" smtClean="0">
                <a:latin typeface="Times New Roman" pitchFamily="18" charset="0"/>
                <a:cs typeface="Times New Roman" pitchFamily="18" charset="0"/>
              </a:rPr>
              <a:t>гына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дәвам итә</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6" name="Прямоугольник 5"/>
          <p:cNvSpPr/>
          <p:nvPr/>
        </p:nvSpPr>
        <p:spPr>
          <a:xfrm>
            <a:off x="1714500" y="2586841"/>
            <a:ext cx="3429000" cy="369332"/>
          </a:xfrm>
          <a:prstGeom prst="rect">
            <a:avLst/>
          </a:prstGeom>
        </p:spPr>
        <p:txBody>
          <a:bodyPr>
            <a:spAutoFit/>
          </a:bodyPr>
          <a:lstStyle/>
          <a:p>
            <a:r>
              <a:rPr lang="ru-RU" i="1" dirty="0" smtClean="0"/>
              <a:t>.</a:t>
            </a:r>
            <a:endParaRPr lang="ru-RU" dirty="0"/>
          </a:p>
        </p:txBody>
      </p:sp>
      <p:pic>
        <p:nvPicPr>
          <p:cNvPr id="32770" name="Picture 2" descr="Габдулла Тукай и җ аты.  Габдулла Тукай татар әдәбияты тарихына яңа милли поэзиягә, заманча татар теленә нигез салучы бөек шагыйрь буларак керде. Шагыйрьнең төп иҗат эшчәнлеге сигез ел гына дәвам итә. Ул 27 яшендә вафат була. Үзеннән соң 10000нән артык шигъри юллар (400дән артык шигырь, 9 поэма) һәм 50 биткә якын проза әсәрләре (350 хикәя, очерк һәм истәлекләр) язып калдыра."/>
          <p:cNvPicPr>
            <a:picLocks noChangeAspect="1" noChangeArrowheads="1"/>
          </p:cNvPicPr>
          <p:nvPr/>
        </p:nvPicPr>
        <p:blipFill>
          <a:blip r:embed="rId3" cstate="print"/>
          <a:srcRect l="50793" t="25200" r="5501" b="14951"/>
          <a:stretch>
            <a:fillRect/>
          </a:stretch>
        </p:blipFill>
        <p:spPr bwMode="auto">
          <a:xfrm>
            <a:off x="3140968" y="827584"/>
            <a:ext cx="3240360" cy="3327937"/>
          </a:xfrm>
          <a:prstGeom prst="rect">
            <a:avLst/>
          </a:prstGeom>
          <a:ln>
            <a:noFill/>
          </a:ln>
          <a:effectLst>
            <a:softEdge rad="112500"/>
          </a:effectLst>
        </p:spPr>
      </p:pic>
      <p:sp>
        <p:nvSpPr>
          <p:cNvPr id="9" name="Прямоугольник 8"/>
          <p:cNvSpPr/>
          <p:nvPr/>
        </p:nvSpPr>
        <p:spPr>
          <a:xfrm>
            <a:off x="3140968" y="4427984"/>
            <a:ext cx="3429000" cy="2246769"/>
          </a:xfrm>
          <a:prstGeom prst="rect">
            <a:avLst/>
          </a:prstGeom>
        </p:spPr>
        <p:txBody>
          <a:bodyPr>
            <a:spAutoFit/>
          </a:bodyPr>
          <a:lstStyle/>
          <a:p>
            <a:pPr algn="ctr"/>
            <a:r>
              <a:rPr lang="ru-RU" sz="2000" dirty="0" err="1" smtClean="0">
                <a:latin typeface="Times New Roman" pitchFamily="18" charset="0"/>
                <a:cs typeface="Times New Roman" pitchFamily="18" charset="0"/>
              </a:rPr>
              <a:t>Ул</a:t>
            </a:r>
            <a:r>
              <a:rPr lang="ru-RU" sz="2000" dirty="0" smtClean="0">
                <a:latin typeface="Times New Roman" pitchFamily="18" charset="0"/>
                <a:cs typeface="Times New Roman" pitchFamily="18" charset="0"/>
              </a:rPr>
              <a:t> 27 </a:t>
            </a:r>
            <a:r>
              <a:rPr lang="ru-RU" sz="2000" dirty="0" err="1" smtClean="0">
                <a:latin typeface="Times New Roman" pitchFamily="18" charset="0"/>
                <a:cs typeface="Times New Roman" pitchFamily="18" charset="0"/>
              </a:rPr>
              <a:t>яшендә вафат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Үзеннән соң </a:t>
            </a:r>
            <a:r>
              <a:rPr lang="ru-RU" sz="2000" dirty="0" smtClean="0">
                <a:latin typeface="Times New Roman" pitchFamily="18" charset="0"/>
                <a:cs typeface="Times New Roman" pitchFamily="18" charset="0"/>
              </a:rPr>
              <a:t>10000нән </a:t>
            </a:r>
            <a:r>
              <a:rPr lang="ru-RU" sz="2000" dirty="0" err="1" smtClean="0">
                <a:latin typeface="Times New Roman" pitchFamily="18" charset="0"/>
                <a:cs typeface="Times New Roman" pitchFamily="18" charset="0"/>
              </a:rPr>
              <a:t>артык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шигъри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юллар</a:t>
            </a:r>
            <a:r>
              <a:rPr lang="ru-RU" sz="2000" dirty="0" smtClean="0">
                <a:latin typeface="Times New Roman" pitchFamily="18" charset="0"/>
                <a:cs typeface="Times New Roman" pitchFamily="18" charset="0"/>
              </a:rPr>
              <a:t> (400дән </a:t>
            </a:r>
            <a:r>
              <a:rPr lang="ru-RU" sz="2000" dirty="0" err="1" smtClean="0">
                <a:latin typeface="Times New Roman" pitchFamily="18" charset="0"/>
                <a:cs typeface="Times New Roman" pitchFamily="18" charset="0"/>
              </a:rPr>
              <a:t>артык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шигырь</a:t>
            </a:r>
            <a:r>
              <a:rPr lang="ru-RU" sz="2000" dirty="0" smtClean="0">
                <a:latin typeface="Times New Roman" pitchFamily="18" charset="0"/>
                <a:cs typeface="Times New Roman" pitchFamily="18" charset="0"/>
              </a:rPr>
              <a:t>, 9 поэма) </a:t>
            </a:r>
            <a:r>
              <a:rPr lang="ru-RU" sz="2000" dirty="0" err="1" smtClean="0">
                <a:latin typeface="Times New Roman" pitchFamily="18" charset="0"/>
                <a:cs typeface="Times New Roman" pitchFamily="18" charset="0"/>
              </a:rPr>
              <a:t>һәм </a:t>
            </a:r>
            <a:r>
              <a:rPr lang="ru-RU" sz="2000" dirty="0" smtClean="0">
                <a:latin typeface="Times New Roman" pitchFamily="18" charset="0"/>
                <a:cs typeface="Times New Roman" pitchFamily="18" charset="0"/>
              </a:rPr>
              <a:t>50 </a:t>
            </a:r>
            <a:r>
              <a:rPr lang="ru-RU" sz="2000" dirty="0" err="1" smtClean="0">
                <a:latin typeface="Times New Roman" pitchFamily="18" charset="0"/>
                <a:cs typeface="Times New Roman" pitchFamily="18" charset="0"/>
              </a:rPr>
              <a:t>биткә якын</a:t>
            </a:r>
            <a:r>
              <a:rPr lang="ru-RU" sz="2000" dirty="0" smtClean="0">
                <a:latin typeface="Times New Roman" pitchFamily="18" charset="0"/>
                <a:cs typeface="Times New Roman" pitchFamily="18" charset="0"/>
              </a:rPr>
              <a:t> проза </a:t>
            </a:r>
            <a:r>
              <a:rPr lang="ru-RU" sz="2000" dirty="0" err="1" smtClean="0">
                <a:latin typeface="Times New Roman" pitchFamily="18" charset="0"/>
                <a:cs typeface="Times New Roman" pitchFamily="18" charset="0"/>
              </a:rPr>
              <a:t>әсәрләре </a:t>
            </a:r>
            <a:r>
              <a:rPr lang="ru-RU" sz="2000" dirty="0" smtClean="0">
                <a:latin typeface="Times New Roman" pitchFamily="18" charset="0"/>
                <a:cs typeface="Times New Roman" pitchFamily="18" charset="0"/>
              </a:rPr>
              <a:t>(350 </a:t>
            </a:r>
            <a:r>
              <a:rPr lang="ru-RU" sz="2000" dirty="0" err="1" smtClean="0">
                <a:latin typeface="Times New Roman" pitchFamily="18" charset="0"/>
                <a:cs typeface="Times New Roman" pitchFamily="18" charset="0"/>
              </a:rPr>
              <a:t>хикәя</a:t>
            </a:r>
            <a:r>
              <a:rPr lang="ru-RU" sz="2000" dirty="0" smtClean="0">
                <a:latin typeface="Times New Roman" pitchFamily="18" charset="0"/>
                <a:cs typeface="Times New Roman" pitchFamily="18" charset="0"/>
              </a:rPr>
              <a:t>, очерк </a:t>
            </a:r>
            <a:r>
              <a:rPr lang="ru-RU" sz="2000" dirty="0" err="1" smtClean="0">
                <a:latin typeface="Times New Roman" pitchFamily="18" charset="0"/>
                <a:cs typeface="Times New Roman" pitchFamily="18" charset="0"/>
              </a:rPr>
              <a:t>һәм истәлекләр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язып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калдыра</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10" name="Picture 2" descr="1909 елда Тукай үзенең үткән балалыгы турында “Исемдә калганнар” дигән автобиографик повест ь яза . Шагыйр ь исән вакытта ук басылып чыккан повест ь ның беренче битләре. "/>
          <p:cNvPicPr>
            <a:picLocks noChangeAspect="1" noChangeArrowheads="1"/>
          </p:cNvPicPr>
          <p:nvPr/>
        </p:nvPicPr>
        <p:blipFill>
          <a:blip r:embed="rId4" cstate="print"/>
          <a:srcRect l="22443" t="4725" r="49207" b="51176"/>
          <a:stretch>
            <a:fillRect/>
          </a:stretch>
        </p:blipFill>
        <p:spPr bwMode="auto">
          <a:xfrm>
            <a:off x="692696" y="4932040"/>
            <a:ext cx="2304256" cy="26882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Прямоугольник 10"/>
          <p:cNvSpPr/>
          <p:nvPr/>
        </p:nvSpPr>
        <p:spPr>
          <a:xfrm>
            <a:off x="3068960" y="6948264"/>
            <a:ext cx="3429000" cy="1200329"/>
          </a:xfrm>
          <a:prstGeom prst="rect">
            <a:avLst/>
          </a:prstGeom>
        </p:spPr>
        <p:txBody>
          <a:bodyPr>
            <a:spAutoFit/>
          </a:bodyPr>
          <a:lstStyle/>
          <a:p>
            <a:r>
              <a:rPr lang="ru-RU" dirty="0" smtClean="0">
                <a:solidFill>
                  <a:srgbClr val="C00000"/>
                </a:solidFill>
                <a:latin typeface="Times New Roman" pitchFamily="18" charset="0"/>
                <a:cs typeface="Times New Roman" pitchFamily="18" charset="0"/>
              </a:rPr>
              <a:t>1909 </a:t>
            </a:r>
            <a:r>
              <a:rPr lang="ru-RU" dirty="0" err="1" smtClean="0">
                <a:solidFill>
                  <a:srgbClr val="C00000"/>
                </a:solidFill>
                <a:latin typeface="Times New Roman" pitchFamily="18" charset="0"/>
                <a:cs typeface="Times New Roman" pitchFamily="18" charset="0"/>
              </a:rPr>
              <a:t>елда</a:t>
            </a:r>
            <a:r>
              <a:rPr lang="ru-RU" dirty="0" smtClean="0">
                <a:solidFill>
                  <a:srgbClr val="C00000"/>
                </a:solidFill>
                <a:latin typeface="Times New Roman" pitchFamily="18" charset="0"/>
                <a:cs typeface="Times New Roman" pitchFamily="18" charset="0"/>
              </a:rPr>
              <a:t> Тукай </a:t>
            </a:r>
            <a:r>
              <a:rPr lang="ru-RU" dirty="0" err="1" smtClean="0">
                <a:solidFill>
                  <a:srgbClr val="C00000"/>
                </a:solidFill>
                <a:latin typeface="Times New Roman" pitchFamily="18" charset="0"/>
                <a:cs typeface="Times New Roman" pitchFamily="18" charset="0"/>
              </a:rPr>
              <a:t>үзенең үткән балалыгы</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турында</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Исемдә калганнар</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дигән автобиографик</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повест</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ь</a:t>
            </a:r>
            <a:r>
              <a:rPr lang="ru-RU" dirty="0" smtClean="0">
                <a:solidFill>
                  <a:srgbClr val="C00000"/>
                </a:solidFill>
                <a:latin typeface="Times New Roman" pitchFamily="18" charset="0"/>
                <a:cs typeface="Times New Roman" pitchFamily="18" charset="0"/>
              </a:rPr>
              <a:t> яза </a:t>
            </a:r>
            <a:r>
              <a:rPr lang="ru-RU" i="1" dirty="0" smtClean="0">
                <a:solidFill>
                  <a:srgbClr val="C00000"/>
                </a:solidFill>
              </a:rPr>
              <a:t>.</a:t>
            </a:r>
            <a:endParaRPr lang="ru-RU"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476672" y="827584"/>
            <a:ext cx="5904656" cy="6555641"/>
          </a:xfrm>
          <a:prstGeom prst="rect">
            <a:avLst/>
          </a:prstGeom>
        </p:spPr>
        <p:txBody>
          <a:bodyPr wrap="square">
            <a:spAutoFit/>
          </a:bodyPr>
          <a:lstStyle/>
          <a:p>
            <a:endParaRPr lang="ru-RU" sz="2800" b="1" dirty="0" smtClean="0">
              <a:latin typeface="Times New Roman" pitchFamily="18" charset="0"/>
              <a:cs typeface="Times New Roman" pitchFamily="18" charset="0"/>
            </a:endParaRPr>
          </a:p>
          <a:p>
            <a:r>
              <a:rPr lang="ru-RU" sz="2800" b="1" dirty="0" smtClean="0">
                <a:solidFill>
                  <a:srgbClr val="C00000"/>
                </a:solidFill>
                <a:latin typeface="Times New Roman" pitchFamily="18" charset="0"/>
                <a:cs typeface="Times New Roman" pitchFamily="18" charset="0"/>
              </a:rPr>
              <a:t>  </a:t>
            </a:r>
          </a:p>
          <a:p>
            <a:r>
              <a:rPr lang="ru-RU" sz="2800" b="1" dirty="0" err="1" smtClean="0">
                <a:solidFill>
                  <a:srgbClr val="C00000"/>
                </a:solidFill>
                <a:latin typeface="Times New Roman" pitchFamily="18" charset="0"/>
                <a:cs typeface="Times New Roman" pitchFamily="18" charset="0"/>
              </a:rPr>
              <a:t>Проектның максаты</a:t>
            </a:r>
            <a:r>
              <a:rPr lang="ru-RU" sz="2800" dirty="0" smtClean="0">
                <a:latin typeface="Times New Roman" pitchFamily="18" charset="0"/>
                <a:cs typeface="Times New Roman" pitchFamily="18" charset="0"/>
              </a:rPr>
              <a:t>: </a:t>
            </a:r>
            <a:r>
              <a:rPr lang="tt-RU" sz="2800" dirty="0" smtClean="0">
                <a:latin typeface="Times New Roman" pitchFamily="18" charset="0"/>
                <a:cs typeface="Times New Roman" pitchFamily="18" charset="0"/>
              </a:rPr>
              <a:t>бөек шагыйребез Г.Тукай иҗатына ихтирам , кызыксыну уяту.</a:t>
            </a:r>
            <a:endParaRPr lang="ru-RU" sz="2800" dirty="0" smtClean="0">
              <a:latin typeface="Times New Roman" pitchFamily="18" charset="0"/>
              <a:cs typeface="Times New Roman" pitchFamily="18" charset="0"/>
            </a:endParaRPr>
          </a:p>
          <a:p>
            <a:r>
              <a:rPr lang="ru-RU" sz="2800" b="1" dirty="0" err="1" smtClean="0">
                <a:solidFill>
                  <a:srgbClr val="C00000"/>
                </a:solidFill>
                <a:latin typeface="Times New Roman" pitchFamily="18" charset="0"/>
                <a:cs typeface="Times New Roman" pitchFamily="18" charset="0"/>
              </a:rPr>
              <a:t>Проектның бурычлары</a:t>
            </a:r>
            <a:r>
              <a:rPr lang="ru-RU" sz="2800" dirty="0" smtClean="0">
                <a:latin typeface="Times New Roman" pitchFamily="18" charset="0"/>
                <a:cs typeface="Times New Roman" pitchFamily="18" charset="0"/>
              </a:rPr>
              <a:t>:</a:t>
            </a:r>
          </a:p>
          <a:p>
            <a:pPr marL="514350" indent="-514350">
              <a:buAutoNum type="arabicPeriod"/>
            </a:pPr>
            <a:r>
              <a:rPr lang="ru-RU" sz="2800" dirty="0" err="1" smtClean="0">
                <a:latin typeface="Times New Roman" pitchFamily="18" charset="0"/>
                <a:cs typeface="Times New Roman" pitchFamily="18" charset="0"/>
              </a:rPr>
              <a:t>Габдулла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Тукайның  тормышы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һәм иҗаты белән танышу</a:t>
            </a:r>
            <a:r>
              <a:rPr lang="ru-RU" sz="2800" dirty="0" smtClean="0">
                <a:latin typeface="Times New Roman" pitchFamily="18" charset="0"/>
                <a:cs typeface="Times New Roman" pitchFamily="18" charset="0"/>
              </a:rPr>
              <a:t>.</a:t>
            </a:r>
          </a:p>
          <a:p>
            <a:pPr marL="514350" indent="-514350">
              <a:buAutoNum type="arabicPeriod"/>
            </a:pP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Габдулла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Тукайның </a:t>
            </a:r>
            <a:r>
              <a:rPr lang="ru-RU" sz="2800" dirty="0" err="1" smtClean="0">
                <a:latin typeface="Times New Roman" pitchFamily="18" charset="0"/>
                <a:cs typeface="Times New Roman" pitchFamily="18" charset="0"/>
              </a:rPr>
              <a:t>Балтач</a:t>
            </a:r>
            <a:r>
              <a:rPr lang="ru-RU" sz="2800" dirty="0" smtClean="0">
                <a:latin typeface="Times New Roman" pitchFamily="18" charset="0"/>
                <a:cs typeface="Times New Roman" pitchFamily="18" charset="0"/>
              </a:rPr>
              <a:t> районы </a:t>
            </a:r>
            <a:r>
              <a:rPr lang="ru-RU" sz="2800" dirty="0" err="1" smtClean="0">
                <a:latin typeface="Times New Roman" pitchFamily="18" charset="0"/>
                <a:cs typeface="Times New Roman" pitchFamily="18" charset="0"/>
              </a:rPr>
              <a:t>Сасна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Пучинкәсендәге тормышы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белән танышу</a:t>
            </a:r>
            <a:r>
              <a:rPr lang="ru-RU" sz="2800" dirty="0" smtClean="0">
                <a:latin typeface="Times New Roman" pitchFamily="18" charset="0"/>
                <a:cs typeface="Times New Roman" pitchFamily="18" charset="0"/>
              </a:rPr>
              <a:t>.</a:t>
            </a:r>
          </a:p>
          <a:p>
            <a:pPr marL="514350" indent="-514350">
              <a:buAutoNum type="arabicPeriod"/>
            </a:pPr>
            <a:r>
              <a:rPr lang="ru-RU" sz="2800" dirty="0" smtClean="0">
                <a:latin typeface="Times New Roman" pitchFamily="18" charset="0"/>
                <a:cs typeface="Times New Roman" pitchFamily="18" charset="0"/>
              </a:rPr>
              <a:t>Тукай </a:t>
            </a:r>
            <a:r>
              <a:rPr lang="ru-RU" sz="2800" dirty="0" err="1" smtClean="0">
                <a:latin typeface="Times New Roman" pitchFamily="18" charset="0"/>
                <a:cs typeface="Times New Roman" pitchFamily="18" charset="0"/>
              </a:rPr>
              <a:t>әсәрләре аша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балаларда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намуслылык</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гаделлек</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игелеклелек</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һәм ярдәмчеллек  хисл</a:t>
            </a:r>
            <a:r>
              <a:rPr lang="tt-RU" sz="2800" dirty="0" smtClean="0">
                <a:latin typeface="Times New Roman" pitchFamily="18" charset="0"/>
                <a:cs typeface="Times New Roman" pitchFamily="18" charset="0"/>
              </a:rPr>
              <a:t>әре </a:t>
            </a:r>
            <a:r>
              <a:rPr lang="ru-RU" sz="2800" dirty="0" err="1" smtClean="0">
                <a:latin typeface="Times New Roman" pitchFamily="18" charset="0"/>
                <a:cs typeface="Times New Roman" pitchFamily="18" charset="0"/>
              </a:rPr>
              <a:t>тудыру</a:t>
            </a:r>
            <a:r>
              <a:rPr lang="ru-RU" sz="2800" dirty="0" smtClean="0">
                <a:latin typeface="Times New Roman" pitchFamily="18" charset="0"/>
                <a:cs typeface="Times New Roman"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620688" y="1115616"/>
            <a:ext cx="5760640" cy="2246769"/>
          </a:xfrm>
          <a:prstGeom prst="rect">
            <a:avLst/>
          </a:prstGeom>
        </p:spPr>
        <p:txBody>
          <a:bodyPr wrap="square">
            <a:spAutoFit/>
          </a:bodyPr>
          <a:lstStyle/>
          <a:p>
            <a:pPr algn="ctr"/>
            <a:r>
              <a:rPr lang="ru-RU" sz="2000" dirty="0" err="1" smtClean="0">
                <a:latin typeface="Times New Roman" pitchFamily="18" charset="0"/>
                <a:cs typeface="Times New Roman" pitchFamily="18" charset="0"/>
              </a:rPr>
              <a:t>Халкыбыз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тудырган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әкиятләргә нигезләнеп яңа шигъри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әкиятләр иҗат итүнең матур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үрнәкләрен дә безгә </a:t>
            </a:r>
            <a:r>
              <a:rPr lang="ru-RU" sz="2000" dirty="0" smtClean="0">
                <a:latin typeface="Times New Roman" pitchFamily="18" charset="0"/>
                <a:cs typeface="Times New Roman" pitchFamily="18" charset="0"/>
              </a:rPr>
              <a:t>Г.Тукай </a:t>
            </a:r>
            <a:r>
              <a:rPr lang="ru-RU" sz="2000" dirty="0" err="1" smtClean="0">
                <a:latin typeface="Times New Roman" pitchFamily="18" charset="0"/>
                <a:cs typeface="Times New Roman" pitchFamily="18" charset="0"/>
              </a:rPr>
              <a:t>биргән</a:t>
            </a:r>
            <a:r>
              <a:rPr lang="ru-RU" sz="2000" dirty="0" smtClean="0">
                <a:latin typeface="Times New Roman" pitchFamily="18" charset="0"/>
                <a:cs typeface="Times New Roman" pitchFamily="18" charset="0"/>
              </a:rPr>
              <a:t>. “Су </a:t>
            </a:r>
            <a:r>
              <a:rPr lang="ru-RU" sz="2000" dirty="0" err="1" smtClean="0">
                <a:latin typeface="Times New Roman" pitchFamily="18" charset="0"/>
                <a:cs typeface="Times New Roman" pitchFamily="18" charset="0"/>
              </a:rPr>
              <a:t>анасы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Кәҗә белән Сарык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әкияте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Шүрәле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әкияләрен </a:t>
            </a:r>
            <a:r>
              <a:rPr lang="ru-RU" sz="2000" dirty="0" smtClean="0">
                <a:latin typeface="Times New Roman" pitchFamily="18" charset="0"/>
                <a:cs typeface="Times New Roman" pitchFamily="18" charset="0"/>
              </a:rPr>
              <a:t>кем </a:t>
            </a:r>
            <a:r>
              <a:rPr lang="ru-RU" sz="2000" dirty="0" err="1" smtClean="0">
                <a:latin typeface="Times New Roman" pitchFamily="18" charset="0"/>
                <a:cs typeface="Times New Roman" pitchFamily="18" charset="0"/>
              </a:rPr>
              <a:t>генә белми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“Печән </a:t>
            </a:r>
            <a:r>
              <a:rPr lang="ru-RU" sz="2000" dirty="0" smtClean="0">
                <a:latin typeface="Times New Roman" pitchFamily="18" charset="0"/>
                <a:cs typeface="Times New Roman" pitchFamily="18" charset="0"/>
              </a:rPr>
              <a:t>базары, </a:t>
            </a:r>
            <a:r>
              <a:rPr lang="ru-RU" sz="2000" dirty="0" err="1" smtClean="0">
                <a:latin typeface="Times New Roman" pitchFamily="18" charset="0"/>
                <a:cs typeface="Times New Roman" pitchFamily="18" charset="0"/>
              </a:rPr>
              <a:t>яхуд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Яңа Кисекбаш</a:t>
            </a:r>
            <a:r>
              <a:rPr lang="ru-RU" sz="2000" dirty="0" smtClean="0">
                <a:latin typeface="Times New Roman" pitchFamily="18" charset="0"/>
                <a:cs typeface="Times New Roman" pitchFamily="18" charset="0"/>
              </a:rPr>
              <a:t>” сатирик </a:t>
            </a:r>
            <a:r>
              <a:rPr lang="ru-RU" sz="2000" dirty="0" err="1" smtClean="0">
                <a:latin typeface="Times New Roman" pitchFamily="18" charset="0"/>
                <a:cs typeface="Times New Roman" pitchFamily="18" charset="0"/>
              </a:rPr>
              <a:t>поэмасында</a:t>
            </a:r>
            <a:r>
              <a:rPr lang="ru-RU" sz="2000" dirty="0" smtClean="0">
                <a:latin typeface="Times New Roman" pitchFamily="18" charset="0"/>
                <a:cs typeface="Times New Roman" pitchFamily="18" charset="0"/>
              </a:rPr>
              <a:t> да </a:t>
            </a:r>
            <a:r>
              <a:rPr lang="ru-RU" sz="2000" dirty="0" err="1" smtClean="0">
                <a:latin typeface="Times New Roman" pitchFamily="18" charset="0"/>
                <a:cs typeface="Times New Roman" pitchFamily="18" charset="0"/>
              </a:rPr>
              <a:t>әкият алымнары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отышлы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кулланылган</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31746" name="Picture 2" descr="https://st03.kakprosto.ru/images/article/2019/6/30/343922_5d1899c13102b5d1899c131066.jpeg"/>
          <p:cNvPicPr>
            <a:picLocks noChangeAspect="1" noChangeArrowheads="1"/>
          </p:cNvPicPr>
          <p:nvPr/>
        </p:nvPicPr>
        <p:blipFill>
          <a:blip r:embed="rId3" cstate="print"/>
          <a:srcRect/>
          <a:stretch>
            <a:fillRect/>
          </a:stretch>
        </p:blipFill>
        <p:spPr bwMode="auto">
          <a:xfrm>
            <a:off x="548680" y="3347864"/>
            <a:ext cx="3096344" cy="23222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748" name="Picture 4" descr="https://kazanreporter.ru/storage/web/cache/images/news/1/230e7f9bf0fb269c209097c7877c82636bdddd82.jpg/1200/720/crop"/>
          <p:cNvPicPr>
            <a:picLocks noChangeAspect="1" noChangeArrowheads="1"/>
          </p:cNvPicPr>
          <p:nvPr/>
        </p:nvPicPr>
        <p:blipFill>
          <a:blip r:embed="rId4" cstate="print"/>
          <a:srcRect/>
          <a:stretch>
            <a:fillRect/>
          </a:stretch>
        </p:blipFill>
        <p:spPr bwMode="auto">
          <a:xfrm>
            <a:off x="2852936" y="5796136"/>
            <a:ext cx="3573016" cy="2143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Прямоугольник 7"/>
          <p:cNvSpPr/>
          <p:nvPr/>
        </p:nvSpPr>
        <p:spPr>
          <a:xfrm>
            <a:off x="548680" y="6084168"/>
            <a:ext cx="2160240" cy="1938992"/>
          </a:xfrm>
          <a:prstGeom prst="rect">
            <a:avLst/>
          </a:prstGeom>
        </p:spPr>
        <p:txBody>
          <a:bodyPr wrap="square">
            <a:spAutoFit/>
          </a:bodyPr>
          <a:lstStyle/>
          <a:p>
            <a:r>
              <a:rPr lang="ru-RU" sz="2000" dirty="0" smtClean="0">
                <a:latin typeface="Times New Roman" pitchFamily="18" charset="0"/>
                <a:cs typeface="Times New Roman" pitchFamily="18" charset="0"/>
              </a:rPr>
              <a:t>Тукай </a:t>
            </a:r>
            <a:r>
              <a:rPr lang="ru-RU" sz="2000" dirty="0" err="1" smtClean="0">
                <a:latin typeface="Times New Roman" pitchFamily="18" charset="0"/>
                <a:cs typeface="Times New Roman" pitchFamily="18" charset="0"/>
              </a:rPr>
              <a:t>әсәрләре менә ничә дистә еллар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балалар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тәрбияләүгә хезмәт итә</a:t>
            </a:r>
            <a:endParaRPr lang="ru-RU" sz="2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1714500" y="3833336"/>
            <a:ext cx="3429000" cy="369332"/>
          </a:xfrm>
          <a:prstGeom prst="rect">
            <a:avLst/>
          </a:prstGeom>
        </p:spPr>
        <p:txBody>
          <a:bodyPr>
            <a:spAutoFit/>
          </a:bodyPr>
          <a:lstStyle/>
          <a:p>
            <a:r>
              <a:rPr lang="ru-RU" dirty="0" smtClean="0"/>
              <a:t>.</a:t>
            </a:r>
            <a:endParaRPr lang="ru-RU" dirty="0"/>
          </a:p>
        </p:txBody>
      </p:sp>
      <p:sp>
        <p:nvSpPr>
          <p:cNvPr id="8" name="Прямоугольник 7"/>
          <p:cNvSpPr/>
          <p:nvPr/>
        </p:nvSpPr>
        <p:spPr>
          <a:xfrm>
            <a:off x="980728" y="1115616"/>
            <a:ext cx="5112568" cy="5632311"/>
          </a:xfrm>
          <a:prstGeom prst="rect">
            <a:avLst/>
          </a:prstGeom>
        </p:spPr>
        <p:txBody>
          <a:bodyPr wrap="square">
            <a:spAutoFit/>
          </a:bodyPr>
          <a:lstStyle/>
          <a:p>
            <a:pPr algn="ctr"/>
            <a:r>
              <a:rPr lang="ru-RU" sz="2400" b="1" dirty="0" err="1" smtClean="0">
                <a:latin typeface="Times New Roman" pitchFamily="18" charset="0"/>
                <a:cs typeface="Times New Roman" pitchFamily="18" charset="0"/>
              </a:rPr>
              <a:t>Нәтиҗә.</a:t>
            </a:r>
            <a:endParaRPr lang="ru-RU" sz="2400" b="1" dirty="0" smtClean="0">
              <a:latin typeface="Times New Roman" pitchFamily="18" charset="0"/>
              <a:cs typeface="Times New Roman" pitchFamily="18" charset="0"/>
            </a:endParaRPr>
          </a:p>
          <a:p>
            <a:pPr algn="ctr"/>
            <a:endParaRPr lang="ru-RU" sz="2400" b="1" dirty="0" smtClean="0">
              <a:latin typeface="Times New Roman" pitchFamily="18" charset="0"/>
              <a:cs typeface="Times New Roman" pitchFamily="18" charset="0"/>
            </a:endParaRPr>
          </a:p>
          <a:p>
            <a:pPr algn="just"/>
            <a:r>
              <a:rPr lang="ru-RU" sz="2400" dirty="0" err="1" smtClean="0">
                <a:latin typeface="Times New Roman" pitchFamily="18" charset="0"/>
                <a:cs typeface="Times New Roman" pitchFamily="18" charset="0"/>
              </a:rPr>
              <a:t>Әлеге </a:t>
            </a:r>
            <a:r>
              <a:rPr lang="ru-RU" sz="2400" dirty="0" smtClean="0">
                <a:latin typeface="Times New Roman" pitchFamily="18" charset="0"/>
                <a:cs typeface="Times New Roman" pitchFamily="18" charset="0"/>
              </a:rPr>
              <a:t>проект татар </a:t>
            </a:r>
            <a:r>
              <a:rPr lang="ru-RU" sz="2400" dirty="0" err="1" smtClean="0">
                <a:latin typeface="Times New Roman" pitchFamily="18" charset="0"/>
                <a:cs typeface="Times New Roman" pitchFamily="18" charset="0"/>
              </a:rPr>
              <a:t>шагыйре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Габдулла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Тукайның тормышы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һәм иҗаты турында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белем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алырга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мөмкинлек бирде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Проектны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төзегәндә, миндә, шагыйрьнең әсәрләре белән якыннанрак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танышу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теләге артты</a:t>
            </a:r>
            <a:r>
              <a:rPr lang="ru-RU" sz="2400" dirty="0" smtClean="0">
                <a:latin typeface="Times New Roman" pitchFamily="18" charset="0"/>
                <a:cs typeface="Times New Roman" pitchFamily="18" charset="0"/>
              </a:rPr>
              <a:t>.</a:t>
            </a:r>
          </a:p>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Габдулла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Тукайның безнең районыбыз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белән бәйле булуы</a:t>
            </a:r>
            <a:r>
              <a:rPr lang="ru-RU" sz="2400" dirty="0" smtClean="0">
                <a:latin typeface="Times New Roman" pitchFamily="18" charset="0"/>
                <a:cs typeface="Times New Roman" pitchFamily="18" charset="0"/>
              </a:rPr>
              <a:t> да </a:t>
            </a:r>
            <a:r>
              <a:rPr lang="ru-RU" sz="2400" dirty="0" err="1" smtClean="0">
                <a:latin typeface="Times New Roman" pitchFamily="18" charset="0"/>
                <a:cs typeface="Times New Roman" pitchFamily="18" charset="0"/>
              </a:rPr>
              <a:t>миндә горурлану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хисе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уятты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Сасна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Пүчинкәсендә Габдулла</a:t>
            </a:r>
            <a:r>
              <a:rPr lang="ru-RU" sz="2400" dirty="0" smtClean="0">
                <a:latin typeface="Times New Roman" pitchFamily="18" charset="0"/>
                <a:cs typeface="Times New Roman" pitchFamily="18" charset="0"/>
              </a:rPr>
              <a:t> Тукай </a:t>
            </a:r>
            <a:r>
              <a:rPr lang="ru-RU" sz="2400" dirty="0" err="1" smtClean="0">
                <a:latin typeface="Times New Roman" pitchFamily="18" charset="0"/>
                <a:cs typeface="Times New Roman" pitchFamily="18" charset="0"/>
              </a:rPr>
              <a:t>озак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тормаса</a:t>
            </a:r>
            <a:r>
              <a:rPr lang="ru-RU" sz="2400" dirty="0" smtClean="0">
                <a:latin typeface="Times New Roman" pitchFamily="18" charset="0"/>
                <a:cs typeface="Times New Roman" pitchFamily="18" charset="0"/>
              </a:rPr>
              <a:t> да , </a:t>
            </a:r>
            <a:r>
              <a:rPr lang="ru-RU" sz="2400" dirty="0" err="1" smtClean="0">
                <a:latin typeface="Times New Roman" pitchFamily="18" charset="0"/>
                <a:cs typeface="Times New Roman" pitchFamily="18" charset="0"/>
              </a:rPr>
              <a:t>аның сабый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күңеленә уелып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калырлык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хәтирәләре булган</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pic>
        <p:nvPicPr>
          <p:cNvPr id="29698" name="Picture 2" descr="https://ds05.infourok.ru/uploads/ex/0d89/00019428-54d8d0af/img1.jpg"/>
          <p:cNvPicPr>
            <a:picLocks noChangeAspect="1" noChangeArrowheads="1"/>
          </p:cNvPicPr>
          <p:nvPr/>
        </p:nvPicPr>
        <p:blipFill>
          <a:blip r:embed="rId3" cstate="print"/>
          <a:srcRect/>
          <a:stretch>
            <a:fillRect/>
          </a:stretch>
        </p:blipFill>
        <p:spPr bwMode="auto">
          <a:xfrm>
            <a:off x="476672" y="467544"/>
            <a:ext cx="6120680" cy="62466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764704" y="827584"/>
            <a:ext cx="5544616" cy="7078861"/>
          </a:xfrm>
          <a:prstGeom prst="rect">
            <a:avLst/>
          </a:prstGeom>
        </p:spPr>
        <p:txBody>
          <a:bodyPr wrap="square">
            <a:spAutoFit/>
          </a:bodyPr>
          <a:lstStyle/>
          <a:p>
            <a:pPr algn="ctr" fontAlgn="base"/>
            <a:endParaRPr lang="ru-RU" sz="2800" dirty="0" smtClean="0">
              <a:solidFill>
                <a:srgbClr val="C00000"/>
              </a:solidFill>
              <a:latin typeface="Times New Roman" pitchFamily="18" charset="0"/>
              <a:cs typeface="Times New Roman" pitchFamily="18" charset="0"/>
            </a:endParaRPr>
          </a:p>
          <a:p>
            <a:pPr algn="ctr" fontAlgn="base"/>
            <a:r>
              <a:rPr lang="ru-RU" sz="2800" dirty="0" err="1" smtClean="0">
                <a:solidFill>
                  <a:srgbClr val="C00000"/>
                </a:solidFill>
                <a:latin typeface="Times New Roman" pitchFamily="18" charset="0"/>
                <a:cs typeface="Times New Roman" pitchFamily="18" charset="0"/>
              </a:rPr>
              <a:t>Файдаланылган</a:t>
            </a:r>
            <a:r>
              <a:rPr lang="ru-RU" sz="2800" dirty="0" smtClean="0">
                <a:solidFill>
                  <a:srgbClr val="C00000"/>
                </a:solidFill>
                <a:latin typeface="Times New Roman" pitchFamily="18" charset="0"/>
                <a:cs typeface="Times New Roman" pitchFamily="18" charset="0"/>
              </a:rPr>
              <a:t> </a:t>
            </a:r>
            <a:r>
              <a:rPr lang="ru-RU" sz="2800" dirty="0" err="1" smtClean="0">
                <a:solidFill>
                  <a:srgbClr val="C00000"/>
                </a:solidFill>
                <a:latin typeface="Times New Roman" pitchFamily="18" charset="0"/>
                <a:cs typeface="Times New Roman" pitchFamily="18" charset="0"/>
              </a:rPr>
              <a:t>әдәбият исемлеге</a:t>
            </a:r>
            <a:endParaRPr lang="ru-RU" sz="2800" dirty="0" smtClean="0">
              <a:solidFill>
                <a:srgbClr val="C00000"/>
              </a:solidFill>
              <a:latin typeface="Times New Roman" pitchFamily="18" charset="0"/>
              <a:cs typeface="Times New Roman" pitchFamily="18" charset="0"/>
            </a:endParaRPr>
          </a:p>
          <a:p>
            <a:pPr fontAlgn="base"/>
            <a:r>
              <a:rPr lang="ru-RU" sz="2000" dirty="0" smtClean="0">
                <a:latin typeface="Times New Roman" pitchFamily="18" charset="0"/>
                <a:cs typeface="Times New Roman" pitchFamily="18" charset="0"/>
              </a:rPr>
              <a:t>1.Нуруллин </a:t>
            </a:r>
            <a:r>
              <a:rPr lang="ru-RU" sz="2000" dirty="0" err="1" smtClean="0">
                <a:latin typeface="Times New Roman" pitchFamily="18" charset="0"/>
                <a:cs typeface="Times New Roman" pitchFamily="18" charset="0"/>
              </a:rPr>
              <a:t>И.Габдулла</a:t>
            </a:r>
            <a:r>
              <a:rPr lang="ru-RU" sz="2000" dirty="0" smtClean="0">
                <a:latin typeface="Times New Roman" pitchFamily="18" charset="0"/>
                <a:cs typeface="Times New Roman" pitchFamily="18" charset="0"/>
              </a:rPr>
              <a:t> Тукай. </a:t>
            </a:r>
            <a:r>
              <a:rPr lang="ru-RU" sz="2000" dirty="0" err="1" smtClean="0">
                <a:latin typeface="Times New Roman" pitchFamily="18" charset="0"/>
                <a:cs typeface="Times New Roman" pitchFamily="18" charset="0"/>
              </a:rPr>
              <a:t>Атаклы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кешеләр тормышы</a:t>
            </a:r>
            <a:r>
              <a:rPr lang="ru-RU" sz="2000" dirty="0" smtClean="0">
                <a:latin typeface="Times New Roman" pitchFamily="18" charset="0"/>
                <a:cs typeface="Times New Roman" pitchFamily="18" charset="0"/>
              </a:rPr>
              <a:t>.-</a:t>
            </a:r>
          </a:p>
          <a:p>
            <a:pPr fontAlgn="base"/>
            <a:r>
              <a:rPr lang="ru-RU" sz="2000" dirty="0" smtClean="0">
                <a:latin typeface="Times New Roman" pitchFamily="18" charset="0"/>
                <a:cs typeface="Times New Roman" pitchFamily="18" charset="0"/>
              </a:rPr>
              <a:t>Казан: </a:t>
            </a:r>
            <a:r>
              <a:rPr lang="ru-RU" sz="2000" dirty="0" err="1" smtClean="0">
                <a:latin typeface="Times New Roman" pitchFamily="18" charset="0"/>
                <a:cs typeface="Times New Roman" pitchFamily="18" charset="0"/>
              </a:rPr>
              <a:t>Татар.кит.нәшр., </a:t>
            </a:r>
            <a:r>
              <a:rPr lang="ru-RU" sz="2000" dirty="0" smtClean="0">
                <a:latin typeface="Times New Roman" pitchFamily="18" charset="0"/>
                <a:cs typeface="Times New Roman" pitchFamily="18" charset="0"/>
              </a:rPr>
              <a:t>1979.- б.146.</a:t>
            </a:r>
          </a:p>
          <a:p>
            <a:pPr fontAlgn="base"/>
            <a:r>
              <a:rPr lang="ru-RU" sz="2000" dirty="0" smtClean="0">
                <a:latin typeface="Times New Roman" pitchFamily="18" charset="0"/>
                <a:cs typeface="Times New Roman" pitchFamily="18" charset="0"/>
              </a:rPr>
              <a:t>2. </a:t>
            </a:r>
            <a:r>
              <a:rPr lang="ru-RU" sz="2000" dirty="0" err="1" smtClean="0">
                <a:latin typeface="Times New Roman" pitchFamily="18" charset="0"/>
                <a:cs typeface="Times New Roman" pitchFamily="18" charset="0"/>
              </a:rPr>
              <a:t>Нәгыймуллина </a:t>
            </a:r>
            <a:r>
              <a:rPr lang="ru-RU" sz="2000" dirty="0" smtClean="0">
                <a:latin typeface="Times New Roman" pitchFamily="18" charset="0"/>
                <a:cs typeface="Times New Roman" pitchFamily="18" charset="0"/>
              </a:rPr>
              <a:t>Р.Казан </a:t>
            </a:r>
            <a:r>
              <a:rPr lang="ru-RU" sz="2000" dirty="0" err="1" smtClean="0">
                <a:latin typeface="Times New Roman" pitchFamily="18" charset="0"/>
                <a:cs typeface="Times New Roman" pitchFamily="18" charset="0"/>
              </a:rPr>
              <a:t>һәм </a:t>
            </a:r>
            <a:r>
              <a:rPr lang="ru-RU" sz="2000" dirty="0" smtClean="0">
                <a:latin typeface="Times New Roman" pitchFamily="18" charset="0"/>
                <a:cs typeface="Times New Roman" pitchFamily="18" charset="0"/>
              </a:rPr>
              <a:t>Тукай // </a:t>
            </a:r>
            <a:r>
              <a:rPr lang="ru-RU" sz="2000" dirty="0" err="1" smtClean="0">
                <a:latin typeface="Times New Roman" pitchFamily="18" charset="0"/>
                <a:cs typeface="Times New Roman" pitchFamily="18" charset="0"/>
              </a:rPr>
              <a:t>Шәһри </a:t>
            </a:r>
            <a:r>
              <a:rPr lang="ru-RU" sz="2000" dirty="0" smtClean="0">
                <a:latin typeface="Times New Roman" pitchFamily="18" charset="0"/>
                <a:cs typeface="Times New Roman" pitchFamily="18" charset="0"/>
              </a:rPr>
              <a:t>Казан.-1997.</a:t>
            </a:r>
          </a:p>
          <a:p>
            <a:r>
              <a:rPr lang="ru-RU" sz="2000" dirty="0" smtClean="0">
                <a:latin typeface="Times New Roman" pitchFamily="18" charset="0"/>
                <a:cs typeface="Times New Roman" pitchFamily="18" charset="0"/>
              </a:rPr>
              <a:t>3. </a:t>
            </a:r>
            <a:r>
              <a:rPr lang="ru-RU" sz="2000" dirty="0" err="1" smtClean="0">
                <a:latin typeface="Times New Roman" pitchFamily="18" charset="0"/>
                <a:cs typeface="Times New Roman" pitchFamily="18" charset="0"/>
              </a:rPr>
              <a:t>Галиуллин</a:t>
            </a:r>
            <a:r>
              <a:rPr lang="ru-RU" sz="2000" dirty="0" smtClean="0">
                <a:latin typeface="Times New Roman" pitchFamily="18" charset="0"/>
                <a:cs typeface="Times New Roman" pitchFamily="18" charset="0"/>
              </a:rPr>
              <a:t> Т. Без – </a:t>
            </a:r>
            <a:r>
              <a:rPr lang="ru-RU" sz="2000" dirty="0" err="1" smtClean="0">
                <a:latin typeface="Times New Roman" pitchFamily="18" charset="0"/>
                <a:cs typeface="Times New Roman" pitchFamily="18" charset="0"/>
              </a:rPr>
              <a:t>Тукайлы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шигърият</a:t>
            </a:r>
            <a:r>
              <a:rPr lang="ru-RU" sz="2000" dirty="0" smtClean="0">
                <a:latin typeface="Times New Roman" pitchFamily="18" charset="0"/>
                <a:cs typeface="Times New Roman" pitchFamily="18" charset="0"/>
              </a:rPr>
              <a:t>! / Т. </a:t>
            </a:r>
            <a:r>
              <a:rPr lang="ru-RU" sz="2000" dirty="0" err="1" smtClean="0">
                <a:latin typeface="Times New Roman" pitchFamily="18" charset="0"/>
                <a:cs typeface="Times New Roman" pitchFamily="18" charset="0"/>
              </a:rPr>
              <a:t>Галиуллин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//Мәгариф </a:t>
            </a:r>
            <a:r>
              <a:rPr lang="ru-RU" sz="2000" dirty="0" smtClean="0">
                <a:latin typeface="Times New Roman" pitchFamily="18" charset="0"/>
                <a:cs typeface="Times New Roman" pitchFamily="18" charset="0"/>
              </a:rPr>
              <a:t>2006., №4</a:t>
            </a:r>
          </a:p>
          <a:p>
            <a:r>
              <a:rPr lang="ru-RU" sz="2000" dirty="0" smtClean="0">
                <a:latin typeface="Times New Roman" pitchFamily="18" charset="0"/>
                <a:cs typeface="Times New Roman" pitchFamily="18" charset="0"/>
              </a:rPr>
              <a:t> 4.  </a:t>
            </a:r>
            <a:r>
              <a:rPr lang="ru-RU" sz="2000" dirty="0" err="1" smtClean="0">
                <a:latin typeface="Times New Roman" pitchFamily="18" charset="0"/>
                <a:cs typeface="Times New Roman" pitchFamily="18" charset="0"/>
              </a:rPr>
              <a:t>Гаффарова</a:t>
            </a:r>
            <a:r>
              <a:rPr lang="ru-RU" sz="2000" dirty="0" smtClean="0">
                <a:latin typeface="Times New Roman" pitchFamily="18" charset="0"/>
                <a:cs typeface="Times New Roman" pitchFamily="18" charset="0"/>
              </a:rPr>
              <a:t> Ф.  </a:t>
            </a:r>
            <a:r>
              <a:rPr lang="ru-RU" sz="2000" dirty="0" err="1" smtClean="0">
                <a:latin typeface="Times New Roman" pitchFamily="18" charset="0"/>
                <a:cs typeface="Times New Roman" pitchFamily="18" charset="0"/>
              </a:rPr>
              <a:t>Хөрмәтле Габдулла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ядкаре</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Ф.Гаффарова</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Сөембикә; </a:t>
            </a:r>
            <a:r>
              <a:rPr lang="ru-RU" sz="2000" dirty="0" smtClean="0">
                <a:latin typeface="Times New Roman" pitchFamily="18" charset="0"/>
                <a:cs typeface="Times New Roman" pitchFamily="18" charset="0"/>
              </a:rPr>
              <a:t>2006 ,№4</a:t>
            </a:r>
          </a:p>
          <a:p>
            <a:r>
              <a:rPr lang="ru-RU" sz="2000" dirty="0" smtClean="0">
                <a:latin typeface="Times New Roman" pitchFamily="18" charset="0"/>
                <a:cs typeface="Times New Roman" pitchFamily="18" charset="0"/>
              </a:rPr>
              <a:t>5.   </a:t>
            </a:r>
            <a:r>
              <a:rPr lang="ru-RU" sz="2000" dirty="0" err="1" smtClean="0">
                <a:latin typeface="Times New Roman" pitchFamily="18" charset="0"/>
                <a:cs typeface="Times New Roman" pitchFamily="18" charset="0"/>
              </a:rPr>
              <a:t>Замандашлары</a:t>
            </a:r>
            <a:r>
              <a:rPr lang="ru-RU" sz="2000" dirty="0" smtClean="0">
                <a:latin typeface="Times New Roman" pitchFamily="18" charset="0"/>
                <a:cs typeface="Times New Roman" pitchFamily="18" charset="0"/>
              </a:rPr>
              <a:t>  Г. Тукай  </a:t>
            </a:r>
            <a:r>
              <a:rPr lang="ru-RU" sz="2000" dirty="0" err="1" smtClean="0">
                <a:latin typeface="Times New Roman" pitchFamily="18" charset="0"/>
                <a:cs typeface="Times New Roman" pitchFamily="18" charset="0"/>
              </a:rPr>
              <a:t>турында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Истәлекләр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Замандашлары</a:t>
            </a:r>
            <a:r>
              <a:rPr lang="ru-RU" sz="2000" dirty="0" smtClean="0">
                <a:latin typeface="Times New Roman" pitchFamily="18" charset="0"/>
                <a:cs typeface="Times New Roman" pitchFamily="18" charset="0"/>
              </a:rPr>
              <a:t>  Г. Тукай  </a:t>
            </a:r>
            <a:r>
              <a:rPr lang="ru-RU" sz="2000" dirty="0" err="1" smtClean="0">
                <a:latin typeface="Times New Roman" pitchFamily="18" charset="0"/>
                <a:cs typeface="Times New Roman" pitchFamily="18" charset="0"/>
              </a:rPr>
              <a:t>турында</a:t>
            </a:r>
            <a:r>
              <a:rPr lang="ru-RU" sz="2000" dirty="0" smtClean="0">
                <a:latin typeface="Times New Roman" pitchFamily="18" charset="0"/>
                <a:cs typeface="Times New Roman" pitchFamily="18" charset="0"/>
              </a:rPr>
              <a:t>  -Казан: Татарстан </a:t>
            </a:r>
            <a:r>
              <a:rPr lang="ru-RU" sz="2000" dirty="0" err="1" smtClean="0">
                <a:latin typeface="Times New Roman" pitchFamily="18" charset="0"/>
                <a:cs typeface="Times New Roman" pitchFamily="18" charset="0"/>
              </a:rPr>
              <a:t>китап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нәшрияты </a:t>
            </a:r>
            <a:r>
              <a:rPr lang="ru-RU" sz="2000" dirty="0" smtClean="0">
                <a:latin typeface="Times New Roman" pitchFamily="18" charset="0"/>
                <a:cs typeface="Times New Roman" pitchFamily="18" charset="0"/>
              </a:rPr>
              <a:t>1960</a:t>
            </a:r>
          </a:p>
          <a:p>
            <a:r>
              <a:rPr lang="ru-RU" sz="2000" dirty="0" smtClean="0">
                <a:latin typeface="Times New Roman" pitchFamily="18" charset="0"/>
                <a:cs typeface="Times New Roman" pitchFamily="18" charset="0"/>
              </a:rPr>
              <a:t>6.   Ильина С. </a:t>
            </a:r>
            <a:r>
              <a:rPr lang="ru-RU" sz="2000" dirty="0" err="1" smtClean="0">
                <a:latin typeface="Times New Roman" pitchFamily="18" charset="0"/>
                <a:cs typeface="Times New Roman" pitchFamily="18" charset="0"/>
              </a:rPr>
              <a:t>Кайдан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алсын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шигъре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шагыйрь</a:t>
            </a:r>
            <a:r>
              <a:rPr lang="ru-RU" sz="2000" dirty="0" smtClean="0">
                <a:latin typeface="Times New Roman" pitchFamily="18" charset="0"/>
                <a:cs typeface="Times New Roman" pitchFamily="18" charset="0"/>
              </a:rPr>
              <a:t> / С. Ильина //</a:t>
            </a:r>
            <a:r>
              <a:rPr lang="ru-RU" sz="2000" dirty="0" err="1" smtClean="0">
                <a:latin typeface="Times New Roman" pitchFamily="18" charset="0"/>
                <a:cs typeface="Times New Roman" pitchFamily="18" charset="0"/>
              </a:rPr>
              <a:t>Мәгариф </a:t>
            </a:r>
            <a:r>
              <a:rPr lang="ru-RU" sz="2000" dirty="0" smtClean="0">
                <a:latin typeface="Times New Roman" pitchFamily="18" charset="0"/>
                <a:cs typeface="Times New Roman" pitchFamily="18" charset="0"/>
              </a:rPr>
              <a:t>2006., №4 </a:t>
            </a:r>
          </a:p>
          <a:p>
            <a:pPr lvl="0"/>
            <a:r>
              <a:rPr lang="ru-RU" sz="2000" dirty="0" smtClean="0">
                <a:latin typeface="Times New Roman" pitchFamily="18" charset="0"/>
                <a:cs typeface="Times New Roman" pitchFamily="18" charset="0"/>
              </a:rPr>
              <a:t>7.  </a:t>
            </a:r>
            <a:r>
              <a:rPr lang="ru-RU" sz="2000" dirty="0" err="1" smtClean="0">
                <a:latin typeface="Times New Roman" pitchFamily="18" charset="0"/>
                <a:cs typeface="Times New Roman" pitchFamily="18" charset="0"/>
              </a:rPr>
              <a:t>Нуруллин</a:t>
            </a:r>
            <a:r>
              <a:rPr lang="ru-RU" sz="2000" dirty="0" smtClean="0">
                <a:latin typeface="Times New Roman" pitchFamily="18" charset="0"/>
                <a:cs typeface="Times New Roman" pitchFamily="18" charset="0"/>
              </a:rPr>
              <a:t> И. Тукай </a:t>
            </a:r>
            <a:r>
              <a:rPr lang="ru-RU" sz="2000" dirty="0" err="1" smtClean="0">
                <a:latin typeface="Times New Roman" pitchFamily="18" charset="0"/>
                <a:cs typeface="Times New Roman" pitchFamily="18" charset="0"/>
              </a:rPr>
              <a:t>турында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истәлекләр </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Нуруллин</a:t>
            </a:r>
            <a:r>
              <a:rPr lang="ru-RU" sz="2000" dirty="0" smtClean="0">
                <a:latin typeface="Times New Roman" pitchFamily="18" charset="0"/>
                <a:cs typeface="Times New Roman" pitchFamily="18" charset="0"/>
              </a:rPr>
              <a:t> - Татарстан </a:t>
            </a:r>
            <a:r>
              <a:rPr lang="ru-RU" sz="2000" dirty="0" err="1" smtClean="0">
                <a:latin typeface="Times New Roman" pitchFamily="18" charset="0"/>
                <a:cs typeface="Times New Roman" pitchFamily="18" charset="0"/>
              </a:rPr>
              <a:t>китап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нәшрияты </a:t>
            </a:r>
            <a:r>
              <a:rPr lang="ru-RU" sz="2000" dirty="0" smtClean="0">
                <a:latin typeface="Times New Roman" pitchFamily="18" charset="0"/>
                <a:cs typeface="Times New Roman" pitchFamily="18" charset="0"/>
              </a:rPr>
              <a:t>1965.</a:t>
            </a:r>
          </a:p>
          <a:p>
            <a:r>
              <a:rPr lang="ru-RU" dirty="0" smtClean="0"/>
              <a:t>8.</a:t>
            </a:r>
            <a:r>
              <a:rPr lang="ru-RU"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«Безнең мирас</a:t>
            </a:r>
            <a:r>
              <a:rPr lang="ru-RU" sz="2000" dirty="0" smtClean="0">
                <a:latin typeface="Times New Roman" pitchFamily="18" charset="0"/>
                <a:cs typeface="Times New Roman" pitchFamily="18" charset="0"/>
              </a:rPr>
              <a:t>» ж</a:t>
            </a:r>
            <a:r>
              <a:rPr lang="tt-RU" sz="2000" smtClean="0">
                <a:latin typeface="Times New Roman" pitchFamily="18" charset="0"/>
                <a:cs typeface="Times New Roman" pitchFamily="18" charset="0"/>
              </a:rPr>
              <a:t>урналы </a:t>
            </a:r>
            <a:r>
              <a:rPr lang="tt-RU" sz="2000" dirty="0" smtClean="0">
                <a:latin typeface="Times New Roman" pitchFamily="18" charset="0"/>
                <a:cs typeface="Times New Roman" pitchFamily="18" charset="0"/>
              </a:rPr>
              <a:t>“Балтач төбәгендә Тукай эзләре</a:t>
            </a:r>
            <a:r>
              <a:rPr lang="tt-RU" sz="2000" smtClean="0">
                <a:latin typeface="Times New Roman" pitchFamily="18" charset="0"/>
                <a:cs typeface="Times New Roman" pitchFamily="18" charset="0"/>
              </a:rPr>
              <a:t>” 17.11.2016., Гарифҗан Мөхәммәтшин язмасы.</a:t>
            </a:r>
            <a:r>
              <a:rPr lang="ru-RU" dirty="0" smtClean="0"/>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548680" y="683568"/>
            <a:ext cx="6034980" cy="7417415"/>
          </a:xfrm>
          <a:prstGeom prst="rect">
            <a:avLst/>
          </a:prstGeom>
        </p:spPr>
        <p:txBody>
          <a:bodyPr wrap="square">
            <a:spAutoFit/>
          </a:bodyPr>
          <a:lstStyle/>
          <a:p>
            <a:pPr lvl="0" algn="just" eaLnBrk="0" fontAlgn="base" hangingPunct="0">
              <a:spcBef>
                <a:spcPct val="0"/>
              </a:spcBef>
              <a:spcAft>
                <a:spcPct val="0"/>
              </a:spcAft>
            </a:pPr>
            <a:endParaRPr lang="ru-RU" sz="2800" dirty="0" smtClean="0">
              <a:solidFill>
                <a:srgbClr val="C00000"/>
              </a:solidFill>
              <a:latin typeface="Times New Roman" pitchFamily="18" charset="0"/>
              <a:cs typeface="Times New Roman" pitchFamily="18" charset="0"/>
            </a:endParaRPr>
          </a:p>
          <a:p>
            <a:pPr lvl="0" algn="just" eaLnBrk="0" fontAlgn="base" hangingPunct="0">
              <a:spcBef>
                <a:spcPct val="0"/>
              </a:spcBef>
              <a:spcAft>
                <a:spcPct val="0"/>
              </a:spcAft>
            </a:pPr>
            <a:r>
              <a:rPr lang="ru-RU" sz="2800" dirty="0" err="1" smtClean="0">
                <a:solidFill>
                  <a:srgbClr val="C00000"/>
                </a:solidFill>
                <a:latin typeface="Times New Roman" pitchFamily="18" charset="0"/>
                <a:cs typeface="Times New Roman" pitchFamily="18" charset="0"/>
              </a:rPr>
              <a:t>Проектның актуальлеге</a:t>
            </a:r>
            <a:r>
              <a:rPr lang="ru-RU" sz="2800" dirty="0" smtClean="0">
                <a:solidFill>
                  <a:srgbClr val="C00000"/>
                </a:solidFill>
                <a:latin typeface="Times New Roman" pitchFamily="18" charset="0"/>
                <a:cs typeface="Times New Roman" pitchFamily="18" charset="0"/>
              </a:rPr>
              <a:t> </a:t>
            </a:r>
            <a:r>
              <a:rPr lang="ru-RU" sz="2000" dirty="0" smtClean="0">
                <a:solidFill>
                  <a:srgbClr val="C00000"/>
                </a:solidFill>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Габдулла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Тукай-бөек шагыйрь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генә түгел, ә бөтен </a:t>
            </a:r>
            <a:r>
              <a:rPr lang="ru-RU" sz="2000" dirty="0" smtClean="0">
                <a:latin typeface="Times New Roman" pitchFamily="18" charset="0"/>
                <a:cs typeface="Times New Roman" pitchFamily="18" charset="0"/>
              </a:rPr>
              <a:t>татар </a:t>
            </a:r>
            <a:r>
              <a:rPr lang="ru-RU" sz="2000" dirty="0" err="1" smtClean="0">
                <a:latin typeface="Times New Roman" pitchFamily="18" charset="0"/>
                <a:cs typeface="Times New Roman" pitchFamily="18" charset="0"/>
              </a:rPr>
              <a:t>халкының тарихы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һәм язмышы</a:t>
            </a:r>
            <a:r>
              <a:rPr lang="ru-RU" sz="2000" dirty="0" smtClean="0">
                <a:latin typeface="Times New Roman" pitchFamily="18" charset="0"/>
                <a:cs typeface="Times New Roman" pitchFamily="18" charset="0"/>
              </a:rPr>
              <a:t> символы .</a:t>
            </a:r>
            <a:r>
              <a:rPr kumimoji="0" lang="tt-RU" sz="2000" i="0" u="none" strike="noStrike" cap="none" normalizeH="0" baseline="0" dirty="0" smtClean="0">
                <a:ln>
                  <a:noFill/>
                </a:ln>
                <a:effectLst/>
                <a:latin typeface="Times New Roman" pitchFamily="18" charset="0"/>
                <a:ea typeface="Times New Roman" pitchFamily="18" charset="0"/>
                <a:cs typeface="Times New Roman" pitchFamily="18" charset="0"/>
              </a:rPr>
              <a:t>Тукай үзеннән соң бик бай иҗади мирас калдырган. Тукай иҗаты белән кызыксыну мине    </a:t>
            </a:r>
            <a:r>
              <a:rPr kumimoji="0" lang="tt-RU" sz="200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tt-RU" sz="2000" i="0" u="none" strike="noStrike" cap="none" normalizeH="0" baseline="0" dirty="0" smtClean="0">
                <a:ln>
                  <a:noFill/>
                </a:ln>
                <a:effectLst/>
                <a:latin typeface="Times New Roman" pitchFamily="18" charset="0"/>
                <a:ea typeface="Times New Roman" pitchFamily="18" charset="0"/>
                <a:cs typeface="Times New Roman" pitchFamily="18" charset="0"/>
              </a:rPr>
              <a:t> Тукай эзләре буйлап...” дигән  проект  ясарга  этәрде.</a:t>
            </a:r>
          </a:p>
          <a:p>
            <a:pPr lvl="0" algn="just" eaLnBrk="0" fontAlgn="base" hangingPunct="0">
              <a:spcBef>
                <a:spcPct val="0"/>
              </a:spcBef>
              <a:spcAft>
                <a:spcPct val="0"/>
              </a:spcAft>
            </a:pPr>
            <a:r>
              <a:rPr kumimoji="0" lang="tt-RU" sz="2000" i="0" u="none" strike="noStrike" cap="none" normalizeH="0" baseline="0" dirty="0" smtClean="0">
                <a:ln>
                  <a:noFill/>
                </a:ln>
                <a:effectLst/>
                <a:latin typeface="Times New Roman" pitchFamily="18" charset="0"/>
                <a:ea typeface="Times New Roman" pitchFamily="18" charset="0"/>
                <a:cs typeface="Times New Roman" pitchFamily="18" charset="0"/>
              </a:rPr>
              <a:t>Аның</a:t>
            </a:r>
            <a:r>
              <a:rPr kumimoji="0" lang="tt-RU" sz="200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tt-RU" sz="2000" i="0" u="none" strike="noStrike" cap="none" normalizeH="0" baseline="0" dirty="0" smtClean="0">
                <a:ln>
                  <a:noFill/>
                </a:ln>
                <a:effectLst/>
                <a:latin typeface="Times New Roman" pitchFamily="18" charset="0"/>
                <a:ea typeface="Times New Roman" pitchFamily="18" charset="0"/>
                <a:cs typeface="Times New Roman" pitchFamily="18" charset="0"/>
              </a:rPr>
              <a:t>әсәрләрендә хәзерге тормышның бик күп сорауларына да җавап табырга мөмкин.Габдулла Тукайның әсәрләре туган якка, аның табигатенә мәхәббәт уята, иҗаты туган йортыңа, туган җиреңә игътибарлы сакчыл караш тәрбияли,  башлаган эшне азакка чаклы җиткерергә теләк, түземлелек үстерә һәм эстетик тәрбия бирә. </a:t>
            </a:r>
            <a:endParaRPr kumimoji="0" lang="ru-RU" sz="2000" i="0" u="none" strike="noStrike" cap="none" normalizeH="0" baseline="0" dirty="0" smtClean="0">
              <a:ln>
                <a:noFill/>
              </a:ln>
              <a:effectLst/>
              <a:latin typeface="Times New Roman" pitchFamily="18" charset="0"/>
              <a:cs typeface="Times New Roman" pitchFamily="18" charset="0"/>
            </a:endParaRPr>
          </a:p>
          <a:p>
            <a:pPr lvl="0" algn="just" eaLnBrk="0" fontAlgn="base" hangingPunct="0">
              <a:spcBef>
                <a:spcPct val="0"/>
              </a:spcBef>
              <a:spcAft>
                <a:spcPct val="0"/>
              </a:spcAft>
            </a:pPr>
            <a:r>
              <a:rPr kumimoji="0" lang="tt-RU" sz="2000" b="1" i="1" u="sng"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Иң мөһиме</a:t>
            </a:r>
            <a:r>
              <a:rPr kumimoji="0" lang="tt-RU" sz="2000" i="0" u="none" strike="noStrike" cap="none" normalizeH="0" baseline="0" dirty="0" smtClean="0">
                <a:ln>
                  <a:noFill/>
                </a:ln>
                <a:effectLst/>
                <a:latin typeface="Times New Roman" pitchFamily="18" charset="0"/>
                <a:ea typeface="Times New Roman" pitchFamily="18" charset="0"/>
                <a:cs typeface="Times New Roman" pitchFamily="18" charset="0"/>
              </a:rPr>
              <a:t>, Габдулла Тукай әсәрләре аша балалар татар халкының гореф-гадәтләре белән таныша ала, </a:t>
            </a:r>
          </a:p>
          <a:p>
            <a:pPr lvl="0" algn="just" eaLnBrk="0" fontAlgn="base" hangingPunct="0">
              <a:spcBef>
                <a:spcPct val="0"/>
              </a:spcBef>
              <a:spcAft>
                <a:spcPct val="0"/>
              </a:spcAft>
            </a:pPr>
            <a:r>
              <a:rPr kumimoji="0" lang="tt-RU" sz="2000" i="0" u="none" strike="noStrike" cap="none" normalizeH="0" baseline="0" dirty="0" smtClean="0">
                <a:ln>
                  <a:noFill/>
                </a:ln>
                <a:effectLst/>
                <a:latin typeface="Times New Roman" pitchFamily="18" charset="0"/>
                <a:ea typeface="Times New Roman" pitchFamily="18" charset="0"/>
                <a:cs typeface="Times New Roman" pitchFamily="18" charset="0"/>
              </a:rPr>
              <a:t>һәм олыларга карата кайгыртучанлык, игътибар һәм ихтирам хисләрен, балаларда эшчәнлек, гаделлек, </a:t>
            </a:r>
          </a:p>
          <a:p>
            <a:pPr lvl="0" algn="just" eaLnBrk="0" fontAlgn="base" hangingPunct="0">
              <a:spcBef>
                <a:spcPct val="0"/>
              </a:spcBef>
              <a:spcAft>
                <a:spcPct val="0"/>
              </a:spcAft>
            </a:pPr>
            <a:r>
              <a:rPr kumimoji="0" lang="tt-RU" sz="2000" i="0" u="none" strike="noStrike" cap="none" normalizeH="0" baseline="0" dirty="0" smtClean="0">
                <a:ln>
                  <a:noFill/>
                </a:ln>
                <a:effectLst/>
                <a:latin typeface="Times New Roman" pitchFamily="18" charset="0"/>
                <a:ea typeface="Times New Roman" pitchFamily="18" charset="0"/>
                <a:cs typeface="Times New Roman" pitchFamily="18" charset="0"/>
              </a:rPr>
              <a:t>батырлык, тыйнаклык, җаваплылык, белем алуга омтылыш тәрбияли, үз телең – ана теленең биеклеген </a:t>
            </a:r>
          </a:p>
          <a:p>
            <a:pPr lvl="0" algn="just" eaLnBrk="0" fontAlgn="base" hangingPunct="0">
              <a:spcBef>
                <a:spcPct val="0"/>
              </a:spcBef>
              <a:spcAft>
                <a:spcPct val="0"/>
              </a:spcAft>
            </a:pPr>
            <a:r>
              <a:rPr kumimoji="0" lang="tt-RU" sz="2000" i="0" u="none" strike="noStrike" cap="none" normalizeH="0" baseline="0" dirty="0" smtClean="0">
                <a:ln>
                  <a:noFill/>
                </a:ln>
                <a:effectLst/>
                <a:latin typeface="Times New Roman" pitchFamily="18" charset="0"/>
                <a:ea typeface="Times New Roman" pitchFamily="18" charset="0"/>
                <a:cs typeface="Times New Roman" pitchFamily="18" charset="0"/>
              </a:rPr>
              <a:t>белеп яшәргә һәм аны өйрәнүне һәрвакыт дәвам итәргә кирәклеген төшендерә.</a:t>
            </a:r>
            <a:endParaRPr kumimoji="0" lang="tt-RU" sz="2000" i="0" u="none" strike="noStrike" cap="none" normalizeH="0" baseline="0" dirty="0" smtClean="0">
              <a:ln>
                <a:noFill/>
              </a:ln>
              <a:effectLst/>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pic>
        <p:nvPicPr>
          <p:cNvPr id="6" name="Рисунок 5" descr="tatarstan.png"/>
          <p:cNvPicPr>
            <a:picLocks noChangeAspect="1"/>
          </p:cNvPicPr>
          <p:nvPr/>
        </p:nvPicPr>
        <p:blipFill>
          <a:blip r:embed="rId3" cstate="print"/>
          <a:stretch>
            <a:fillRect/>
          </a:stretch>
        </p:blipFill>
        <p:spPr>
          <a:xfrm>
            <a:off x="116632" y="971600"/>
            <a:ext cx="6381328" cy="3807347"/>
          </a:xfrm>
          <a:prstGeom prst="rect">
            <a:avLst/>
          </a:prstGeom>
        </p:spPr>
      </p:pic>
      <p:sp>
        <p:nvSpPr>
          <p:cNvPr id="7" name="Скругленная прямоугольная выноска 6"/>
          <p:cNvSpPr/>
          <p:nvPr/>
        </p:nvSpPr>
        <p:spPr>
          <a:xfrm>
            <a:off x="2132856" y="539552"/>
            <a:ext cx="1584176" cy="612648"/>
          </a:xfrm>
          <a:prstGeom prst="wedgeRoundRectCallout">
            <a:avLst>
              <a:gd name="adj1" fmla="val -20492"/>
              <a:gd name="adj2" fmla="val 13807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t-RU" sz="2400" dirty="0" smtClean="0"/>
              <a:t>Кушлавыч</a:t>
            </a:r>
            <a:endParaRPr lang="ru-RU" sz="2400" dirty="0"/>
          </a:p>
        </p:txBody>
      </p:sp>
      <p:sp>
        <p:nvSpPr>
          <p:cNvPr id="8" name="Прямоугольник 7"/>
          <p:cNvSpPr/>
          <p:nvPr/>
        </p:nvSpPr>
        <p:spPr>
          <a:xfrm>
            <a:off x="548680" y="4067944"/>
            <a:ext cx="3744416" cy="4524315"/>
          </a:xfrm>
          <a:prstGeom prst="rect">
            <a:avLst/>
          </a:prstGeom>
        </p:spPr>
        <p:txBody>
          <a:bodyPr wrap="square">
            <a:spAutoFit/>
          </a:bodyPr>
          <a:lstStyle/>
          <a:p>
            <a:r>
              <a:rPr lang="ru-RU" sz="2400" dirty="0" err="1" smtClean="0">
                <a:latin typeface="Times New Roman" pitchFamily="18" charset="0"/>
                <a:cs typeface="Times New Roman" pitchFamily="18" charset="0"/>
              </a:rPr>
              <a:t>Сезнең алда</a:t>
            </a:r>
            <a:r>
              <a:rPr lang="ru-RU" sz="2400" dirty="0" smtClean="0">
                <a:latin typeface="Times New Roman" pitchFamily="18" charset="0"/>
                <a:cs typeface="Times New Roman" pitchFamily="18" charset="0"/>
              </a:rPr>
              <a:t> Татарстан </a:t>
            </a:r>
            <a:r>
              <a:rPr lang="ru-RU" sz="2400" dirty="0" err="1" smtClean="0">
                <a:latin typeface="Times New Roman" pitchFamily="18" charset="0"/>
                <a:cs typeface="Times New Roman" pitchFamily="18" charset="0"/>
              </a:rPr>
              <a:t>Республикасы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картасы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Казаннан</a:t>
            </a:r>
            <a:r>
              <a:rPr lang="ru-RU" sz="2400" dirty="0" smtClean="0">
                <a:latin typeface="Times New Roman" pitchFamily="18" charset="0"/>
                <a:cs typeface="Times New Roman" pitchFamily="18" charset="0"/>
              </a:rPr>
              <a:t> 60 километр </a:t>
            </a:r>
            <a:r>
              <a:rPr lang="ru-RU" sz="2400" dirty="0" err="1" smtClean="0">
                <a:latin typeface="Times New Roman" pitchFamily="18" charset="0"/>
                <a:cs typeface="Times New Roman" pitchFamily="18" charset="0"/>
              </a:rPr>
              <a:t>ераклыкта</a:t>
            </a:r>
            <a:r>
              <a:rPr lang="ru-RU" sz="2400" dirty="0" smtClean="0">
                <a:latin typeface="Times New Roman" pitchFamily="18" charset="0"/>
                <a:cs typeface="Times New Roman" pitchFamily="18" charset="0"/>
              </a:rPr>
              <a:t> Арча </a:t>
            </a:r>
            <a:r>
              <a:rPr lang="ru-RU" sz="2400" dirty="0" err="1" smtClean="0">
                <a:latin typeface="Times New Roman" pitchFamily="18" charset="0"/>
                <a:cs typeface="Times New Roman" pitchFamily="18" charset="0"/>
              </a:rPr>
              <a:t>шәһәре урнашкан</a:t>
            </a:r>
            <a:r>
              <a:rPr lang="ru-RU" sz="2400" dirty="0" smtClean="0">
                <a:latin typeface="Times New Roman" pitchFamily="18" charset="0"/>
                <a:cs typeface="Times New Roman" pitchFamily="18" charset="0"/>
              </a:rPr>
              <a:t>. Арча-Арча районы </a:t>
            </a:r>
            <a:r>
              <a:rPr lang="ru-RU" sz="2400" dirty="0" err="1" smtClean="0">
                <a:latin typeface="Times New Roman" pitchFamily="18" charset="0"/>
                <a:cs typeface="Times New Roman" pitchFamily="18" charset="0"/>
              </a:rPr>
              <a:t>үзәге</a:t>
            </a:r>
            <a:r>
              <a:rPr lang="ru-RU" sz="2400" dirty="0" smtClean="0">
                <a:latin typeface="Times New Roman" pitchFamily="18" charset="0"/>
                <a:cs typeface="Times New Roman" pitchFamily="18" charset="0"/>
              </a:rPr>
              <a:t>. 1886 </a:t>
            </a:r>
            <a:r>
              <a:rPr lang="ru-RU" sz="2400" dirty="0" err="1" smtClean="0">
                <a:latin typeface="Times New Roman" pitchFamily="18" charset="0"/>
                <a:cs typeface="Times New Roman" pitchFamily="18" charset="0"/>
              </a:rPr>
              <a:t>елның апрелендә Кушлавыч</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авылында</a:t>
            </a:r>
            <a:r>
              <a:rPr lang="ru-RU" sz="2400" dirty="0" smtClean="0">
                <a:latin typeface="Times New Roman" pitchFamily="18" charset="0"/>
                <a:cs typeface="Times New Roman" pitchFamily="18" charset="0"/>
              </a:rPr>
              <a:t> мулла </a:t>
            </a:r>
            <a:r>
              <a:rPr lang="ru-RU" sz="2400" dirty="0" err="1" smtClean="0">
                <a:latin typeface="Times New Roman" pitchFamily="18" charset="0"/>
                <a:cs typeface="Times New Roman" pitchFamily="18" charset="0"/>
              </a:rPr>
              <a:t>Мөхәммәтгариф гаиләсендә Бөек </a:t>
            </a:r>
            <a:r>
              <a:rPr lang="ru-RU" sz="2400" dirty="0" smtClean="0">
                <a:latin typeface="Times New Roman" pitchFamily="18" charset="0"/>
                <a:cs typeface="Times New Roman" pitchFamily="18" charset="0"/>
              </a:rPr>
              <a:t>татар </a:t>
            </a:r>
            <a:r>
              <a:rPr lang="ru-RU" sz="2400" dirty="0" err="1" smtClean="0">
                <a:latin typeface="Times New Roman" pitchFamily="18" charset="0"/>
                <a:cs typeface="Times New Roman" pitchFamily="18" charset="0"/>
              </a:rPr>
              <a:t>шагыйре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Габдулла</a:t>
            </a:r>
            <a:r>
              <a:rPr lang="ru-RU" sz="2400" dirty="0" smtClean="0">
                <a:latin typeface="Times New Roman" pitchFamily="18" charset="0"/>
                <a:cs typeface="Times New Roman" pitchFamily="18" charset="0"/>
              </a:rPr>
              <a:t> Тукай </a:t>
            </a:r>
            <a:r>
              <a:rPr lang="ru-RU" sz="2400" dirty="0" err="1" smtClean="0">
                <a:latin typeface="Times New Roman" pitchFamily="18" charset="0"/>
                <a:cs typeface="Times New Roman" pitchFamily="18" charset="0"/>
              </a:rPr>
              <a:t>туган</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12290" name="Picture 2" descr="https://yt3.ggpht.com/a/AGF-l78KS64BePoMN2VcMsM66wSEf7mQ7XxqwHmg6g=s900-c-k-c0xffffffff-no-rj-mo"/>
          <p:cNvPicPr>
            <a:picLocks noChangeAspect="1" noChangeArrowheads="1"/>
          </p:cNvPicPr>
          <p:nvPr/>
        </p:nvPicPr>
        <p:blipFill>
          <a:blip r:embed="rId4" cstate="print"/>
          <a:srcRect l="18480" r="23561" b="29441"/>
          <a:stretch>
            <a:fillRect/>
          </a:stretch>
        </p:blipFill>
        <p:spPr bwMode="auto">
          <a:xfrm>
            <a:off x="3861048" y="4427984"/>
            <a:ext cx="2764593" cy="3365591"/>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pic>
        <p:nvPicPr>
          <p:cNvPr id="6" name="Picture 7" descr="4"/>
          <p:cNvPicPr>
            <a:picLocks noChangeAspect="1" noChangeArrowheads="1"/>
          </p:cNvPicPr>
          <p:nvPr/>
        </p:nvPicPr>
        <p:blipFill>
          <a:blip r:embed="rId3" cstate="print"/>
          <a:srcRect/>
          <a:stretch>
            <a:fillRect/>
          </a:stretch>
        </p:blipFill>
        <p:spPr bwMode="auto">
          <a:xfrm>
            <a:off x="764704" y="4067944"/>
            <a:ext cx="2508183" cy="2928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8" descr="5"/>
          <p:cNvPicPr>
            <a:picLocks noChangeAspect="1" noChangeArrowheads="1"/>
          </p:cNvPicPr>
          <p:nvPr/>
        </p:nvPicPr>
        <p:blipFill>
          <a:blip r:embed="rId4" cstate="print"/>
          <a:srcRect/>
          <a:stretch>
            <a:fillRect/>
          </a:stretch>
        </p:blipFill>
        <p:spPr bwMode="auto">
          <a:xfrm>
            <a:off x="3645024" y="3275856"/>
            <a:ext cx="2714074" cy="3026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Прямоугольник 7"/>
          <p:cNvSpPr/>
          <p:nvPr/>
        </p:nvSpPr>
        <p:spPr>
          <a:xfrm>
            <a:off x="476672" y="7092280"/>
            <a:ext cx="3429000" cy="830997"/>
          </a:xfrm>
          <a:prstGeom prst="rect">
            <a:avLst/>
          </a:prstGeom>
        </p:spPr>
        <p:style>
          <a:lnRef idx="2">
            <a:schemeClr val="accent6"/>
          </a:lnRef>
          <a:fillRef idx="1">
            <a:schemeClr val="lt1"/>
          </a:fillRef>
          <a:effectRef idx="0">
            <a:schemeClr val="accent6"/>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tt-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Мөхәммәтгариф – Габдулланың </a:t>
            </a:r>
            <a:r>
              <a:rPr lang="tt-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атасы.</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9" name="Прямоугольник 8"/>
          <p:cNvSpPr/>
          <p:nvPr/>
        </p:nvSpPr>
        <p:spPr>
          <a:xfrm>
            <a:off x="3068960" y="6372200"/>
            <a:ext cx="3767250" cy="400110"/>
          </a:xfrm>
          <a:prstGeom prst="rect">
            <a:avLst/>
          </a:prstGeom>
        </p:spPr>
        <p:style>
          <a:lnRef idx="2">
            <a:schemeClr val="accent6"/>
          </a:lnRef>
          <a:fillRef idx="1">
            <a:schemeClr val="lt1"/>
          </a:fillRef>
          <a:effectRef idx="0">
            <a:schemeClr val="accent6"/>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t-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Мәмдүдә - Габдулланың анасы</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0" name="Рисунок 9" descr="тука.jpg"/>
          <p:cNvPicPr>
            <a:picLocks noChangeAspect="1"/>
          </p:cNvPicPr>
          <p:nvPr/>
        </p:nvPicPr>
        <p:blipFill>
          <a:blip r:embed="rId5" cstate="print"/>
          <a:stretch>
            <a:fillRect/>
          </a:stretch>
        </p:blipFill>
        <p:spPr>
          <a:xfrm>
            <a:off x="1196752" y="539552"/>
            <a:ext cx="1989637" cy="2868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Стрелка вниз 10"/>
          <p:cNvSpPr/>
          <p:nvPr/>
        </p:nvSpPr>
        <p:spPr>
          <a:xfrm rot="18515239">
            <a:off x="3373493" y="2750606"/>
            <a:ext cx="186775" cy="500625"/>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2" name="Стрелка вниз 11"/>
          <p:cNvSpPr/>
          <p:nvPr/>
        </p:nvSpPr>
        <p:spPr>
          <a:xfrm>
            <a:off x="2708920" y="3419872"/>
            <a:ext cx="204812" cy="481147"/>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pic>
        <p:nvPicPr>
          <p:cNvPr id="8194" name="Picture 2" descr="https://www.stihi.ru/pics/2019/05/06/1134.jpg"/>
          <p:cNvPicPr>
            <a:picLocks noChangeAspect="1" noChangeArrowheads="1"/>
          </p:cNvPicPr>
          <p:nvPr/>
        </p:nvPicPr>
        <p:blipFill>
          <a:blip r:embed="rId3" cstate="print"/>
          <a:srcRect t="15863" r="1849" b="24652"/>
          <a:stretch>
            <a:fillRect/>
          </a:stretch>
        </p:blipFill>
        <p:spPr bwMode="auto">
          <a:xfrm>
            <a:off x="836712" y="1187624"/>
            <a:ext cx="5256584" cy="2389356"/>
          </a:xfrm>
          <a:prstGeom prst="rect">
            <a:avLst/>
          </a:prstGeom>
          <a:noFill/>
        </p:spPr>
      </p:pic>
      <p:sp>
        <p:nvSpPr>
          <p:cNvPr id="6" name="Прямоугольник 5"/>
          <p:cNvSpPr/>
          <p:nvPr/>
        </p:nvSpPr>
        <p:spPr>
          <a:xfrm>
            <a:off x="1052736" y="3563888"/>
            <a:ext cx="4598438" cy="461665"/>
          </a:xfrm>
          <a:prstGeom prst="rect">
            <a:avLst/>
          </a:prstGeom>
        </p:spPr>
        <p:txBody>
          <a:bodyPr wrap="none">
            <a:spAutoFit/>
          </a:bodyPr>
          <a:lstStyle/>
          <a:p>
            <a:pPr>
              <a:spcBef>
                <a:spcPct val="50000"/>
              </a:spcBef>
            </a:pPr>
            <a:r>
              <a:rPr lang="tt-RU" sz="2400" dirty="0" smtClean="0">
                <a:latin typeface="Times New Roman" pitchFamily="18" charset="0"/>
                <a:cs typeface="Times New Roman" pitchFamily="18" charset="0"/>
              </a:rPr>
              <a:t>Кушлавычта шагыйр</a:t>
            </a:r>
            <a:r>
              <a:rPr lang="ru-RU" sz="2400" dirty="0" err="1" smtClean="0">
                <a:latin typeface="Times New Roman" pitchFamily="18" charset="0"/>
                <a:cs typeface="Times New Roman" pitchFamily="18" charset="0"/>
              </a:rPr>
              <a:t>ь</a:t>
            </a:r>
            <a:r>
              <a:rPr lang="tt-RU" sz="2400" dirty="0" smtClean="0">
                <a:latin typeface="Times New Roman" pitchFamily="18" charset="0"/>
                <a:cs typeface="Times New Roman" pitchFamily="18" charset="0"/>
              </a:rPr>
              <a:t> туган йорт.</a:t>
            </a:r>
            <a:endParaRPr lang="ru-RU" sz="2400" dirty="0">
              <a:latin typeface="Times New Roman" pitchFamily="18" charset="0"/>
              <a:cs typeface="Times New Roman" pitchFamily="18" charset="0"/>
            </a:endParaRPr>
          </a:p>
        </p:txBody>
      </p:sp>
      <p:sp>
        <p:nvSpPr>
          <p:cNvPr id="7" name="Прямоугольник 6"/>
          <p:cNvSpPr/>
          <p:nvPr/>
        </p:nvSpPr>
        <p:spPr>
          <a:xfrm>
            <a:off x="1484784" y="3995936"/>
            <a:ext cx="4248472" cy="4185761"/>
          </a:xfrm>
          <a:prstGeom prst="rect">
            <a:avLst/>
          </a:prstGeom>
        </p:spPr>
        <p:txBody>
          <a:bodyPr wrap="square">
            <a:spAutoFit/>
          </a:bodyPr>
          <a:lstStyle/>
          <a:p>
            <a:pPr algn="ctr">
              <a:spcBef>
                <a:spcPct val="50000"/>
              </a:spcBef>
            </a:pPr>
            <a:r>
              <a:rPr lang="tt-RU" sz="2800" dirty="0" smtClean="0">
                <a:solidFill>
                  <a:srgbClr val="C00000"/>
                </a:solidFill>
                <a:latin typeface="Times New Roman" pitchFamily="18" charset="0"/>
                <a:cs typeface="Times New Roman" pitchFamily="18" charset="0"/>
              </a:rPr>
              <a:t>Тау башында салынгандыр безнең авыл.</a:t>
            </a:r>
          </a:p>
          <a:p>
            <a:pPr algn="ctr">
              <a:spcBef>
                <a:spcPct val="50000"/>
              </a:spcBef>
            </a:pPr>
            <a:r>
              <a:rPr lang="tt-RU" sz="2800" dirty="0" smtClean="0">
                <a:solidFill>
                  <a:srgbClr val="C00000"/>
                </a:solidFill>
                <a:latin typeface="Times New Roman" pitchFamily="18" charset="0"/>
                <a:cs typeface="Times New Roman" pitchFamily="18" charset="0"/>
              </a:rPr>
              <a:t>  Бер чишмә бар, якын безнең авылга ул.</a:t>
            </a:r>
          </a:p>
          <a:p>
            <a:pPr algn="ctr">
              <a:spcBef>
                <a:spcPct val="50000"/>
              </a:spcBef>
            </a:pPr>
            <a:r>
              <a:rPr lang="tt-RU" sz="2800" dirty="0" smtClean="0">
                <a:solidFill>
                  <a:srgbClr val="C00000"/>
                </a:solidFill>
                <a:latin typeface="Times New Roman" pitchFamily="18" charset="0"/>
                <a:cs typeface="Times New Roman" pitchFamily="18" charset="0"/>
              </a:rPr>
              <a:t>Авылыбызның ямен, суы тәмен беләм,</a:t>
            </a:r>
          </a:p>
          <a:p>
            <a:pPr algn="ctr">
              <a:spcBef>
                <a:spcPct val="50000"/>
              </a:spcBef>
            </a:pPr>
            <a:r>
              <a:rPr lang="tt-RU" sz="2800" dirty="0" smtClean="0">
                <a:solidFill>
                  <a:srgbClr val="C00000"/>
                </a:solidFill>
                <a:latin typeface="Times New Roman" pitchFamily="18" charset="0"/>
                <a:cs typeface="Times New Roman" pitchFamily="18" charset="0"/>
              </a:rPr>
              <a:t>  Шуңар күрә сөям җаным– тәнем белән...</a:t>
            </a:r>
            <a:endParaRPr lang="ru-RU" sz="2800" dirty="0">
              <a:solidFill>
                <a:srgbClr val="C0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3284984" y="1259632"/>
            <a:ext cx="2592288" cy="830997"/>
          </a:xfrm>
          <a:prstGeom prst="rect">
            <a:avLst/>
          </a:prstGeom>
        </p:spPr>
        <p:txBody>
          <a:bodyPr wrap="square">
            <a:spAutoFit/>
          </a:bodyPr>
          <a:lstStyle/>
          <a:p>
            <a:pPr>
              <a:spcBef>
                <a:spcPct val="50000"/>
              </a:spcBef>
            </a:pPr>
            <a:r>
              <a:rPr lang="tt-RU" sz="2400" dirty="0" smtClean="0">
                <a:latin typeface="Times New Roman" pitchFamily="18" charset="0"/>
                <a:cs typeface="Times New Roman" pitchFamily="18" charset="0"/>
              </a:rPr>
              <a:t>Кечкенә Тукай 4 айда әтисез кала.</a:t>
            </a:r>
            <a:endParaRPr lang="ru-RU" sz="2400" dirty="0">
              <a:latin typeface="Times New Roman" pitchFamily="18" charset="0"/>
              <a:cs typeface="Times New Roman" pitchFamily="18" charset="0"/>
            </a:endParaRPr>
          </a:p>
        </p:txBody>
      </p:sp>
      <p:pic>
        <p:nvPicPr>
          <p:cNvPr id="6" name="Picture 4" descr="Изображение 004"/>
          <p:cNvPicPr>
            <a:picLocks noChangeAspect="1" noChangeArrowheads="1"/>
          </p:cNvPicPr>
          <p:nvPr/>
        </p:nvPicPr>
        <p:blipFill>
          <a:blip r:embed="rId3" cstate="print"/>
          <a:srcRect/>
          <a:stretch>
            <a:fillRect/>
          </a:stretch>
        </p:blipFill>
        <p:spPr bwMode="auto">
          <a:xfrm>
            <a:off x="836712" y="971600"/>
            <a:ext cx="2376264" cy="3623803"/>
          </a:xfrm>
          <a:prstGeom prst="rect">
            <a:avLst/>
          </a:prstGeom>
          <a:noFill/>
        </p:spPr>
      </p:pic>
      <p:sp>
        <p:nvSpPr>
          <p:cNvPr id="7" name="Прямоугольник 6"/>
          <p:cNvSpPr/>
          <p:nvPr/>
        </p:nvSpPr>
        <p:spPr>
          <a:xfrm>
            <a:off x="3140968" y="3419872"/>
            <a:ext cx="3429000" cy="1938992"/>
          </a:xfrm>
          <a:prstGeom prst="rect">
            <a:avLst/>
          </a:prstGeom>
        </p:spPr>
        <p:txBody>
          <a:bodyPr>
            <a:spAutoFit/>
          </a:bodyPr>
          <a:lstStyle/>
          <a:p>
            <a:pPr algn="ctr">
              <a:spcBef>
                <a:spcPct val="50000"/>
              </a:spcBef>
            </a:pPr>
            <a:r>
              <a:rPr lang="tt-RU" sz="2400" dirty="0" smtClean="0">
                <a:latin typeface="Times New Roman" pitchFamily="18" charset="0"/>
                <a:cs typeface="Times New Roman" pitchFamily="18" charset="0"/>
              </a:rPr>
              <a:t>Кечкенә Габдулланың әнисе Мәмдүдә Сасна авылы мулласына кияүгә чыга һәм соңрак аны үз янына алдыра</a:t>
            </a:r>
            <a:r>
              <a:rPr lang="tt-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8" name="Picture 4" descr="Изображение 005"/>
          <p:cNvPicPr>
            <a:picLocks noChangeAspect="1" noChangeArrowheads="1"/>
          </p:cNvPicPr>
          <p:nvPr/>
        </p:nvPicPr>
        <p:blipFill>
          <a:blip r:embed="rId4" cstate="print"/>
          <a:srcRect/>
          <a:stretch>
            <a:fillRect/>
          </a:stretch>
        </p:blipFill>
        <p:spPr bwMode="auto">
          <a:xfrm>
            <a:off x="908720" y="5364088"/>
            <a:ext cx="4536504" cy="274687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26625" name="Rectangle 1"/>
          <p:cNvSpPr>
            <a:spLocks noChangeArrowheads="1"/>
          </p:cNvSpPr>
          <p:nvPr/>
        </p:nvSpPr>
        <p:spPr bwMode="auto">
          <a:xfrm>
            <a:off x="764704" y="422831"/>
            <a:ext cx="5616624"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b="1" i="1" dirty="0">
              <a:solidFill>
                <a:srgbClr val="C0000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b="1" i="1" dirty="0" err="1" smtClean="0">
                <a:solidFill>
                  <a:srgbClr val="C00000"/>
                </a:solidFill>
                <a:latin typeface="Times New Roman" pitchFamily="18" charset="0"/>
                <a:ea typeface="Times New Roman" pitchFamily="18" charset="0"/>
                <a:cs typeface="Times New Roman" pitchFamily="18" charset="0"/>
              </a:rPr>
              <a:t>Г</a:t>
            </a:r>
            <a:r>
              <a:rPr kumimoji="0" lang="ru-RU" b="1" i="1"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абдулла</a:t>
            </a:r>
            <a:r>
              <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Тукай </a:t>
            </a:r>
            <a:r>
              <a:rPr kumimoji="0" lang="ru-RU" b="1" i="1"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үзе </a:t>
            </a:r>
            <a:r>
              <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r>
              <a:rPr kumimoji="0" lang="ru-RU" b="1" i="1"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Исемдә калганнар</a:t>
            </a:r>
            <a:r>
              <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 </a:t>
            </a:r>
            <a:r>
              <a:rPr kumimoji="0" lang="ru-RU" b="1" i="1"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китабында</a:t>
            </a:r>
            <a:r>
              <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безнең Балтач</a:t>
            </a:r>
            <a:r>
              <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районы </a:t>
            </a:r>
            <a:r>
              <a:rPr kumimoji="0" lang="ru-RU" b="1" i="1"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Сасна</a:t>
            </a:r>
            <a:r>
              <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авылына</a:t>
            </a:r>
            <a:r>
              <a:rPr kumimoji="0" lang="ru-RU" b="1" i="1"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b="1" i="1" u="none" strike="noStrike" cap="none" normalizeH="0" dirty="0" err="1" smtClean="0">
                <a:ln>
                  <a:noFill/>
                </a:ln>
                <a:solidFill>
                  <a:srgbClr val="C00000"/>
                </a:solidFill>
                <a:effectLst/>
                <a:latin typeface="Times New Roman" pitchFamily="18" charset="0"/>
                <a:ea typeface="Times New Roman" pitchFamily="18" charset="0"/>
                <a:cs typeface="Times New Roman" pitchFamily="18" charset="0"/>
              </a:rPr>
              <a:t>килүне болайрак</a:t>
            </a:r>
            <a:r>
              <a:rPr kumimoji="0" lang="ru-RU" b="1" i="1"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b="1" i="1" u="none" strike="noStrike" cap="none" normalizeH="0" dirty="0" err="1" smtClean="0">
                <a:ln>
                  <a:noFill/>
                </a:ln>
                <a:solidFill>
                  <a:srgbClr val="C00000"/>
                </a:solidFill>
                <a:effectLst/>
                <a:latin typeface="Times New Roman" pitchFamily="18" charset="0"/>
                <a:ea typeface="Times New Roman" pitchFamily="18" charset="0"/>
                <a:cs typeface="Times New Roman" pitchFamily="18" charset="0"/>
              </a:rPr>
              <a:t>тасвирлаган</a:t>
            </a:r>
            <a:r>
              <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«Тол </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калган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анам</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янында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мин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берничә вакыт</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торгач</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анам</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мине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авылымыздагы</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Шәрифә исемле</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бер</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фәкыйрә карчыкка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вакытча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асрарга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биреп</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калдырып</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үзе Сасна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нам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карьянең имамына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кияүгә чыкмыштыр</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a:t>
            </a:r>
            <a:b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b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Мин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бу</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карчыкта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торган</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мөддәттә анам</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да теге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муллага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үзләшеп йиткән булырга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кирәк</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ул</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бервакыт</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мине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үзе янына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Саснага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алдырырга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атлар</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йибәрткән</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a:t>
            </a:r>
            <a:b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b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Мине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бу</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атлар</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әлбәттә</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Саснага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алып</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киткәннәр</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Хәер, алып</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киткәннәр генә түгел, шул</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атка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утырып</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киткән дәкыйкаларда миндә, </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бала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булсам</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да,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бер</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нәүгы шөгур хасил</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булганмы</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нидәндер, </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мин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хәзердә дә атта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утырып</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Саснага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барганымны</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үземне бер</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киң вә рәхәт галәмдә хис</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иткәнемне</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юлда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барганда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күз алдымда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әллә нинди</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нурлар</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уйнаганыны</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онытмаган</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шикелле</a:t>
            </a:r>
            <a:r>
              <a:rPr lang="ru-RU" i="1" dirty="0">
                <a:solidFill>
                  <a:srgbClr val="2E2E2E"/>
                </a:solidFill>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булам</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a:t>
            </a:r>
            <a:b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b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Саснага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барып</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җиткәнмен.</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Ничек</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ни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рәвеш бардым</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мине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кемнәр каршылады</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анысын</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белмим</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ләкин үги әтиемнең мине</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сөюе</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миңа чәй янында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кәрәзле балны</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ак</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күмәчкә ягып</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бирүе</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минем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шунда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куанганнарым</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биш</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минутлык</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төш шикелле</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генә</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әле дә булса</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хәтеремдә</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a:t>
            </a:r>
            <a: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r>
            <a:br>
              <a:rPr kumimoji="0" lang="ru-RU"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b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28.jpg"/>
          <p:cNvPicPr>
            <a:picLocks noChangeAspect="1"/>
          </p:cNvPicPr>
          <p:nvPr/>
        </p:nvPicPr>
        <p:blipFill>
          <a:blip r:embed="rId2" cstate="print"/>
          <a:stretch>
            <a:fillRect/>
          </a:stretch>
        </p:blipFill>
        <p:spPr>
          <a:xfrm>
            <a:off x="0" y="0"/>
            <a:ext cx="6858000" cy="9144000"/>
          </a:xfrm>
          <a:prstGeom prst="rect">
            <a:avLst/>
          </a:prstGeom>
        </p:spPr>
      </p:pic>
      <p:sp>
        <p:nvSpPr>
          <p:cNvPr id="5" name="Прямоугольник 4"/>
          <p:cNvSpPr/>
          <p:nvPr/>
        </p:nvSpPr>
        <p:spPr>
          <a:xfrm>
            <a:off x="980728" y="1187624"/>
            <a:ext cx="5242892" cy="6863417"/>
          </a:xfrm>
          <a:prstGeom prst="rect">
            <a:avLst/>
          </a:prstGeom>
        </p:spPr>
        <p:txBody>
          <a:bodyPr wrap="square">
            <a:spAutoFit/>
          </a:bodyPr>
          <a:lstStyle/>
          <a:p>
            <a:pPr lvl="0" algn="just" fontAlgn="base">
              <a:spcBef>
                <a:spcPct val="0"/>
              </a:spcBef>
              <a:spcAft>
                <a:spcPct val="0"/>
              </a:spcAft>
            </a:pP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Ләкин бу</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рәхәт бик</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озакка</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бармаган</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Минем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анам</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бу</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муллада</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бер</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ел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кадәрме </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күпмедер торгач</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белмим</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нинди</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авырудандыр</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вафат</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булган</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Булган</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булганмын</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«мине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шулай</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иткәннәр</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дип</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язуымны</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билгеле</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ул</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яшьтәге сабыйларның хәтерләрендә бик</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мөәссир булмаса</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сирәк дәкыйкалар гына</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калганлыгыннан</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гынадыр</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дип</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уйлыйм</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Шуның өчен </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мин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монда</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әнкәмнең җеназасын күтәреп алып</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киткәннәрен сизгәч</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яланаяк</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яланбаш</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хәлемдә </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капка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астыннан</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үкереп җылый-җылый җөгереп чыгып</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Әнкәйне кайтарыгыз</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әнкәйне биреңез</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дип</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шактый</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гына</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җир мәет күтәрүчеләрдән калмый</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барганымны</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хәзер дә тәхаттыр иткәнемне язамын</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a:t>
            </a:r>
            <a:b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b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Әни дә үлгәч, </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мин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бөтенләй ятим</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булып</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җиткәнгә</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мин</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бу</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Сасна</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мулласы</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өенә дә сыймаганга</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ул</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мулла мине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Өчиле карьясендәге анамның атасы</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булган</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бабайга</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кайтарып</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биргән</a:t>
            </a:r>
            <a:r>
              <a:rPr kumimoji="0" lang="ru-RU" sz="2000" b="0" i="1"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kumimoji="0" lang="ru-RU" sz="2000" b="1" i="0"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Габдулла</a:t>
            </a:r>
            <a:r>
              <a:rPr kumimoji="0" lang="ru-RU" sz="2000" b="1" i="0"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 Тукай, </a:t>
            </a:r>
            <a:r>
              <a:rPr kumimoji="0" lang="ru-RU" sz="2000" b="1" i="0" u="none" strike="noStrike" cap="none" normalizeH="0" baseline="0" dirty="0" err="1" smtClean="0">
                <a:ln>
                  <a:noFill/>
                </a:ln>
                <a:solidFill>
                  <a:srgbClr val="2E2E2E"/>
                </a:solidFill>
                <a:effectLst/>
                <a:latin typeface="Times New Roman" pitchFamily="18" charset="0"/>
                <a:ea typeface="Times New Roman" pitchFamily="18" charset="0"/>
                <a:cs typeface="Times New Roman" pitchFamily="18" charset="0"/>
              </a:rPr>
              <a:t>«Исемдә калганнар</a:t>
            </a:r>
            <a:r>
              <a:rPr kumimoji="0" lang="ru-RU" sz="2000" b="1" i="0"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»дан.</a:t>
            </a:r>
            <a:endParaRPr lang="ru-RU" sz="20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1113</Words>
  <Application>Microsoft Office PowerPoint</Application>
  <PresentationFormat>Экран (4:3)</PresentationFormat>
  <Paragraphs>92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Алмаз</dc:creator>
  <cp:lastModifiedBy>Алмаз</cp:lastModifiedBy>
  <cp:revision>35</cp:revision>
  <dcterms:created xsi:type="dcterms:W3CDTF">2020-02-12T15:32:36Z</dcterms:created>
  <dcterms:modified xsi:type="dcterms:W3CDTF">2024-04-24T19:29:26Z</dcterms:modified>
</cp:coreProperties>
</file>