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20"/>
  </p:handoutMasterIdLst>
  <p:sldIdLst>
    <p:sldId id="257" r:id="rId5"/>
    <p:sldId id="263" r:id="rId6"/>
    <p:sldId id="260" r:id="rId7"/>
    <p:sldId id="261" r:id="rId8"/>
    <p:sldId id="264" r:id="rId9"/>
    <p:sldId id="265" r:id="rId10"/>
    <p:sldId id="267" r:id="rId11"/>
    <p:sldId id="272" r:id="rId12"/>
    <p:sldId id="283" r:id="rId13"/>
    <p:sldId id="275" r:id="rId14"/>
    <p:sldId id="276" r:id="rId15"/>
    <p:sldId id="277" r:id="rId16"/>
    <p:sldId id="282" r:id="rId17"/>
    <p:sldId id="278" r:id="rId18"/>
    <p:sldId id="281" r:id="rId19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052" autoAdjust="0"/>
  </p:normalViewPr>
  <p:slideViewPr>
    <p:cSldViewPr snapToGrid="0">
      <p:cViewPr varScale="1">
        <p:scale>
          <a:sx n="89" d="100"/>
          <a:sy n="89" d="100"/>
        </p:scale>
        <p:origin x="41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2EDF3F9-A383-40CF-841B-6426D82ECB85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887" y="4919472"/>
            <a:ext cx="780779" cy="181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887" y="2486190"/>
            <a:ext cx="6529105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288" y="3148546"/>
            <a:ext cx="946995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4064" flipH="1">
            <a:off x="9040091" y="280346"/>
            <a:ext cx="1620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2264">
            <a:off x="432872" y="866690"/>
            <a:ext cx="2281516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78" y="5120640"/>
            <a:ext cx="462607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276" y="-494119"/>
            <a:ext cx="2726006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520" y="785524"/>
            <a:ext cx="521596" cy="8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479" y="4982080"/>
            <a:ext cx="2264474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518841" y="624268"/>
            <a:ext cx="108775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546" y="160762"/>
            <a:ext cx="844933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744" y="105247"/>
            <a:ext cx="748195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825" y="4768561"/>
            <a:ext cx="1497976" cy="946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6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819" y="5166360"/>
            <a:ext cx="924802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827" y="89169"/>
            <a:ext cx="920345" cy="7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399" y="169358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213" y="3233118"/>
            <a:ext cx="1383331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847" y="5688912"/>
            <a:ext cx="1750047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940" y="1171075"/>
            <a:ext cx="1844592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240" y="-1521677"/>
            <a:ext cx="869033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017" y="6858000"/>
            <a:ext cx="114300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21188" y="4246511"/>
            <a:ext cx="1063754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3276" y="247307"/>
            <a:ext cx="100584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72" y="5255401"/>
            <a:ext cx="398728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0" y="4366661"/>
            <a:ext cx="1178004" cy="12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43" decel="4514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7" r:id="rId4"/>
    <p:sldLayoutId id="2147483688" r:id="rId5"/>
    <p:sldLayoutId id="2147483689" r:id="rId6"/>
    <p:sldLayoutId id="2147483692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9.png"/><Relationship Id="rId7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8680" y="609600"/>
            <a:ext cx="10180320" cy="5440471"/>
          </a:xfrm>
          <a:prstGeom prst="rect">
            <a:avLst/>
          </a:prstGeom>
        </p:spPr>
        <p:txBody>
          <a:bodyPr/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Муниципальное бюджетное дошкольное образовательное учреждение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«Детский сад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общеразвивающего</a:t>
            </a:r>
            <a:r>
              <a:rPr lang="ru-RU" sz="2000" b="1" i="1" dirty="0" smtClean="0">
                <a:solidFill>
                  <a:schemeClr val="tx1"/>
                </a:solidFill>
              </a:rPr>
              <a:t> вида с приоритетным осуществлением деятельности по художественно-эстетическому направлению развития 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детей №91 «</a:t>
            </a:r>
            <a:r>
              <a:rPr lang="ru-RU" sz="2000" b="1" i="1" dirty="0" err="1" smtClean="0">
                <a:solidFill>
                  <a:schemeClr val="tx1"/>
                </a:solidFill>
              </a:rPr>
              <a:t>Журавушка</a:t>
            </a:r>
            <a:r>
              <a:rPr lang="ru-RU" sz="2000" b="1" i="1" dirty="0" smtClean="0">
                <a:solidFill>
                  <a:schemeClr val="tx1"/>
                </a:solidFill>
              </a:rPr>
              <a:t>»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г. Набережные Челны</a:t>
            </a:r>
            <a:r>
              <a:rPr lang="en-US" sz="2000" b="1" i="1" dirty="0" smtClean="0">
                <a:solidFill>
                  <a:schemeClr val="tx1"/>
                </a:solidFill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</a:rPr>
            </a:br>
            <a:r>
              <a:rPr lang="en-US" sz="2000" b="1" i="1" dirty="0" smtClean="0">
                <a:solidFill>
                  <a:schemeClr val="tx1"/>
                </a:solidFill>
              </a:rPr>
              <a:t> 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 подготовительной группе детского сада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«Любимые Челны – чистые Челны»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информационно-исследовательский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подготовительной группы №7, родители, воспитатели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квалификационной категории Михайлова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Лианна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Рамильевна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927" y="682389"/>
            <a:ext cx="9871394" cy="1487606"/>
          </a:xfrm>
          <a:noFill/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опытов с бумагой выяснили что родители Эмиля и Элины работают на Картонно-бумажном комбинате (КБК), который располагается в нашем районе. КБК – это завод по переработке использованной бумаги (макулатуры). Решили изучить как это происходит: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152" y="2092452"/>
            <a:ext cx="2901696" cy="1987296"/>
          </a:xfrm>
          <a:prstGeom prst="rect">
            <a:avLst/>
          </a:prstGeom>
        </p:spPr>
      </p:pic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152" y="4394454"/>
            <a:ext cx="2901696" cy="1993392"/>
          </a:xfrm>
          <a:prstGeom prst="rect">
            <a:avLst/>
          </a:prstGeom>
        </p:spPr>
      </p:pic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252" y="2127504"/>
            <a:ext cx="2901696" cy="1993392"/>
          </a:xfrm>
          <a:prstGeom prst="rect">
            <a:avLst/>
          </a:prstGeom>
        </p:spPr>
      </p:pic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202" y="4359402"/>
            <a:ext cx="2901696" cy="1987296"/>
          </a:xfrm>
          <a:prstGeom prst="rect">
            <a:avLst/>
          </a:prstGeom>
        </p:spPr>
      </p:pic>
      <p:pic>
        <p:nvPicPr>
          <p:cNvPr id="8" name="Рисунок 7" descr="Рисунок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452" y="4419600"/>
            <a:ext cx="2901696" cy="1981200"/>
          </a:xfrm>
          <a:prstGeom prst="rect">
            <a:avLst/>
          </a:prstGeom>
        </p:spPr>
      </p:pic>
      <p:pic>
        <p:nvPicPr>
          <p:cNvPr id="9" name="Рисунок 8" descr="Рисунок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452" y="2127504"/>
            <a:ext cx="2901696" cy="19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66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52" y="1044702"/>
            <a:ext cx="2901696" cy="1987296"/>
          </a:xfrm>
          <a:prstGeom prst="rect">
            <a:avLst/>
          </a:prstGeom>
        </p:spPr>
      </p:pic>
      <p:pic>
        <p:nvPicPr>
          <p:cNvPr id="3" name="Рисунок 2" descr="Рисунок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50" y="927354"/>
            <a:ext cx="2895600" cy="1993392"/>
          </a:xfrm>
          <a:prstGeom prst="rect">
            <a:avLst/>
          </a:prstGeom>
        </p:spPr>
      </p:pic>
      <p:pic>
        <p:nvPicPr>
          <p:cNvPr id="4" name="Рисунок 3" descr="Рисунок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89254"/>
            <a:ext cx="2895600" cy="1993392"/>
          </a:xfrm>
          <a:prstGeom prst="rect">
            <a:avLst/>
          </a:prstGeom>
        </p:spPr>
      </p:pic>
      <p:pic>
        <p:nvPicPr>
          <p:cNvPr id="5" name="Рисунок 4" descr="Рисунок1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02" y="3711702"/>
            <a:ext cx="2901696" cy="1987296"/>
          </a:xfrm>
          <a:prstGeom prst="rect">
            <a:avLst/>
          </a:prstGeom>
        </p:spPr>
      </p:pic>
      <p:pic>
        <p:nvPicPr>
          <p:cNvPr id="6" name="Рисунок 5" descr="Рисунок1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100" y="3692652"/>
            <a:ext cx="2895600" cy="1987296"/>
          </a:xfrm>
          <a:prstGeom prst="rect">
            <a:avLst/>
          </a:prstGeom>
        </p:spPr>
      </p:pic>
      <p:pic>
        <p:nvPicPr>
          <p:cNvPr id="7" name="Рисунок 6" descr="Рисунок1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7700" y="3730752"/>
            <a:ext cx="2895600" cy="19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59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0" y="869442"/>
            <a:ext cx="2895600" cy="5004816"/>
          </a:xfrm>
          <a:prstGeom prst="rect">
            <a:avLst/>
          </a:prstGeom>
        </p:spPr>
      </p:pic>
      <p:pic>
        <p:nvPicPr>
          <p:cNvPr id="3" name="Рисунок 2" descr="Рисунок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248" y="926592"/>
            <a:ext cx="2889504" cy="5004816"/>
          </a:xfrm>
          <a:prstGeom prst="rect">
            <a:avLst/>
          </a:prstGeom>
        </p:spPr>
      </p:pic>
      <p:pic>
        <p:nvPicPr>
          <p:cNvPr id="4" name="Рисунок 3" descr="Рисунок1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050" y="907542"/>
            <a:ext cx="2895600" cy="500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65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927" y="952500"/>
            <a:ext cx="10116174" cy="1047750"/>
          </a:xfrm>
          <a:noFill/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производства 1 кг бумаги требуется уничтожить 3 дерева, но есть и другой способ – сдавать макулатуру. В нашем городе  стоят специальные ящики для сбора бумаги.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382" y="2342839"/>
            <a:ext cx="4350735" cy="2858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489" y="2380939"/>
            <a:ext cx="4308721" cy="2858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927" y="601250"/>
            <a:ext cx="10222122" cy="273067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</a:t>
            </a:r>
            <a:b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«Изготовление бумаги в условиях детского сада»</a:t>
            </a:r>
            <a:b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получить бумагу в условиях детского сада из использованных газет и исписанных листов.</a:t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делать:</a:t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Разорвать бумагу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мелкие кусочки (не больше чем 2х2 см), поместить их в таз. Налить в таз воды, оставить на ночь.</a:t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Размолоть бумагу миксером так, чтобы можно было различить мелкие кусочки или волокна бумаги.</a:t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Добавляем в полученную массу клей ПВА. Перемешиваем.</a:t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Добавляем красители, чтобы бумага не была серой.</a:t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00869" y="4015468"/>
            <a:ext cx="2962681" cy="19081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954387" y="3617884"/>
            <a:ext cx="3175537" cy="260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9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383" y="676405"/>
            <a:ext cx="9220041" cy="405843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Экономно использовать предметы в быту.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 писать и рисовать на двух сторонах листа, делиться книгами, игрушками с друзьями, бережно относиться к книгам и игрушкам. Это поможет уменьшить количество выбрасываемых вещей.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Сортировать мусор.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Бумагу собирать для сдачи в макулатуру, стекло и пластик в пункты сдачи стекла и пластика.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«Покупай с умом».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Идя в магазин брать с собой пакеты из дома. Выбирать продукты без дополнительной упаковки (одноразовые тарелки, дополнительные целлофановые пакеты, пластиковые лотки).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«Вторая жизнь».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вещей на выброс можно сделать игрушки, подарки, поделки.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76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922" y="450937"/>
            <a:ext cx="10566897" cy="4298483"/>
          </a:xfrm>
          <a:noFill/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видами бытовых отходов и их свойствах.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формировать представления о вреде бытовых отходов в жизни человека и природы.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практические исследовательские умения и навыки у детей дошкольного возраста.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способы повторного использования вторичных ресурсов бросового материала.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экологической культуры детей старшего дошкольного возраста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родители, воспитатели.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1351928" y="4847573"/>
            <a:ext cx="5424654" cy="776613"/>
          </a:xfrm>
          <a:noFill/>
        </p:spPr>
        <p:txBody>
          <a:bodyPr/>
          <a:lstStyle/>
          <a:p>
            <a:pPr algn="l"/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(3 недели)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7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7265" y="5200321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064203" y="738963"/>
            <a:ext cx="4839012" cy="2180449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Эпиграф: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того, как прошло детство, кто вел ребенка за руку в детские годы, что вошло в его разум и сердце из окружающего мира – от этого в решающей степени зависит, каким человеком станет сегодняшний малыш».</a:t>
            </a:r>
            <a:b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В. А. Сухомлинский</a:t>
            </a:r>
            <a:endParaRPr lang="ru-RU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1402" y="3580206"/>
            <a:ext cx="8800045" cy="90450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о разнообразных видах деятельности по защите природы от загрязнения и бережного отношения к ней.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42996" y="4673707"/>
            <a:ext cx="10084395" cy="15906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детей в проекте: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Понаблюдать как мусор может навредить природе и ее обитателям.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Опытным путем установить какими свойствами обладает мусор различного происхождения.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Выяснить, что можно сделать с мусором чтобы он не загрязнял окружающую среду.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3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365" y="3306270"/>
            <a:ext cx="1383331" cy="1766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154" y="5677896"/>
            <a:ext cx="1766534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66001" y="1372551"/>
            <a:ext cx="10242321" cy="1681797"/>
          </a:xfrm>
          <a:noFill/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Замысел проекта: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мы гуляли по нашей площадке и обнаружили возле веранды под оттаявшим снегом мусор (пакеты от чипсов, сухариков, конфет, грязные бумажки). Дети стали задавать вопросы 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 мусор попал к нам на участок? Кто его здесь оставил? Почему люди бросают мусор на землю? Почему чат много мусора вокруг? Что нужно сделать , чтобы его стало меньше? Можно ли дать мусору вторую жизнь?». Так и возникла идея создания проекта.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92054" y="3830967"/>
            <a:ext cx="6338169" cy="127280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проекта: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бытовой мусор сортировать на группы, то каждую из них можно перерабатывать без вреда для окружающей среды. А может быть мусору дать «вторую жизнь»?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141" y="2314576"/>
            <a:ext cx="471359" cy="73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7677" y="12905"/>
            <a:ext cx="766227" cy="7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0046 L 0.45338 0.01782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-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668" y="501041"/>
            <a:ext cx="9545718" cy="3484106"/>
          </a:xfrm>
          <a:noFill/>
        </p:spPr>
        <p:txBody>
          <a:bodyPr>
            <a:noAutofit/>
          </a:bodyPr>
          <a:lstStyle/>
          <a:p>
            <a:pPr algn="l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и взрослыми значимости охраны природы, экологически целесообразного поведения в окружающей среде, не засорять ее.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по реализации проекта способствовало тесное сотрудничество педагогов с родителями воспитанников по следующим направлениям: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экологическое просвещение. Информация по темам “Зависимость здоровья детей от состояния окружающей среды”, “Правила поведения в экстремальных условиях”;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совместная деятельность с детьми: участие в походах, экскурсиях, экологических акциях, субботниках, деловых играх;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в творческой мастерской (изготовление игрушек и музыкальных инструментов из бросового материала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01291" y="4189498"/>
            <a:ext cx="320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Подготовительный.</a:t>
            </a:r>
          </a:p>
          <a:p>
            <a:pPr marL="285750" indent="-285750">
              <a:buFontTx/>
              <a:buChar char="-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(практический).</a:t>
            </a:r>
          </a:p>
          <a:p>
            <a:pPr marL="285750" indent="-285750">
              <a:buFontTx/>
              <a:buChar char="-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178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278" y="713984"/>
            <a:ext cx="10084885" cy="1640909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Обратили внимание на мусор, который окружает нас вокруг, который мы выбрасываем каждый день дома и в детском саду. Куда он девается? Есть ли мусор в окрестностях детского сада? Откуда он там берется? Есть ли рядом мусорные баки, урны куда можно выкидывать мусор не загрязняя окружающую среду? Провели экскурсию по окрестностям детского сада.</a:t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и обсуждение произведений художественной литературы, просмотр мультфильмов по теме.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9097" y="3052166"/>
            <a:ext cx="997906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этап: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Рассортировали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собранный мусор: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пластмасса, стекло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металл, бумага, резина, дерево.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опыты с рассортированным мусором, познакомились со свойствами каждого материала.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каждого опыта сделали выводы и составили схемы.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51590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793334" y="1753644"/>
            <a:ext cx="10630403" cy="3983277"/>
          </a:xfrm>
          <a:noFill/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СТЕКЛО.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Рассмотрели изделия из стекла, опытным путем установили что: стекло прозрачное, хрупкое, водонепроницаемое, звенящее, в воде тонет, в огне не горит. На ощупь холодное, может быть как гладким так и шероховатым, как тонким так и толстым.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ПЛАСТМАССА.</a:t>
            </a:r>
            <a:b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Рассмотрели изделия из пластмассы, опытным путем установили что: пластмасса может быть как прозрачной так и нет, пластмасса хрупкая, водонепроницаемая, в воде не тонет, в огне горит (плавится). На ощупь теплая, может быть как гладкой так и шероховатой, как тонкой так и толстой. Выяснили что пластмасса обладает теплопроводностью: в холоде охлаждается, в тепле нагревается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МЕТАЛЛ.</a:t>
            </a:r>
            <a:b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Рассмотрели изделия из металла, опытным путем установили что: металл не прозрачный, очень прочный, тяжелый, тонет в воде, в огне не горит, может быть разных видов(черный металл, алюминий, медь), с блеском, притягивается магнитом. На ощупь может быть как гладким так и шероховатым, как тонким так и толстым. Выяснили что металл обладает теплопроводностью: в холоде охлаждается, в тепле нагревается.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83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030" y="436728"/>
            <a:ext cx="10196185" cy="5876390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ДЕРЕВО.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Рассмотрели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из дерева, опытным путем 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становили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что: дерево не прозрачное,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прочное, легкое,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тонет в воде, в огне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горит, непрозрачное.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ощупь теплое,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как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гладким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и шероховатым, как тонким так и толстым.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имеет запах.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РЕЗИНА.</a:t>
            </a:r>
            <a:b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Рассмотрели изделия из резины, опытным путем установили что: резина может быть как прозрачной так и нет, резина очень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тянучая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(эластичная), водонепроницаемая, в воде не тонет, в огне горит (плавится), легко разрезать ножницами. На ощупь холодная, гладкая, как тонкая так и толстая. Провели опыт с воздушным шаром и выяснили что резина не пропускает воздух, воду, легко прокалывается иглой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БУМАГА.</a:t>
            </a:r>
            <a:b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Рассмотрели предметы из бумаги, опытным путем установили что: бумага может быть как прозрачной(калька) так и нет, легко рвется и сминается, размокает в воде, легко горит. На ощупь теплая, гладкая, как тонкая так и толстая (картон).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95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81" y="1979115"/>
            <a:ext cx="3675703" cy="22546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355" y="678423"/>
            <a:ext cx="2536156" cy="45053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27745" y="1623299"/>
            <a:ext cx="4507349" cy="261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54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D300A45-241B-484A-8AB7-E4E106A9140C}" vid="{035C38CC-2C83-46D0-869F-FABCD5E447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AAC4FE-6AA2-4812-A805-2E0A445923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3FA65F-4361-4E04-8BDA-4F8256B2EBC3}">
  <ds:schemaRefs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6ee78bd2-4339-4042-adc0-bcc646419980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547570a-e5f4-4946-a4c3-82580e42479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7DA39ED-743A-42D6-9416-1284B80FB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птичками</Template>
  <TotalTime>0</TotalTime>
  <Words>207</Words>
  <Application>Microsoft Office PowerPoint</Application>
  <PresentationFormat>Широкоэкранный</PresentationFormat>
  <Paragraphs>24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Segoe UI</vt:lpstr>
      <vt:lpstr>Segoe UI Light</vt:lpstr>
      <vt:lpstr>Times New Roman</vt:lpstr>
      <vt:lpstr>Тема1</vt:lpstr>
      <vt:lpstr>   Муниципальное бюджетное дошкольное образовательное учреждение «Детский сад общеразвивающего вида с приоритетным осуществлением деятельности по художественно-эстетическому направлению развития  детей №91 «Журавушка» г. Набережные Челны    Проект в подготовительной группе детского сада  на тему:  «Любимые Челны – чистые Челны»   Тип проекта: информационно-исследовательский Участники проекта: дети подготовительной группы №7, родители, воспитатели Воспитатель I квалификационной категории Михайлова Лианна Рамильевна</vt:lpstr>
      <vt:lpstr> Задачи проекта: 1. Познакомить детей с видами бытовых отходов и их свойствах. 2. Продолжать формировать представления о вреде бытовых отходов в жизни человека и природы. 3. Развивать практические исследовательские умения и навыки у детей дошкольного возраста. 4. Найти способы повторного использования вторичных ресурсов бросового материала. 5. Развитие экологической культуры детей старшего дошкольного возраста. Участники проекта: дети, родители, воспитатели. </vt:lpstr>
      <vt:lpstr>Эпиграф: «От того, как прошло детство, кто вел ребенка за руку в детские годы, что вошло в его разум и сердце из окружающего мира – от этого в решающей степени зависит, каким человеком станет сегодняшний малыш».                                            В. А. Сухомлинский</vt:lpstr>
      <vt:lpstr>Замысел проекта: Однажды мы гуляли по нашей площадке и обнаружили возле веранды под оттаявшим снегом мусор (пакеты от чипсов, сухариков, конфет, грязные бумажки). Дети стали задавать вопросы «Как мусор попал к нам на участок? Кто его здесь оставил? Почему люди бросают мусор на землю? Почему чат много мусора вокруг? Что нужно сделать , чтобы его стало меньше? Можно ли дать мусору вторую жизнь?». Так и возникла идея создания проекта.</vt:lpstr>
      <vt:lpstr> Ожидаемые результаты: 1. Осознание детьми и взрослыми значимости охраны природы, экологически целесообразного поведения в окружающей среде, не засорять ее. 2. Успешной работе по реализации проекта способствовало тесное сотрудничество педагогов с родителями воспитанников по следующим направлениям: - экологическое просвещение. Информация по темам “Зависимость здоровья детей от состояния окружающей среды”, “Правила поведения в экстремальных условиях”; - совместная деятельность с детьми: участие в походах, экскурсиях, экологических акциях, субботниках, деловых играх; - работа в творческой мастерской (изготовление игрушек и музыкальных инструментов из бросового материала);</vt:lpstr>
      <vt:lpstr>Подготовительный этап: 1. Обратили внимание на мусор, который окружает нас вокруг, который мы выбрасываем каждый день дома и в детском саду. Куда он девается? Есть ли мусор в окрестностях детского сада? Откуда он там берется? Есть ли рядом мусорные баки, урны куда можно выкидывать мусор не загрязняя окружающую среду? Провели экскурсию по окрестностям детского сада.  2. Чтение и обсуждение произведений художественной литературы, просмотр мультфильмов по теме.</vt:lpstr>
      <vt:lpstr>Презентация PowerPoint</vt:lpstr>
      <vt:lpstr>ДЕРЕВО. Рассмотрели изделия из дерева, опытным путем установили что: дерево не прозрачное, прочное, легкое, не тонет в воде, в огне горит, непрозрачное. На ощупь теплое, может быть как гладким так и шероховатым, как тонким так и толстым. Дерево имеет запах. РЕЗИНА. Рассмотрели изделия из резины, опытным путем установили что: резина может быть как прозрачной так и нет, резина очень тянучая (эластичная), водонепроницаемая, в воде не тонет, в огне горит (плавится), легко разрезать ножницами. На ощупь холодная, гладкая, как тонкая так и толстая. Провели опыт с воздушным шаром и выяснили что резина не пропускает воздух, воду, легко прокалывается иглой.  БУМАГА. Рассмотрели предметы из бумаги, опытным путем установили что: бумага может быть как прозрачной(калька) так и нет, легко рвется и сминается, размокает в воде, легко горит. На ощупь теплая, гладкая, как тонкая так и толстая (картон).  </vt:lpstr>
      <vt:lpstr>Презентация PowerPoint</vt:lpstr>
      <vt:lpstr>Во время проведения опытов с бумагой выяснили что родители Эмиля и Элины работают на Картонно-бумажном комбинате (КБК), который располагается в нашем районе. КБК – это завод по переработке использованной бумаги (макулатуры). Решили изучить как это происходит:</vt:lpstr>
      <vt:lpstr>Презентация PowerPoint</vt:lpstr>
      <vt:lpstr>Презентация PowerPoint</vt:lpstr>
      <vt:lpstr>Для производства 1 кг бумаги требуется уничтожить 3 дерева, но есть и другой способ – сдавать макулатуру. В нашем городе  стоят специальные ящики для сбора бумаги.  </vt:lpstr>
      <vt:lpstr>                                                                        Практическая работа                                                    «Изготовление бумаги в условиях детского сада» Цель: получить бумагу в условиях детского сада из использованных газет и исписанных листов. Что делать: 1. Разорвать бумагу на мелкие кусочки (не больше чем 2х2 см), поместить их в таз. Налить в таз воды, оставить на ночь. 2. Размолоть бумагу миксером так, чтобы можно было различить мелкие кусочки или волокна бумаги. 3. Добавляем в полученную массу клей ПВА. Перемешиваем. 4. Добавляем красители, чтобы бумага не была серой. </vt:lpstr>
      <vt:lpstr>Выводы:  1. Экономно использовать предметы в быту.  Например писать и рисовать на двух сторонах листа, делиться книгами, игрушками с друзьями, бережно относиться к книгам и игрушкам. Это поможет уменьшить количество выбрасываемых вещей. 2.  Сортировать мусор. Бумагу собирать для сдачи в макулатуру, стекло и пластик в пункты сдачи стекла и пластика. 3. «Покупай с умом». Идя в магазин брать с собой пакеты из дома. Выбирать продукты без дополнительной упаковки (одноразовые тарелки, дополнительные целлофановые пакеты, пластиковые лотки). 4. «Вторая жизнь». Из вещей на выброс можно сделать игрушки, подарки, поделки.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2017-04-09T09:52:45Z</dcterms:created>
  <dcterms:modified xsi:type="dcterms:W3CDTF">2017-07-25T03:56:56Z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