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56" r:id="rId2"/>
    <p:sldId id="270" r:id="rId3"/>
    <p:sldId id="260" r:id="rId4"/>
    <p:sldId id="268" r:id="rId5"/>
    <p:sldId id="257" r:id="rId6"/>
    <p:sldId id="261" r:id="rId7"/>
    <p:sldId id="273" r:id="rId8"/>
    <p:sldId id="262" r:id="rId9"/>
    <p:sldId id="269" r:id="rId10"/>
    <p:sldId id="272" r:id="rId11"/>
    <p:sldId id="271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C2030"/>
    <a:srgbClr val="581008"/>
    <a:srgbClr val="51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2507-3A6D-43A4-8E4E-EDC4256D08F3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FFB8-E13F-4C17-B3D8-9E54E63556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2507-3A6D-43A4-8E4E-EDC4256D08F3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FFB8-E13F-4C17-B3D8-9E54E63556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2507-3A6D-43A4-8E4E-EDC4256D08F3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FFB8-E13F-4C17-B3D8-9E54E63556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2507-3A6D-43A4-8E4E-EDC4256D08F3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FFB8-E13F-4C17-B3D8-9E54E63556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2507-3A6D-43A4-8E4E-EDC4256D08F3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FFB8-E13F-4C17-B3D8-9E54E63556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2507-3A6D-43A4-8E4E-EDC4256D08F3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FFB8-E13F-4C17-B3D8-9E54E63556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7192" y="1812927"/>
            <a:ext cx="419709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6088" y="1812927"/>
            <a:ext cx="41899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2507-3A6D-43A4-8E4E-EDC4256D08F3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FFB8-E13F-4C17-B3D8-9E54E63556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2507-3A6D-43A4-8E4E-EDC4256D08F3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FFB8-E13F-4C17-B3D8-9E54E63556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2507-3A6D-43A4-8E4E-EDC4256D08F3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FFB8-E13F-4C17-B3D8-9E54E63556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2507-3A6D-43A4-8E4E-EDC4256D08F3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FFB8-E13F-4C17-B3D8-9E54E63556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641849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A2507-3A6D-43A4-8E4E-EDC4256D08F3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FFB8-E13F-4C17-B3D8-9E54E63556D9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6291682" y="993076"/>
            <a:ext cx="2462851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2" y="-16"/>
            <a:ext cx="12336461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9A2507-3A6D-43A4-8E4E-EDC4256D08F3}" type="datetimeFigureOut">
              <a:rPr lang="ru-RU" smtClean="0"/>
              <a:t>27.07.2017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1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3E8FFB8-E13F-4C17-B3D8-9E54E63556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33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6.jpe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jpe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media4.wma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microsoft.com/office/2007/relationships/media" Target="../media/media4.wma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.png"/><Relationship Id="rId10" Type="http://schemas.openxmlformats.org/officeDocument/2006/relationships/image" Target="../media/image16.jpe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5660" y="5014017"/>
            <a:ext cx="4559030" cy="1788829"/>
          </a:xfrm>
        </p:spPr>
        <p:txBody>
          <a:bodyPr>
            <a:noAutofit/>
          </a:bodyPr>
          <a:lstStyle/>
          <a:p>
            <a:pPr algn="ctr"/>
            <a:r>
              <a:rPr lang="tt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сыйныф укучысы</a:t>
            </a:r>
          </a:p>
          <a:p>
            <a:pPr algn="ctr"/>
            <a:r>
              <a:rPr lang="tt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Мусин Рузильнең проект эше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5660" y="165501"/>
            <a:ext cx="1173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Татарстан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Республикасы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Әгерҗе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муниципаль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районы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муниципаль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бюджет гомуми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белем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бирү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учреждениесе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Бертуган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Бубилар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исемендәге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Иж – Бубый гомуми урта белем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бирү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мәктәбе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660" y="1030404"/>
            <a:ext cx="3862316" cy="39646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 rot="20243071">
            <a:off x="3532144" y="2158838"/>
            <a:ext cx="8711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Сыерчык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кына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димә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 descr="C:\Users\Алсу\Desktop\image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76" t="5670" r="12189" b="33184"/>
          <a:stretch/>
        </p:blipFill>
        <p:spPr bwMode="auto">
          <a:xfrm>
            <a:off x="7206019" y="2251881"/>
            <a:ext cx="4770082" cy="43902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971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0000"/>
                </a:solidFill>
                <a:latin typeface="Helvetica Neue"/>
              </a:rPr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Скворец фото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9474" y="86352"/>
            <a:ext cx="4015891" cy="3161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8079474" y="134959"/>
            <a:ext cx="401589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: </a:t>
            </a:r>
            <a:r>
              <a:rPr lang="ru-RU" sz="2400" b="1" i="1" dirty="0">
                <a:solidFill>
                  <a:srgbClr val="000000"/>
                </a:solidFill>
                <a:latin typeface="Helvetica Neue"/>
                <a:cs typeface="Arial" pitchFamily="34" charset="0"/>
              </a:rPr>
              <a:t>Обыкновенный скворец</a:t>
            </a:r>
            <a:r>
              <a:rPr lang="ru-RU" sz="2400" b="1" i="1" dirty="0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 </a:t>
            </a:r>
            <a:endParaRPr lang="ru-RU" b="1" dirty="0"/>
          </a:p>
        </p:txBody>
      </p:sp>
      <p:pic>
        <p:nvPicPr>
          <p:cNvPr id="4102" name="Picture 6" descr="скворец фото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21" y="3379788"/>
            <a:ext cx="4039738" cy="3266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 rot="19240152">
            <a:off x="240022" y="4048857"/>
            <a:ext cx="2117023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latin typeface="Helvetica Neue"/>
                <a:cs typeface="Arial" pitchFamily="34" charset="0"/>
              </a:rPr>
              <a:t>Браминский скворец</a:t>
            </a:r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800" b="1" dirty="0"/>
          </a:p>
        </p:txBody>
      </p:sp>
      <p:pic>
        <p:nvPicPr>
          <p:cNvPr id="4104" name="Picture 8" descr="черный скворец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9474" y="3379788"/>
            <a:ext cx="4015891" cy="3293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8229600" y="6184795"/>
            <a:ext cx="281872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latin typeface="Helvetica Neue"/>
                <a:cs typeface="Arial" pitchFamily="34" charset="0"/>
              </a:rPr>
              <a:t>Черный скворец</a:t>
            </a:r>
            <a:r>
              <a:rPr lang="ru-RU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/>
          </a:p>
        </p:txBody>
      </p:sp>
      <p:pic>
        <p:nvPicPr>
          <p:cNvPr id="4105" name="Picture 9" descr="C:\Users\Алсу\Desktop\48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766" t="7476" r="19115" b="6842"/>
          <a:stretch/>
        </p:blipFill>
        <p:spPr bwMode="auto">
          <a:xfrm>
            <a:off x="4325967" y="80986"/>
            <a:ext cx="3644325" cy="3264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4862813" y="148606"/>
            <a:ext cx="289855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t-RU" sz="2400" b="1" dirty="0" smtClean="0"/>
              <a:t>Серый скворе</a:t>
            </a:r>
            <a:r>
              <a:rPr lang="ru-RU" sz="2400" b="1" dirty="0" smtClean="0"/>
              <a:t>ц</a:t>
            </a:r>
            <a:endParaRPr lang="ru-RU" sz="2400" b="1" dirty="0"/>
          </a:p>
        </p:txBody>
      </p:sp>
      <p:pic>
        <p:nvPicPr>
          <p:cNvPr id="4106" name="Picture 10" descr="C:\Users\Алсу\Desktop\398px-ציפור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5967" y="3379788"/>
            <a:ext cx="3644325" cy="3293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TextBox 15"/>
          <p:cNvSpPr txBox="1"/>
          <p:nvPr/>
        </p:nvSpPr>
        <p:spPr>
          <a:xfrm>
            <a:off x="4107233" y="3269942"/>
            <a:ext cx="397224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222222"/>
                </a:solidFill>
                <a:latin typeface="Arial"/>
              </a:rPr>
              <a:t>Камбоджийский скворец</a:t>
            </a:r>
            <a:endParaRPr lang="ru-RU" sz="2400" dirty="0"/>
          </a:p>
        </p:txBody>
      </p:sp>
      <p:pic>
        <p:nvPicPr>
          <p:cNvPr id="4108" name="Picture 12" descr="Картинки по запросу Цейлонский скворец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21" y="80986"/>
            <a:ext cx="4039737" cy="3174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4" name="TextBox 23"/>
          <p:cNvSpPr txBox="1"/>
          <p:nvPr/>
        </p:nvSpPr>
        <p:spPr>
          <a:xfrm>
            <a:off x="1217362" y="2676376"/>
            <a:ext cx="299979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0000"/>
                </a:solidFill>
                <a:latin typeface="Helvetica Neue"/>
                <a:cs typeface="Arial" pitchFamily="34" charset="0"/>
              </a:rPr>
              <a:t>Розовый скворец</a:t>
            </a:r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4087874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5" name="Picture 3" descr="C:\Users\User\Desktop\Фардеева\Рисунок (74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72" t="1115" r="20332" b="45430"/>
          <a:stretch>
            <a:fillRect/>
          </a:stretch>
        </p:blipFill>
        <p:spPr bwMode="auto">
          <a:xfrm>
            <a:off x="170123" y="200405"/>
            <a:ext cx="6242050" cy="644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37278" y="200405"/>
            <a:ext cx="5438822" cy="6441695"/>
          </a:xfr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tt-RU" sz="3200" b="1" dirty="0" smtClean="0">
                <a:solidFill>
                  <a:srgbClr val="FF0000"/>
                </a:solidFill>
              </a:rPr>
              <a:t>Бу бик кызык!!!</a:t>
            </a:r>
          </a:p>
          <a:p>
            <a:pPr algn="l"/>
            <a:r>
              <a:rPr lang="tt-RU" sz="3200" dirty="0"/>
              <a:t>	</a:t>
            </a:r>
            <a:r>
              <a:rPr lang="tt-RU" sz="3200" dirty="0" smtClean="0"/>
              <a:t> </a:t>
            </a:r>
            <a:r>
              <a:rPr lang="tt-RU" sz="3200" b="1" dirty="0" smtClean="0">
                <a:solidFill>
                  <a:schemeClr val="accent6">
                    <a:lumMod val="50000"/>
                  </a:schemeClr>
                </a:solidFill>
              </a:rPr>
              <a:t>Очып баручы сыерчык көтүе үзенең оешканлыгы белән күпләрне гаҗәпләндерә. Көтү эчендәге меңләгән сыерчык барысы бер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ьюлы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х</a:t>
            </a:r>
            <a:r>
              <a:rPr lang="tt-RU" sz="3200" b="1" dirty="0" smtClean="0">
                <a:solidFill>
                  <a:schemeClr val="accent6">
                    <a:lumMod val="50000"/>
                  </a:schemeClr>
                </a:solidFill>
              </a:rPr>
              <a:t>әрәкәтләнә, мәтәлчек атып, очыш хәрәкәтләрен үзгәртә. Әлеге кошларның мондый бердәм хәрәкәт тудыра алу мөмкинлекләрен бер галимнең дә аңлата алганы юк.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24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351" y="109182"/>
            <a:ext cx="7459770" cy="79157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tt-RU" b="1" dirty="0" smtClean="0"/>
              <a:t>Минем ясаган рәсемнәрем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14399" y="1769604"/>
            <a:ext cx="5427704" cy="4399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77458" y="1884656"/>
            <a:ext cx="5427702" cy="4169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6146" name="Picture 2" descr="Картинки по запросу скворец рисунки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73" t="11448" r="4979" b="6357"/>
          <a:stretch/>
        </p:blipFill>
        <p:spPr bwMode="auto">
          <a:xfrm rot="19816097">
            <a:off x="4850056" y="2536183"/>
            <a:ext cx="2752478" cy="3126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03930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900" y="205740"/>
            <a:ext cx="11475720" cy="5785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t-RU" sz="3600" b="1" dirty="0">
                <a:latin typeface="Times New Roman"/>
                <a:ea typeface="Calibri"/>
                <a:cs typeface="Times New Roman"/>
              </a:rPr>
              <a:t>Максат: Сыерчыкның кеше һәм табигать өчен файдасын ачыкларга.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t-RU" sz="3600" b="1" dirty="0" smtClean="0">
                <a:latin typeface="Times New Roman"/>
                <a:ea typeface="Calibri"/>
                <a:cs typeface="Times New Roman"/>
              </a:rPr>
              <a:t>          Бурычлар</a:t>
            </a:r>
            <a:r>
              <a:rPr lang="tt-RU" sz="3600" b="1" dirty="0">
                <a:latin typeface="Times New Roman"/>
                <a:ea typeface="Calibri"/>
                <a:cs typeface="Times New Roman"/>
              </a:rPr>
              <a:t>: </a:t>
            </a:r>
            <a:endParaRPr lang="tt-RU" sz="3600" b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t-RU" sz="36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tt-RU" sz="3600" b="1" dirty="0" smtClean="0">
                <a:latin typeface="Times New Roman"/>
                <a:ea typeface="Calibri"/>
                <a:cs typeface="Times New Roman"/>
              </a:rPr>
              <a:t>                  1</a:t>
            </a:r>
            <a:r>
              <a:rPr lang="tt-RU" sz="3600" b="1" dirty="0">
                <a:latin typeface="Times New Roman"/>
                <a:ea typeface="Calibri"/>
                <a:cs typeface="Times New Roman"/>
              </a:rPr>
              <a:t>) сыерчыклар турында мәгълүмәт туплау,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t-RU" sz="3600" b="1" dirty="0">
                <a:latin typeface="Times New Roman"/>
                <a:ea typeface="Calibri"/>
                <a:cs typeface="Times New Roman"/>
              </a:rPr>
              <a:t>                   2) махсус әдәбият уку,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t-RU" sz="3600" b="1" dirty="0">
                <a:latin typeface="Times New Roman"/>
                <a:ea typeface="Calibri"/>
                <a:cs typeface="Times New Roman"/>
              </a:rPr>
              <a:t>                   3) кызыклы фикерләр белән уртаклашу,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t-RU" sz="3600" b="1" dirty="0">
                <a:latin typeface="Times New Roman"/>
                <a:ea typeface="Calibri"/>
                <a:cs typeface="Times New Roman"/>
              </a:rPr>
              <a:t>                   4) иҗади папка булдыру,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t-RU" sz="3600" b="1" dirty="0">
                <a:latin typeface="Times New Roman"/>
                <a:ea typeface="Calibri"/>
                <a:cs typeface="Times New Roman"/>
              </a:rPr>
              <a:t>                   5) </a:t>
            </a:r>
            <a:r>
              <a:rPr lang="tt-RU" sz="3600" b="1" dirty="0" smtClean="0">
                <a:latin typeface="Times New Roman"/>
                <a:ea typeface="Calibri"/>
                <a:cs typeface="Times New Roman"/>
              </a:rPr>
              <a:t>презентац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ия  </a:t>
            </a:r>
            <a:r>
              <a:rPr lang="ru-RU" sz="3600" b="1" dirty="0" err="1" smtClean="0">
                <a:latin typeface="Times New Roman"/>
                <a:ea typeface="Calibri"/>
                <a:cs typeface="Times New Roman"/>
              </a:rPr>
              <a:t>ясау</a:t>
            </a:r>
            <a:r>
              <a:rPr lang="ru-RU" sz="3600" b="1" dirty="0">
                <a:latin typeface="Times New Roman"/>
                <a:ea typeface="Calibri"/>
                <a:cs typeface="Times New Roman"/>
              </a:rPr>
              <a:t>.</a:t>
            </a:r>
            <a:endParaRPr lang="ru-RU" sz="28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t-RU" sz="3600" b="1" dirty="0">
                <a:latin typeface="Times New Roman"/>
                <a:ea typeface="Calibri"/>
                <a:cs typeface="Times New Roman"/>
              </a:rPr>
              <a:t>                    6) чыгыш ясау.</a:t>
            </a:r>
            <a:endParaRPr lang="ru-RU" sz="28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1122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280" y="1187355"/>
            <a:ext cx="3859212" cy="1371600"/>
          </a:xfrm>
        </p:spPr>
        <p:txBody>
          <a:bodyPr>
            <a:noAutofit/>
          </a:bodyPr>
          <a:lstStyle/>
          <a:p>
            <a:r>
              <a:rPr lang="tt-RU" sz="2400" dirty="0" smtClean="0"/>
              <a:t>.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92" r="7292"/>
          <a:stretch>
            <a:fillRect/>
          </a:stretch>
        </p:blipFill>
        <p:spPr>
          <a:xfrm>
            <a:off x="7404100" y="189728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7" name="Вертикальный свиток 6"/>
          <p:cNvSpPr/>
          <p:nvPr/>
        </p:nvSpPr>
        <p:spPr>
          <a:xfrm>
            <a:off x="266928" y="109182"/>
            <a:ext cx="6161168" cy="664646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2400" b="1" dirty="0">
                <a:solidFill>
                  <a:srgbClr val="002060"/>
                </a:solidFill>
              </a:rPr>
              <a:t>Сөенче сыерчык!</a:t>
            </a:r>
          </a:p>
          <a:p>
            <a:r>
              <a:rPr lang="tt-RU" sz="2400" b="1" dirty="0">
                <a:solidFill>
                  <a:srgbClr val="002060"/>
                </a:solidFill>
              </a:rPr>
              <a:t>Сөенче! Сөенче!</a:t>
            </a:r>
          </a:p>
          <a:p>
            <a:r>
              <a:rPr lang="tt-RU" sz="2400" b="1" dirty="0">
                <a:solidFill>
                  <a:srgbClr val="002060"/>
                </a:solidFill>
              </a:rPr>
              <a:t>Сыерчык! Сыерчык!</a:t>
            </a:r>
          </a:p>
          <a:p>
            <a:r>
              <a:rPr lang="tt-RU" sz="2400" b="1" dirty="0">
                <a:solidFill>
                  <a:srgbClr val="002060"/>
                </a:solidFill>
              </a:rPr>
              <a:t>Сөекле кошчыклар</a:t>
            </a:r>
          </a:p>
          <a:p>
            <a:r>
              <a:rPr lang="tt-RU" sz="2400" b="1" dirty="0">
                <a:solidFill>
                  <a:srgbClr val="002060"/>
                </a:solidFill>
              </a:rPr>
              <a:t>Килгәннәр ич очып.</a:t>
            </a:r>
          </a:p>
          <a:p>
            <a:r>
              <a:rPr lang="tt-RU" sz="2400" b="1" dirty="0">
                <a:solidFill>
                  <a:srgbClr val="002060"/>
                </a:solidFill>
              </a:rPr>
              <a:t>Ям</a:t>
            </a:r>
            <a:r>
              <a:rPr lang="ru-RU" sz="2400" b="1" dirty="0" err="1">
                <a:solidFill>
                  <a:srgbClr val="002060"/>
                </a:solidFill>
              </a:rPr>
              <a:t>ьле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яз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җырчысы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tt-RU" sz="2400" b="1" dirty="0">
                <a:solidFill>
                  <a:srgbClr val="002060"/>
                </a:solidFill>
              </a:rPr>
              <a:t>Сөйкемле сыерчык,</a:t>
            </a:r>
          </a:p>
          <a:p>
            <a:r>
              <a:rPr lang="tt-RU" sz="2400" b="1" dirty="0">
                <a:solidFill>
                  <a:srgbClr val="002060"/>
                </a:solidFill>
              </a:rPr>
              <a:t>Әй, сайрый дәртләнеп,</a:t>
            </a:r>
          </a:p>
          <a:p>
            <a:r>
              <a:rPr lang="tt-RU" sz="2400" b="1" dirty="0" smtClean="0">
                <a:solidFill>
                  <a:srgbClr val="002060"/>
                </a:solidFill>
              </a:rPr>
              <a:t>Иңнәрен сикертеп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7244" y="1042454"/>
            <a:ext cx="23663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>
                <a:solidFill>
                  <a:srgbClr val="002060"/>
                </a:solidFill>
              </a:rPr>
              <a:t>Сыерчык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Бари </a:t>
            </a:r>
            <a:r>
              <a:rPr lang="ru-RU" b="1" dirty="0" err="1">
                <a:solidFill>
                  <a:schemeClr val="bg1">
                    <a:lumMod val="50000"/>
                  </a:schemeClr>
                </a:solidFill>
              </a:rPr>
              <a:t>Рәхмәт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Алсу\Desktop\images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8704" y="2811439"/>
            <a:ext cx="3348251" cy="3944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416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22" b="22222"/>
          <a:stretch>
            <a:fillRect/>
          </a:stretch>
        </p:blipFill>
        <p:spPr>
          <a:xfrm>
            <a:off x="7117497" y="3599842"/>
            <a:ext cx="4572000" cy="3042258"/>
          </a:xfrm>
          <a:ln>
            <a:solidFill>
              <a:srgbClr val="FFFF00"/>
            </a:solidFill>
          </a:ln>
        </p:spPr>
      </p:pic>
      <p:sp>
        <p:nvSpPr>
          <p:cNvPr id="6" name="Выноска-облако 5"/>
          <p:cNvSpPr/>
          <p:nvPr/>
        </p:nvSpPr>
        <p:spPr>
          <a:xfrm rot="613132">
            <a:off x="521413" y="212888"/>
            <a:ext cx="6072198" cy="3217930"/>
          </a:xfrm>
          <a:prstGeom prst="cloudCallout">
            <a:avLst/>
          </a:prstGeom>
          <a:solidFill>
            <a:srgbClr val="51F1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Син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бел</a:t>
            </a:r>
            <a:r>
              <a:rPr lang="tt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әсеңме?</a:t>
            </a:r>
            <a:r>
              <a:rPr lang="tt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tt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tt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Кошларның </a:t>
            </a:r>
            <a:r>
              <a:rPr lang="tt-RU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күбесе кызыл китапка кертелгән, димәк алар әзәйгән дигән сүз. Кызыл китап безне кисәтә:</a:t>
            </a:r>
            <a:endParaRPr lang="ru-RU" sz="2400" b="1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2050" name="Picture 2" descr="C:\Users\Алсу\Desktop\images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0894" y="162334"/>
            <a:ext cx="5145206" cy="3319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Горизонтальный свиток 6"/>
          <p:cNvSpPr/>
          <p:nvPr/>
        </p:nvSpPr>
        <p:spPr>
          <a:xfrm>
            <a:off x="664569" y="3448248"/>
            <a:ext cx="6141493" cy="3193576"/>
          </a:xfrm>
          <a:prstGeom prst="horizontalScroll">
            <a:avLst/>
          </a:prstGeom>
          <a:solidFill>
            <a:srgbClr val="51F1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tt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Кошларга таш атма</a:t>
            </a:r>
          </a:p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tt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Баласын елатма,</a:t>
            </a:r>
          </a:p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tt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Таш атма кошларга, атма син.</a:t>
            </a:r>
          </a:p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tt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Кошлар бит - дусларың</a:t>
            </a:r>
          </a:p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r>
              <a:rPr lang="tt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Ярдәм ит, аларны сакла син!</a:t>
            </a: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817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932" y="345669"/>
            <a:ext cx="10515600" cy="1387597"/>
          </a:xfrm>
        </p:spPr>
        <p:txBody>
          <a:bodyPr>
            <a:normAutofit/>
          </a:bodyPr>
          <a:lstStyle/>
          <a:p>
            <a:pPr algn="ctr"/>
            <a:r>
              <a:rPr lang="tt-RU" sz="3600" b="1" i="1" dirty="0" smtClean="0"/>
              <a:t>Без кошларны матур оялар белән каршы алабыз.</a:t>
            </a:r>
            <a:endParaRPr lang="ru-RU" sz="36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63" y="1527606"/>
            <a:ext cx="3103700" cy="4585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600" y="1527603"/>
            <a:ext cx="3059113" cy="4585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3451" y="3120579"/>
            <a:ext cx="3207224" cy="333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Алсу\Desktop\images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1296" y="3120579"/>
            <a:ext cx="2773054" cy="333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31395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41342" y="204716"/>
            <a:ext cx="8426547" cy="6437384"/>
          </a:xfrm>
        </p:spPr>
        <p:txBody>
          <a:bodyPr>
            <a:normAutofit fontScale="47500" lnSpcReduction="20000"/>
          </a:bodyPr>
          <a:lstStyle/>
          <a:p>
            <a:pPr marL="342900" indent="-342900" algn="l">
              <a:lnSpc>
                <a:spcPct val="120000"/>
              </a:lnSpc>
              <a:buFontTx/>
              <a:buChar char="-"/>
            </a:pPr>
            <a:r>
              <a:rPr lang="tt-RU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Борынгы </a:t>
            </a:r>
            <a:r>
              <a:rPr lang="tt-RU" sz="5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индуслар</a:t>
            </a:r>
            <a:r>
              <a:rPr lang="tt-RU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сыерчыкларның корткычларга каршы көрәшчеләр булуын бәяләп, аларга оя ясый башлаганнар. </a:t>
            </a:r>
          </a:p>
          <a:p>
            <a:pPr marL="342900" indent="-342900" algn="l">
              <a:lnSpc>
                <a:spcPct val="120000"/>
              </a:lnSpc>
              <a:buFontTx/>
              <a:buChar char="-"/>
            </a:pPr>
            <a:r>
              <a:rPr lang="tt-RU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 оялар эче алынган </a:t>
            </a:r>
            <a:r>
              <a:rPr lang="tt-RU" sz="5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кабактан</a:t>
            </a:r>
            <a:r>
              <a:rPr lang="tt-RU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була.</a:t>
            </a:r>
          </a:p>
          <a:p>
            <a:pPr marL="342900" indent="-342900" algn="ctr">
              <a:buFontTx/>
              <a:buChar char="-"/>
            </a:pPr>
            <a:endParaRPr lang="tt-RU" sz="5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tt-RU" sz="5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Голландия </a:t>
            </a:r>
            <a:r>
              <a:rPr lang="tt-RU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халкы тишекле </a:t>
            </a:r>
            <a:r>
              <a:rPr lang="tt-RU" sz="5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балчык </a:t>
            </a:r>
            <a:r>
              <a:rPr lang="tt-RU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савыт </a:t>
            </a:r>
          </a:p>
          <a:p>
            <a:pPr marL="342900" indent="-342900" algn="l">
              <a:buFontTx/>
              <a:buChar char="-"/>
            </a:pPr>
            <a:r>
              <a:rPr lang="tt-RU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куя башлаган.</a:t>
            </a:r>
          </a:p>
          <a:p>
            <a:pPr marL="342900" indent="-342900" algn="ctr">
              <a:buFontTx/>
              <a:buChar char="-"/>
            </a:pPr>
            <a:endParaRPr lang="tt-RU" sz="5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tt-RU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 тик </a:t>
            </a:r>
            <a:r>
              <a:rPr lang="tt-RU" sz="5200" b="1" dirty="0" smtClean="0">
                <a:solidFill>
                  <a:srgbClr val="581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</a:t>
            </a:r>
            <a:r>
              <a:rPr lang="ru-RU" sz="5200" b="1" dirty="0" err="1" smtClean="0">
                <a:solidFill>
                  <a:srgbClr val="581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цлар</a:t>
            </a:r>
            <a:r>
              <a:rPr lang="ru-RU" sz="5200" b="1" dirty="0" smtClean="0">
                <a:solidFill>
                  <a:srgbClr val="581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гына</a:t>
            </a:r>
            <a:r>
              <a:rPr lang="ru-RU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ояны</a:t>
            </a:r>
            <a:r>
              <a:rPr lang="ru-RU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tt-RU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tt-RU" sz="5200" b="1" dirty="0" smtClean="0">
                <a:solidFill>
                  <a:srgbClr val="5810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агачтан  </a:t>
            </a:r>
            <a:r>
              <a:rPr lang="tt-RU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ясарга керешкәннәр.</a:t>
            </a:r>
          </a:p>
          <a:p>
            <a:pPr algn="l"/>
            <a:r>
              <a:rPr lang="tt-RU" sz="5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Узган гасырның 20-нче </a:t>
            </a:r>
          </a:p>
          <a:p>
            <a:pPr algn="l"/>
            <a:r>
              <a:rPr lang="tt-RU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елларында мондый үрнәкне </a:t>
            </a:r>
            <a:r>
              <a:rPr lang="tt-RU" sz="5200" b="1" dirty="0" smtClean="0">
                <a:solidFill>
                  <a:srgbClr val="FC20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Рәсәйдә</a:t>
            </a:r>
          </a:p>
          <a:p>
            <a:pPr algn="l"/>
            <a:r>
              <a:rPr lang="tt-RU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куллана башлаганнар.                           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1027" name="Picture 3" descr="C:\Users\Алсу\Desktop\images (3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947"/>
          <a:stretch/>
        </p:blipFill>
        <p:spPr bwMode="auto">
          <a:xfrm>
            <a:off x="131298" y="99573"/>
            <a:ext cx="2038350" cy="1926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су\Desktop\Без назван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25749"/>
            <a:ext cx="2143125" cy="2143125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Алсу\Desktop\images (6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0987" y="99573"/>
            <a:ext cx="1847850" cy="2466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лсу\Desktop\images (5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2337" y="2321024"/>
            <a:ext cx="2476500" cy="1847850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лсу\Desktop\birdhouse-7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633" y="3244948"/>
            <a:ext cx="1790882" cy="213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Алсу\Desktop\images (8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" y="4260850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лсу\Desktop\images (7)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0987" y="4233127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0601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932" y="345669"/>
            <a:ext cx="10515600" cy="1387597"/>
          </a:xfrm>
        </p:spPr>
        <p:txBody>
          <a:bodyPr>
            <a:normAutofit/>
          </a:bodyPr>
          <a:lstStyle/>
          <a:p>
            <a:pPr algn="ctr"/>
            <a:r>
              <a:rPr lang="tt-RU" sz="3600" b="1" i="1" dirty="0" smtClean="0"/>
              <a:t>Без кошларны матур оялар белән каршы алабыз.</a:t>
            </a:r>
            <a:endParaRPr lang="ru-RU" sz="36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63" y="1527606"/>
            <a:ext cx="3103700" cy="4585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600" y="1527603"/>
            <a:ext cx="3059113" cy="4585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3451" y="3120579"/>
            <a:ext cx="3207224" cy="333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Алсу\Desktop\images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1296" y="3120579"/>
            <a:ext cx="2773054" cy="333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7579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020" y="673782"/>
            <a:ext cx="10515600" cy="818864"/>
          </a:xfrm>
        </p:spPr>
        <p:txBody>
          <a:bodyPr>
            <a:noAutofit/>
          </a:bodyPr>
          <a:lstStyle/>
          <a:p>
            <a:pPr algn="ctr"/>
            <a:r>
              <a:rPr lang="tt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t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t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Сыерчыклар ояларына дезенфек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ция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ясыйлар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tt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кән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45" y="1613935"/>
            <a:ext cx="11821355" cy="472336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tt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tt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Күзәтүләр курсәткәнчә, бакчада сарымсак                    с                                һәм </a:t>
            </a:r>
            <a:r>
              <a:rPr lang="tt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суганны йолкып ояларына </a:t>
            </a:r>
            <a:r>
              <a:rPr lang="tt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салалар             и                                икән.Уңышны әрәм итә дип</a:t>
            </a:r>
            <a:r>
              <a:rPr lang="tt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t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куркырга                                к                                кирәкми, </a:t>
            </a:r>
            <a:r>
              <a:rPr lang="tt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 </a:t>
            </a:r>
            <a:r>
              <a:rPr lang="tt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сыерчык пары </a:t>
            </a:r>
            <a:r>
              <a:rPr lang="tt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бакчада </a:t>
            </a:r>
            <a:endParaRPr lang="tt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tt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яшәгәндә, бик күп корткычларны юк итә      ә                                 һәм уңышларыбызны саклап калырга       р                                 ярдәм </a:t>
            </a:r>
            <a:r>
              <a:rPr lang="tt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итә. Сыерчыкларның көне буе </a:t>
            </a:r>
            <a:r>
              <a:rPr lang="tt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а                                 ашаган </a:t>
            </a:r>
            <a:r>
              <a:rPr lang="tt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ризыгы </a:t>
            </a:r>
            <a:r>
              <a:rPr lang="tt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үзенең </a:t>
            </a:r>
            <a:r>
              <a:rPr lang="tt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авырлыгыннан ике </a:t>
            </a:r>
            <a:r>
              <a:rPr lang="tt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тапкырга </a:t>
            </a:r>
            <a:r>
              <a:rPr lang="tt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авыррак.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3074" name="Picture 2" descr="C:\Users\Алсу\Desktop\56ce618613f6e7afc8d3734dfedd254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011" y="1784054"/>
            <a:ext cx="3248025" cy="402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710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d Billed Starl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40" r="8895"/>
          <a:stretch/>
        </p:blipFill>
        <p:spPr bwMode="auto">
          <a:xfrm>
            <a:off x="69078" y="109183"/>
            <a:ext cx="3492988" cy="3842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7689" y="47044"/>
            <a:ext cx="6290777" cy="728480"/>
          </a:xfr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tt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Сыерчыкларның төрләре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078" y="3102177"/>
            <a:ext cx="253764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222222"/>
                </a:solidFill>
                <a:latin typeface="Arial"/>
              </a:rPr>
              <a:t>Красноклювый</a:t>
            </a:r>
            <a:r>
              <a:rPr lang="ru-RU" sz="2400" b="1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400" b="1" dirty="0" smtClean="0">
                <a:solidFill>
                  <a:srgbClr val="222222"/>
                </a:solidFill>
                <a:latin typeface="Arial"/>
              </a:rPr>
              <a:t>скворец</a:t>
            </a:r>
            <a:endParaRPr lang="ru-RU" sz="2400" dirty="0"/>
          </a:p>
        </p:txBody>
      </p:sp>
      <p:pic>
        <p:nvPicPr>
          <p:cNvPr id="5124" name="Picture 4" descr="Asian Pied Starling I IMG 55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7573" y="767880"/>
            <a:ext cx="3357568" cy="3083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2797573" y="3511391"/>
            <a:ext cx="241521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222222"/>
                </a:solidFill>
                <a:latin typeface="Arial"/>
              </a:rPr>
              <a:t>Пегий скворец</a:t>
            </a:r>
            <a:endParaRPr lang="ru-RU" sz="2400" dirty="0"/>
          </a:p>
        </p:txBody>
      </p:sp>
      <p:pic>
        <p:nvPicPr>
          <p:cNvPr id="5126" name="Picture 6" descr="Chestnut-tailed Starling I IMG 25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6993" y="757793"/>
            <a:ext cx="3309581" cy="3232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TextBox 13"/>
          <p:cNvSpPr txBox="1"/>
          <p:nvPr/>
        </p:nvSpPr>
        <p:spPr>
          <a:xfrm>
            <a:off x="6332562" y="3095892"/>
            <a:ext cx="227844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222222"/>
                </a:solidFill>
                <a:latin typeface="Arial"/>
              </a:rPr>
              <a:t>Сероголовый</a:t>
            </a:r>
            <a:endParaRPr lang="ru-RU" sz="2400" b="1" dirty="0" smtClean="0">
              <a:solidFill>
                <a:srgbClr val="222222"/>
              </a:solidFill>
              <a:latin typeface="Arial"/>
            </a:endParaRPr>
          </a:p>
          <a:p>
            <a:r>
              <a:rPr lang="ru-RU" sz="2400" b="1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400" b="1" dirty="0">
                <a:solidFill>
                  <a:srgbClr val="222222"/>
                </a:solidFill>
                <a:latin typeface="Arial"/>
              </a:rPr>
              <a:t>скворец</a:t>
            </a:r>
            <a:endParaRPr lang="ru-RU" sz="2400" dirty="0"/>
          </a:p>
        </p:txBody>
      </p:sp>
      <p:pic>
        <p:nvPicPr>
          <p:cNvPr id="5128" name="Picture 8" descr="Black-winged Starl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78" y="4035015"/>
            <a:ext cx="3492987" cy="2693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0" y="6266681"/>
            <a:ext cx="378592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22222"/>
                </a:solidFill>
                <a:latin typeface="Arial"/>
              </a:rPr>
              <a:t>Чернокрылый скворец</a:t>
            </a:r>
            <a:endParaRPr lang="ru-RU" sz="2400" dirty="0"/>
          </a:p>
        </p:txBody>
      </p:sp>
      <p:pic>
        <p:nvPicPr>
          <p:cNvPr id="5130" name="Picture 10" descr="Black-collared Starl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5136" y="4217158"/>
            <a:ext cx="3739486" cy="2511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TextBox 15"/>
          <p:cNvSpPr txBox="1"/>
          <p:nvPr/>
        </p:nvSpPr>
        <p:spPr>
          <a:xfrm>
            <a:off x="8334850" y="6266680"/>
            <a:ext cx="372005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222222"/>
                </a:solidFill>
                <a:latin typeface="Arial"/>
              </a:rPr>
              <a:t>Черношейный скворец</a:t>
            </a:r>
            <a:endParaRPr lang="ru-RU" sz="2400" dirty="0"/>
          </a:p>
        </p:txBody>
      </p:sp>
      <p:pic>
        <p:nvPicPr>
          <p:cNvPr id="5132" name="Picture 12" descr="undefined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12" t="19582" r="31911" b="13092"/>
          <a:stretch/>
        </p:blipFill>
        <p:spPr bwMode="auto">
          <a:xfrm>
            <a:off x="3684896" y="3997745"/>
            <a:ext cx="4490113" cy="2739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CC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TextBox 16"/>
          <p:cNvSpPr txBox="1"/>
          <p:nvPr/>
        </p:nvSpPr>
        <p:spPr>
          <a:xfrm>
            <a:off x="5714718" y="5882943"/>
            <a:ext cx="2425664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цейлонский </a:t>
            </a:r>
          </a:p>
          <a:p>
            <a:r>
              <a:rPr lang="ru-RU" sz="2400" b="1" dirty="0" smtClean="0"/>
              <a:t>скворец</a:t>
            </a:r>
            <a:endParaRPr lang="ru-RU" sz="2400" b="1" dirty="0"/>
          </a:p>
        </p:txBody>
      </p:sp>
      <p:pic>
        <p:nvPicPr>
          <p:cNvPr id="5134" name="Picture 14" descr="Малый скворец фот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6783" y="109183"/>
            <a:ext cx="2910751" cy="4003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TextBox 17"/>
          <p:cNvSpPr txBox="1"/>
          <p:nvPr/>
        </p:nvSpPr>
        <p:spPr>
          <a:xfrm>
            <a:off x="9089410" y="3580725"/>
            <a:ext cx="296549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Малый скворец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93894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0.1|3.5|1.9"/>
</p:tagLst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314</Words>
  <Application>Microsoft Office PowerPoint</Application>
  <PresentationFormat>Широкоэкранный</PresentationFormat>
  <Paragraphs>65</Paragraphs>
  <Slides>12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Courier New</vt:lpstr>
      <vt:lpstr>Helvetica Neue</vt:lpstr>
      <vt:lpstr>Times New Roman</vt:lpstr>
      <vt:lpstr>Trebuchet MS</vt:lpstr>
      <vt:lpstr>Verdana</vt:lpstr>
      <vt:lpstr>Wingdings 2</vt:lpstr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Без кошларны матур оялар белән каршы алабыз.</vt:lpstr>
      <vt:lpstr>Презентация PowerPoint</vt:lpstr>
      <vt:lpstr>Без кошларны матур оялар белән каршы алабыз.</vt:lpstr>
      <vt:lpstr>  Сыерчыклар ояларына дезенфекция ясыйлар икән</vt:lpstr>
      <vt:lpstr>Сыерчыкларның төрләре</vt:lpstr>
      <vt:lpstr> </vt:lpstr>
      <vt:lpstr>Презентация PowerPoint</vt:lpstr>
      <vt:lpstr>Минем ясаган рәсемнәрем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Сыерчык – яз кошы. Сыерчык – файдалы кош.</dc:title>
  <dc:creator>LENOVO</dc:creator>
  <cp:lastModifiedBy>Пользователь</cp:lastModifiedBy>
  <cp:revision>52</cp:revision>
  <dcterms:created xsi:type="dcterms:W3CDTF">2017-04-02T10:24:46Z</dcterms:created>
  <dcterms:modified xsi:type="dcterms:W3CDTF">2017-07-27T13:02:14Z</dcterms:modified>
</cp:coreProperties>
</file>