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handoutMasterIdLst>
    <p:handoutMasterId r:id="rId18"/>
  </p:handoutMasterIdLst>
  <p:sldIdLst>
    <p:sldId id="257" r:id="rId5"/>
    <p:sldId id="258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6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2D0D4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29" autoAdjust="0"/>
    <p:restoredTop sz="93052" autoAdjust="0"/>
  </p:normalViewPr>
  <p:slideViewPr>
    <p:cSldViewPr snapToGrid="0">
      <p:cViewPr>
        <p:scale>
          <a:sx n="57" d="100"/>
          <a:sy n="57" d="100"/>
        </p:scale>
        <p:origin x="-1368" y="-8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6992" y="1801368"/>
            <a:ext cx="9144000" cy="127166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21887" y="4919472"/>
            <a:ext cx="780779" cy="18132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21887" y="2486190"/>
            <a:ext cx="6529105" cy="33398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304288" y="3148546"/>
            <a:ext cx="946995" cy="8888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284064" flipH="1">
            <a:off x="9040091" y="280346"/>
            <a:ext cx="1620000" cy="14497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922264">
            <a:off x="432872" y="866690"/>
            <a:ext cx="2281516" cy="13411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1078" y="5120640"/>
            <a:ext cx="462607" cy="9102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12276" y="-494119"/>
            <a:ext cx="2726006" cy="28881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645520" y="785524"/>
            <a:ext cx="521596" cy="81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6653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8791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66479" y="4982080"/>
            <a:ext cx="2264474" cy="13310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10518841" y="624268"/>
            <a:ext cx="1087755" cy="10191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518841" y="2288674"/>
            <a:ext cx="1378875" cy="12809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21546" y="160762"/>
            <a:ext cx="844933" cy="7930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4345" y="1896931"/>
            <a:ext cx="413035" cy="8127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834828" y="3776471"/>
            <a:ext cx="1062888" cy="135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1611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500616" y="-416425"/>
            <a:ext cx="2105596" cy="2230872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42744" y="105247"/>
            <a:ext cx="748195" cy="7022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5528" y="1617231"/>
            <a:ext cx="590550" cy="11620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012478" y="4179048"/>
            <a:ext cx="832257" cy="106285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670825" y="4768561"/>
            <a:ext cx="1497976" cy="94667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95101" y="5605930"/>
            <a:ext cx="1359952" cy="12633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49272" y="5631447"/>
            <a:ext cx="1384005" cy="66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1266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739587" y="-347322"/>
            <a:ext cx="2348721" cy="2488462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24819" y="5166360"/>
            <a:ext cx="924802" cy="8680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70878" y="2020246"/>
            <a:ext cx="456953" cy="8991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459951" flipH="1">
            <a:off x="205829" y="3358523"/>
            <a:ext cx="971850" cy="12086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35827" y="89169"/>
            <a:ext cx="920345" cy="75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213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491399" y="169358"/>
            <a:ext cx="766227" cy="7191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0737" y="5047487"/>
            <a:ext cx="495264" cy="9745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589213" y="3233118"/>
            <a:ext cx="1383331" cy="17666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45847" y="5688912"/>
            <a:ext cx="1750047" cy="11690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239978" y="-281815"/>
            <a:ext cx="1913925" cy="202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310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езуль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912940" y="1171075"/>
            <a:ext cx="1844592" cy="1954339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980944" y="1964368"/>
            <a:ext cx="6210373" cy="1161046"/>
          </a:xfrm>
          <a:prstGeom prst="rect">
            <a:avLst/>
          </a:prstGeom>
        </p:spPr>
        <p:txBody>
          <a:bodyPr/>
          <a:lstStyle>
            <a:lvl1pPr>
              <a:defRPr sz="5400" b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122240" y="-1521677"/>
            <a:ext cx="869033" cy="8156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93017" y="6858000"/>
            <a:ext cx="1143002" cy="9387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321188" y="4246511"/>
            <a:ext cx="1063754" cy="10088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263276" y="247307"/>
            <a:ext cx="1005842" cy="8625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8672" y="5255401"/>
            <a:ext cx="398728" cy="7845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192000" y="4366661"/>
            <a:ext cx="1178004" cy="128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31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0.4944 0.03982 " pathEditMode="relative" rAng="0" ptsTypes="AA">
                                      <p:cBhvr>
                                        <p:cTn id="6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14" y="199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77556E-17 L 0.26823 0.75972 " pathEditMode="relative" rAng="0" ptsTypes="AA">
                                      <p:cBhvr>
                                        <p:cTn id="8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11" y="3798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0.74127 -0.53078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57" y="-2655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636 0.32106 L -0.23802 -0.46945 " pathEditMode="relative" rAng="0" ptsTypes="AA">
                                      <p:cBhvr>
                                        <p:cTn id="12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19" y="-3953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4" presetClass="path" presetSubtype="0" accel="45143" decel="4514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59259E-6 C -0.06966 0.12616 -0.2306 0.11273 -0.23867 0.10695 C -0.2405 0.10533 -0.42617 0.13426 -0.50482 0.10093 C -0.58373 0.06783 -0.65964 -0.01967 -0.71185 -0.09236 C -0.76185 -0.18102 -0.79128 -0.24815 -0.81133 -0.3169 C -0.83151 -0.38588 -0.84271 -0.53379 -0.85026 -0.55416 " pathEditMode="relative" rAng="0" ptsTypes="AAAAAA">
                                      <p:cBhvr>
                                        <p:cTn id="14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13" y="-2185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90" r:id="rId2"/>
    <p:sldLayoutId id="2147483681" r:id="rId3"/>
    <p:sldLayoutId id="2147483687" r:id="rId4"/>
    <p:sldLayoutId id="2147483688" r:id="rId5"/>
    <p:sldLayoutId id="2147483689" r:id="rId6"/>
    <p:sldLayoutId id="2147483692" r:id="rId7"/>
  </p:sldLayoutIdLst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0.png"/><Relationship Id="rId10" Type="http://schemas.openxmlformats.org/officeDocument/2006/relationships/image" Target="../media/image42.jpeg"/><Relationship Id="rId4" Type="http://schemas.openxmlformats.org/officeDocument/2006/relationships/image" Target="../media/image11.png"/><Relationship Id="rId9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1.png"/><Relationship Id="rId5" Type="http://schemas.openxmlformats.org/officeDocument/2006/relationships/image" Target="../media/image18.png"/><Relationship Id="rId10" Type="http://schemas.openxmlformats.org/officeDocument/2006/relationships/image" Target="../media/image44.jpe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4.png"/><Relationship Id="rId7" Type="http://schemas.openxmlformats.org/officeDocument/2006/relationships/audio" Target="../media/audio1.wav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46.png"/><Relationship Id="rId5" Type="http://schemas.openxmlformats.org/officeDocument/2006/relationships/image" Target="../media/image26.png"/><Relationship Id="rId10" Type="http://schemas.openxmlformats.org/officeDocument/2006/relationships/image" Target="../media/image43.png"/><Relationship Id="rId4" Type="http://schemas.openxmlformats.org/officeDocument/2006/relationships/image" Target="../media/image25.png"/><Relationship Id="rId9" Type="http://schemas.openxmlformats.org/officeDocument/2006/relationships/image" Target="../media/image4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0.png"/><Relationship Id="rId7" Type="http://schemas.openxmlformats.org/officeDocument/2006/relationships/image" Target="../media/image4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32.png"/><Relationship Id="rId4" Type="http://schemas.openxmlformats.org/officeDocument/2006/relationships/image" Target="../media/image47.png"/><Relationship Id="rId9" Type="http://schemas.openxmlformats.org/officeDocument/2006/relationships/image" Target="../media/image4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09208" y="1387916"/>
            <a:ext cx="8030094" cy="25190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perspectiveHeroicExtremeRightFacing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СОХРАНИМ ПРИРОДУ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СВОИМИ РУКАМИ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0802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1735">
        <p14:doors dir="vert"/>
      </p:transition>
    </mc:Choice>
    <mc:Fallback>
      <p:transition spd="slow" advTm="173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6101541" y="1048064"/>
            <a:ext cx="5868786" cy="2094148"/>
          </a:xfrm>
          <a:prstGeom prst="wedgeRoundRectCallout">
            <a:avLst>
              <a:gd name="adj1" fmla="val 33447"/>
              <a:gd name="adj2" fmla="val 93462"/>
              <a:gd name="adj3" fmla="val 16667"/>
            </a:avLst>
          </a:prstGeom>
          <a:ln>
            <a:solidFill>
              <a:srgbClr val="FF00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учше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хвойным воздухом дышать,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вырубать деревья для бумаги. 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лучше ль сдать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макулатуру,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подключив аппаратуру - получить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целлюлозную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структуру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://rznsch56.ucoz.ru/novosti/may/makulatur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349510" y="1197693"/>
            <a:ext cx="4619027" cy="39387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150608" y="3389011"/>
            <a:ext cx="386141" cy="60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6076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395">
        <p14:doors dir="vert"/>
      </p:transition>
    </mc:Choice>
    <mc:Fallback>
      <p:transition spd="slow" advTm="339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rmc55.ru/wp-content/uploads/2016/12/volonte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0964" y="188440"/>
            <a:ext cx="4470767" cy="121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lookbio.chip18.ru/uploads/post/1444310322%D1%82%D0%BE%D1%87%D0%BD%D0%BE%20%D0%B8%D1%81%D0%BF%D0%BE%D0%BB%D1%8C%D0%B7-3-920x570-trim-trim(21,17,941,587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301862" y="1633815"/>
            <a:ext cx="5520520" cy="34203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7108766" y="2611860"/>
            <a:ext cx="3989286" cy="1464231"/>
          </a:xfrm>
          <a:prstGeom prst="wedgeRoundRectCallout">
            <a:avLst>
              <a:gd name="adj1" fmla="val 47448"/>
              <a:gd name="adj2" fmla="val 61365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пусть не видят миллионы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помогают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лесу,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всей душою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Стараются исправить мир.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7315201" y="832767"/>
            <a:ext cx="4322617" cy="1602096"/>
          </a:xfrm>
          <a:prstGeom prst="wedgeRoundRectCallout">
            <a:avLst>
              <a:gd name="adj1" fmla="val -83429"/>
              <a:gd name="adj2" fmla="val 7033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ysClr val="windowText" lastClr="000000"/>
                </a:solidFill>
                <a:latin typeface="Monotype Corsiva" panose="03010101010201010101" pitchFamily="66" charset="0"/>
              </a:rPr>
              <a:t>Пусть мы не сможем спасти всех, кого бы нам хотелось. </a:t>
            </a:r>
          </a:p>
          <a:p>
            <a:r>
              <a:rPr lang="ru-RU" sz="2400" dirty="0">
                <a:solidFill>
                  <a:sysClr val="windowText" lastClr="000000"/>
                </a:solidFill>
                <a:latin typeface="Monotype Corsiva" panose="03010101010201010101" pitchFamily="66" charset="0"/>
              </a:rPr>
              <a:t>Но мы спасем намного больше, чем те, кто даже не пытается...</a:t>
            </a:r>
          </a:p>
          <a:p>
            <a:pPr algn="ctr"/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904982" y="3343976"/>
            <a:ext cx="386141" cy="60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8394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189">
        <p14:doors dir="vert"/>
      </p:transition>
    </mc:Choice>
    <mc:Fallback>
      <p:transition spd="slow" advTm="31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Мех Татьяна\Desktop\лес плакат\Берегите лес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313413" y="0"/>
            <a:ext cx="96760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73501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2094">
        <p14:doors dir="vert"/>
      </p:transition>
    </mc:Choice>
    <mc:Fallback>
      <p:transition spd="slow" advTm="209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82411" y="560726"/>
            <a:ext cx="775968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вы создали природу,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вам ее убивать!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63912" y="2576945"/>
            <a:ext cx="95286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Храните жизнь великого леса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2219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9136">
        <p14:doors dir="vert"/>
      </p:transition>
    </mc:Choice>
    <mc:Fallback>
      <p:transition spd="slow" advTm="91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Введите сюда текст вопроса</a:t>
            </a:r>
            <a:endParaRPr lang="ru-RU" sz="4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Скругленная прямоугольная выноска 6">
            <a:hlinkClick r:id="" action="ppaction://hlinkshowjump?jump=nextslide">
              <a:snd r:embed="rId2" name="chimes.wav"/>
            </a:hlinkClick>
          </p:cNvPr>
          <p:cNvSpPr/>
          <p:nvPr/>
        </p:nvSpPr>
        <p:spPr>
          <a:xfrm>
            <a:off x="6981640" y="1031437"/>
            <a:ext cx="4226637" cy="2089103"/>
          </a:xfrm>
          <a:prstGeom prst="wedgeRoundRectCallout">
            <a:avLst>
              <a:gd name="adj1" fmla="val 41710"/>
              <a:gd name="adj2" fmla="val 78828"/>
              <a:gd name="adj3" fmla="val 16667"/>
            </a:avLst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44444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Мой </a:t>
            </a:r>
            <a:r>
              <a:rPr lang="ru-RU" sz="2800" dirty="0">
                <a:solidFill>
                  <a:srgbClr val="44444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друг, когда приходишь в лес,</a:t>
            </a:r>
            <a:br>
              <a:rPr lang="ru-RU" sz="2800" dirty="0">
                <a:solidFill>
                  <a:srgbClr val="44444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44444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 - гость, не забывай.</a:t>
            </a:r>
            <a:br>
              <a:rPr lang="ru-RU" sz="2800" dirty="0">
                <a:solidFill>
                  <a:srgbClr val="44444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44444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лесу свои законы есть,</a:t>
            </a:r>
            <a:br>
              <a:rPr lang="ru-RU" sz="2800" dirty="0">
                <a:solidFill>
                  <a:srgbClr val="44444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44444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 их не нарушай</a:t>
            </a:r>
            <a:r>
              <a:rPr lang="ru-RU" sz="2800" dirty="0" smtClean="0">
                <a:solidFill>
                  <a:srgbClr val="44444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94752" y="6991855"/>
            <a:ext cx="2264474" cy="13310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12099991" y="-1019175"/>
            <a:ext cx="1087755" cy="10191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834828" y="2044910"/>
            <a:ext cx="992734" cy="92221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930658" y="238386"/>
            <a:ext cx="844933" cy="79305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4345" y="1896931"/>
            <a:ext cx="413035" cy="81274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834828" y="3776471"/>
            <a:ext cx="1062888" cy="13573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518841" y="3120540"/>
            <a:ext cx="386141" cy="606027"/>
          </a:xfrm>
          <a:prstGeom prst="rect">
            <a:avLst/>
          </a:prstGeom>
        </p:spPr>
      </p:pic>
      <p:pic>
        <p:nvPicPr>
          <p:cNvPr id="1026" name="Picture 2" descr="https://w-dog.ru/wallpapers/11/5/470216536094107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8820" y="1031437"/>
            <a:ext cx="6224221" cy="50473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60632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743">
        <p14:doors dir="vert"/>
      </p:transition>
    </mc:Choice>
    <mc:Fallback>
      <p:transition spd="slow" advTm="37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037 L 0.52227 -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67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9495E-6 -3.46821E-7 L -0.20463 0.1713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38" y="855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88068E-7 -4.62428E-6 L 0.47063 -0.2561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25" y="-1280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500616" y="-416425"/>
            <a:ext cx="2105596" cy="22308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872020" y="-3242"/>
            <a:ext cx="748195" cy="7022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5528" y="1617231"/>
            <a:ext cx="590550" cy="11620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780484" y="3818475"/>
            <a:ext cx="1064251" cy="13591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606212" y="-991538"/>
            <a:ext cx="1497976" cy="9466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95101" y="5605930"/>
            <a:ext cx="1359952" cy="12633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49272" y="5631447"/>
            <a:ext cx="1384005" cy="662763"/>
          </a:xfrm>
          <a:prstGeom prst="rect">
            <a:avLst/>
          </a:prstGeom>
        </p:spPr>
      </p:pic>
      <p:sp>
        <p:nvSpPr>
          <p:cNvPr id="15" name="Скругленная прямоугольная выноска 14"/>
          <p:cNvSpPr/>
          <p:nvPr/>
        </p:nvSpPr>
        <p:spPr>
          <a:xfrm>
            <a:off x="6930315" y="1179263"/>
            <a:ext cx="4914420" cy="1889403"/>
          </a:xfrm>
          <a:prstGeom prst="wedgeRoundRectCallout">
            <a:avLst>
              <a:gd name="adj1" fmla="val 29688"/>
              <a:gd name="adj2" fmla="val 85379"/>
              <a:gd name="adj3" fmla="val 16667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44444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первым правилом, считай,</a:t>
            </a:r>
            <a:br>
              <a:rPr lang="ru-RU" sz="2800" dirty="0">
                <a:solidFill>
                  <a:srgbClr val="44444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44444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Должна быть тишина,</a:t>
            </a:r>
            <a:br>
              <a:rPr lang="ru-RU" sz="2800" dirty="0">
                <a:solidFill>
                  <a:srgbClr val="44444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44444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Ещё - порядок, чистота,</a:t>
            </a:r>
            <a:br>
              <a:rPr lang="ru-RU" sz="2800" dirty="0">
                <a:solidFill>
                  <a:srgbClr val="44444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44444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Она во всём нужна</a:t>
            </a:r>
            <a:r>
              <a:rPr lang="ru-RU" sz="2000" dirty="0">
                <a:solidFill>
                  <a:srgbClr val="44444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ru-RU" sz="2000" dirty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050" name="Picture 2" descr="https://obud.com.ua/image/import_files/29/fotooboi-art-dekor-polyana-skazok-134h194-foto-1.jpe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3334" y="1179263"/>
            <a:ext cx="5538331" cy="40246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747987" y="3066456"/>
            <a:ext cx="386141" cy="60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5510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71">
        <p14:doors dir="vert"/>
      </p:transition>
    </mc:Choice>
    <mc:Fallback>
      <p:transition spd="slow" advTm="387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44444E-6 L 0.50092 -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3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96296E-6 L -0.43476 0.8504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45" y="425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739587" y="-347322"/>
            <a:ext cx="2348721" cy="24884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997265" y="5200321"/>
            <a:ext cx="924802" cy="8680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70878" y="2020246"/>
            <a:ext cx="456953" cy="8991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459951" flipH="1">
            <a:off x="205829" y="3358523"/>
            <a:ext cx="971850" cy="12086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260427" y="0"/>
            <a:ext cx="920345" cy="753900"/>
          </a:xfrm>
          <a:prstGeom prst="rect">
            <a:avLst/>
          </a:prstGeom>
        </p:spPr>
      </p:pic>
      <p:sp>
        <p:nvSpPr>
          <p:cNvPr id="12" name="Скругленная прямоугольная выноска 11">
            <a:hlinkClick r:id="" action="ppaction://hlinkshowjump?jump=nextslide">
              <a:snd r:embed="rId7" name="chimes.wav"/>
            </a:hlinkClick>
          </p:cNvPr>
          <p:cNvSpPr/>
          <p:nvPr/>
        </p:nvSpPr>
        <p:spPr>
          <a:xfrm>
            <a:off x="6589490" y="1340417"/>
            <a:ext cx="5255246" cy="1871570"/>
          </a:xfrm>
          <a:prstGeom prst="wedgeRoundRectCallout">
            <a:avLst>
              <a:gd name="adj1" fmla="val 29851"/>
              <a:gd name="adj2" fmla="val 83820"/>
              <a:gd name="adj3" fmla="val 16667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480"/>
              </a:spcBef>
              <a:spcAft>
                <a:spcPts val="960"/>
              </a:spcAft>
            </a:pPr>
            <a:r>
              <a:rPr lang="ru-RU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надо мусорить в лесу,</a:t>
            </a:r>
            <a:br>
              <a:rPr lang="ru-RU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Природы портя всю красу,</a:t>
            </a:r>
            <a:br>
              <a:rPr lang="ru-RU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Должны мы срочно прекращать</a:t>
            </a:r>
            <a:r>
              <a:rPr lang="ru-RU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Леса в помойку превращать!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4737" y="2725343"/>
            <a:ext cx="386141" cy="606027"/>
          </a:xfrm>
          <a:prstGeom prst="rect">
            <a:avLst/>
          </a:prstGeom>
        </p:spPr>
      </p:pic>
      <p:pic>
        <p:nvPicPr>
          <p:cNvPr id="3074" name="Picture 2" descr="https://d.topic.lt/FF/upload/post/2016/04/28/1935060/tn/e3944a7f84b2275541946f9695293064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35356" y="1117179"/>
            <a:ext cx="5938722" cy="43176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780484" y="3818475"/>
            <a:ext cx="1064251" cy="135912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030298" y="3066456"/>
            <a:ext cx="564622" cy="60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1439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869">
        <p14:doors dir="vert"/>
      </p:transition>
    </mc:Choice>
    <mc:Fallback>
      <p:transition spd="slow" advTm="386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8755E-6 -7.51445E-7 L -0.57079 0.01179 " pathEditMode="relative" rAng="0" ptsTypes="AA">
                                      <p:cBhvr>
                                        <p:cTn id="6" dur="1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40" y="5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4426E-6 1.96532E-6 L 0.74183 0.0235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85" y="117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0737" y="5047487"/>
            <a:ext cx="495264" cy="9745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662365" y="3306270"/>
            <a:ext cx="1383331" cy="17666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738154" y="5677896"/>
            <a:ext cx="1766534" cy="11801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239978" y="-281815"/>
            <a:ext cx="1913925" cy="2027797"/>
          </a:xfrm>
          <a:prstGeom prst="rect">
            <a:avLst/>
          </a:prstGeom>
        </p:spPr>
      </p:pic>
      <p:sp>
        <p:nvSpPr>
          <p:cNvPr id="12" name="Скругленная прямоугольная выноска 11">
            <a:hlinkClick r:id="" action="ppaction://hlinkshowjump?jump=nextslide">
              <a:snd r:embed="rId6" name="chimes.wav"/>
            </a:hlinkClick>
          </p:cNvPr>
          <p:cNvSpPr/>
          <p:nvPr/>
        </p:nvSpPr>
        <p:spPr>
          <a:xfrm>
            <a:off x="6866313" y="732083"/>
            <a:ext cx="4821382" cy="1952379"/>
          </a:xfrm>
          <a:prstGeom prst="wedgeRoundRectCallout">
            <a:avLst>
              <a:gd name="adj1" fmla="val 31627"/>
              <a:gd name="adj2" fmla="val 82146"/>
              <a:gd name="adj3" fmla="val 16667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Поел? Согрелся? Отдохнул?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 затуши костер! </a:t>
            </a:r>
          </a:p>
          <a:p>
            <a:pPr algn="ctr"/>
            <a:r>
              <a:rPr lang="ru-RU" sz="2800" dirty="0" smtClean="0">
                <a:solidFill>
                  <a:srgbClr val="44444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Запомни</a:t>
            </a:r>
            <a:r>
              <a:rPr lang="ru-RU" sz="2800" dirty="0">
                <a:solidFill>
                  <a:srgbClr val="44444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что пожар лесной -</a:t>
            </a:r>
            <a:br>
              <a:rPr lang="ru-RU" sz="2800" dirty="0">
                <a:solidFill>
                  <a:srgbClr val="44444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44444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Смертельный </a:t>
            </a:r>
            <a:r>
              <a:rPr lang="ru-RU" sz="2800" dirty="0" smtClean="0">
                <a:solidFill>
                  <a:srgbClr val="44444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приговор!</a:t>
            </a:r>
            <a:r>
              <a:rPr lang="ru-RU" sz="2000" dirty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ru-RU" sz="2000" dirty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571141" y="2314576"/>
            <a:ext cx="471359" cy="7397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937677" y="12905"/>
            <a:ext cx="766227" cy="719178"/>
          </a:xfrm>
          <a:prstGeom prst="rect">
            <a:avLst/>
          </a:prstGeom>
        </p:spPr>
      </p:pic>
      <p:pic>
        <p:nvPicPr>
          <p:cNvPr id="4098" name="Picture 2" descr="http://toyota-rus2.narod.ru/files/voyage3/11-06-10_voyage-1103/0_279e9_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4372" y="995990"/>
            <a:ext cx="6392269" cy="47519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0556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565">
        <p14:doors dir="vert"/>
      </p:transition>
    </mc:Choice>
    <mc:Fallback>
      <p:transition spd="slow" advTm="35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1682E-6 -2.31214E-7 L 0.44731 0.00139 " pathEditMode="relative" rAng="0" ptsTypes="AA">
                                      <p:cBhvr>
                                        <p:cTn id="6" dur="1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66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6816437" y="1498445"/>
            <a:ext cx="4804756" cy="1743519"/>
          </a:xfrm>
          <a:prstGeom prst="wedgeRoundRectCallout">
            <a:avLst>
              <a:gd name="adj1" fmla="val 36952"/>
              <a:gd name="adj2" fmla="val 99689"/>
              <a:gd name="adj3" fmla="val 16667"/>
            </a:avLst>
          </a:prstGeom>
          <a:ln>
            <a:solidFill>
              <a:srgbClr val="FF00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sz="2800" dirty="0">
                <a:solidFill>
                  <a:srgbClr val="44444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Растенье с корнем </a:t>
            </a:r>
            <a:r>
              <a:rPr lang="ru-RU" sz="2800" dirty="0" smtClean="0">
                <a:solidFill>
                  <a:srgbClr val="44444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незачем срывать </a:t>
            </a:r>
            <a:r>
              <a:rPr lang="ru-RU" sz="2800" dirty="0">
                <a:solidFill>
                  <a:srgbClr val="44444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погубишь сорт,</a:t>
            </a:r>
            <a:br>
              <a:rPr lang="ru-RU" sz="2800" dirty="0">
                <a:solidFill>
                  <a:srgbClr val="44444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44444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редкое не тронь совсем,</a:t>
            </a:r>
            <a:br>
              <a:rPr lang="ru-RU" sz="2800" dirty="0">
                <a:solidFill>
                  <a:srgbClr val="44444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44444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Пускай себе растёт.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ru-RU" dirty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ru-RU" dirty="0"/>
          </a:p>
        </p:txBody>
      </p:sp>
      <p:pic>
        <p:nvPicPr>
          <p:cNvPr id="5124" name="Picture 4" descr="https://kosino-uhtomski.mos.ru/upload/medialibrary/894/3_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395651" y="1037635"/>
            <a:ext cx="4795919" cy="46815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876849" y="3253543"/>
            <a:ext cx="386141" cy="60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4396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204">
        <p14:doors dir="vert"/>
      </p:transition>
    </mc:Choice>
    <mc:Fallback>
      <p:transition spd="slow" advTm="32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6234545" y="969951"/>
            <a:ext cx="5503025" cy="2022630"/>
          </a:xfrm>
          <a:prstGeom prst="wedgeRoundRectCallout">
            <a:avLst>
              <a:gd name="adj1" fmla="val 37628"/>
              <a:gd name="adj2" fmla="val 105054"/>
              <a:gd name="adj3" fmla="val 16667"/>
            </a:avLst>
          </a:prstGeom>
          <a:ln>
            <a:solidFill>
              <a:srgbClr val="FF00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лесу грибов различных много.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 несъедобные не трогай!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корзинку их не собирай, 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и ногами не сбивай!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www.nastol.com.ua/pic/201311/1366x768/nastol.com.ua-6838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67322" y="3511991"/>
            <a:ext cx="4127199" cy="31306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eurotourist.club/img/forum/119701072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390391" y="969951"/>
            <a:ext cx="3767246" cy="28254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067481" y="3410948"/>
            <a:ext cx="386141" cy="60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964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621">
        <p14:doors dir="vert"/>
      </p:transition>
    </mc:Choice>
    <mc:Fallback>
      <p:transition spd="slow" advTm="36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7331826" y="1579418"/>
            <a:ext cx="4206240" cy="1464670"/>
          </a:xfrm>
          <a:prstGeom prst="wedgeRoundRectCallout">
            <a:avLst>
              <a:gd name="adj1" fmla="val 38313"/>
              <a:gd name="adj2" fmla="val 127221"/>
              <a:gd name="adj3" fmla="val 16667"/>
            </a:avLst>
          </a:prstGeom>
          <a:ln>
            <a:solidFill>
              <a:srgbClr val="FF00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Лесных зверюшек ты не трогай и не неси к себе домой!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://images.myshared.ru/7/826255/slide_2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401916" y="624562"/>
            <a:ext cx="5835536" cy="427052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1401916" y="624562"/>
            <a:ext cx="5813045" cy="434423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576456" y="470082"/>
            <a:ext cx="4006735" cy="465319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2712150" y="470082"/>
            <a:ext cx="3735348" cy="465319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904982" y="3322510"/>
            <a:ext cx="386141" cy="60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2321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024">
        <p14:doors dir="vert"/>
      </p:transition>
    </mc:Choice>
    <mc:Fallback>
      <p:transition spd="slow" advTm="302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6849687" y="168408"/>
            <a:ext cx="4971011" cy="3854952"/>
          </a:xfrm>
          <a:prstGeom prst="wedgeRoundRectCallout">
            <a:avLst>
              <a:gd name="adj1" fmla="val 32843"/>
              <a:gd name="adj2" fmla="val 54780"/>
              <a:gd name="adj3" fmla="val 16667"/>
            </a:avLst>
          </a:prstGeom>
          <a:ln>
            <a:solidFill>
              <a:srgbClr val="FF00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Средь букашек и зверей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Самый мелкий – муравей!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Работящий и мобильный,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в природе самый сильный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скажу вам так, друзья,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Уважайте муравья!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Муравейник, это знайте,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не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разоряйте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48" name="Picture 4" descr="http://xn----7sbb3aaldicno5bm3eh.xn--p1ai/99/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96786" y="932960"/>
            <a:ext cx="5281028" cy="465319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1296786" y="932960"/>
            <a:ext cx="5281028" cy="465319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933932" y="932960"/>
            <a:ext cx="4006735" cy="465319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1933932" y="932961"/>
            <a:ext cx="3735348" cy="465319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117358" y="3423553"/>
            <a:ext cx="386141" cy="60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7345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3233">
        <p14:doors dir="vert"/>
      </p:transition>
    </mc:Choice>
    <mc:Fallback>
      <p:transition spd="slow" advTm="32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1" id="{AD300A45-241B-484A-8AB7-E4E106A9140C}" vid="{035C38CC-2C83-46D0-869F-FABCD5E447C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7DA39ED-743A-42D6-9416-1284B80FBA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0AAC4FE-6AA2-4812-A805-2E0A445923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3FA65F-4361-4E04-8BDA-4F8256B2EBC3}">
  <ds:schemaRefs>
    <ds:schemaRef ds:uri="http://purl.org/dc/elements/1.1/"/>
    <ds:schemaRef ds:uri="http://www.w3.org/XML/1998/namespace"/>
    <ds:schemaRef ds:uri="http://schemas.microsoft.com/sharepoint/v3"/>
    <ds:schemaRef ds:uri="http://purl.org/dc/terms/"/>
    <ds:schemaRef ds:uri="2547570a-e5f4-4946-a4c3-82580e42479e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6ee78bd2-4339-4042-adc0-bcc64641998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на тему Природа и мир вокруг нас с птичками</Template>
  <TotalTime>0</TotalTime>
  <Words>146</Words>
  <Application>Microsoft Office PowerPoint</Application>
  <PresentationFormat>Произвольный</PresentationFormat>
  <Paragraphs>24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Тема1</vt:lpstr>
      <vt:lpstr>Слайд 1</vt:lpstr>
      <vt:lpstr>Введите сюда текст вопроса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2018-11-01T16:54:32Z</dcterms:created>
  <dcterms:modified xsi:type="dcterms:W3CDTF">2018-11-08T06:24:24Z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