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handoutMasterIdLst>
    <p:handoutMasterId r:id="rId17"/>
  </p:handoutMasterIdLst>
  <p:sldIdLst>
    <p:sldId id="256" r:id="rId2"/>
    <p:sldId id="258" r:id="rId3"/>
    <p:sldId id="257" r:id="rId4"/>
    <p:sldId id="260" r:id="rId5"/>
    <p:sldId id="264" r:id="rId6"/>
    <p:sldId id="263" r:id="rId7"/>
    <p:sldId id="266" r:id="rId8"/>
    <p:sldId id="268" r:id="rId9"/>
    <p:sldId id="261" r:id="rId10"/>
    <p:sldId id="267" r:id="rId11"/>
    <p:sldId id="265" r:id="rId12"/>
    <p:sldId id="269" r:id="rId13"/>
    <p:sldId id="270" r:id="rId14"/>
    <p:sldId id="271" r:id="rId15"/>
  </p:sldIdLst>
  <p:sldSz cx="12192000" cy="6858000"/>
  <p:notesSz cx="7104063" cy="10234613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067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B2B2B2"/>
    <a:srgbClr val="202020"/>
    <a:srgbClr val="323232"/>
    <a:srgbClr val="CC3300"/>
    <a:srgbClr val="CC0000"/>
    <a:srgbClr val="FF3300"/>
    <a:srgbClr val="990000"/>
    <a:srgbClr val="FF8D41"/>
    <a:srgbClr val="FF6600"/>
  </p:clrMru>
  <p:extLst>
    <p:ext uri="{E76CE94A-603C-4142-B9EB-6D1370010A27}">
      <p14:discardImageEditData xmlns:p14="http://schemas.microsoft.com/office/powerpoint/2010/main" val="1"/>
    </p:ext>
    <p:ext uri="{D31A062A-798A-4329-ABDD-BBA856620510}">
      <p14:defaultImageDpi xmlns:p14="http://schemas.microsoft.com/office/powerpoint/2010/main" val="15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2278" autoAdjust="0"/>
    <p:restoredTop sz="94660"/>
  </p:normalViewPr>
  <p:slideViewPr>
    <p:cSldViewPr snapToGrid="0" showGuides="1">
      <p:cViewPr varScale="1">
        <p:scale>
          <a:sx n="113" d="100"/>
          <a:sy n="113" d="100"/>
        </p:scale>
        <p:origin x="666" y="84"/>
      </p:cViewPr>
      <p:guideLst>
        <p:guide orient="horz" pos="2067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0" cy="720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8290" cy="51349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45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4023812" y="0"/>
            <a:ext cx="3078290" cy="51349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45"/>
            </a:lvl1pPr>
          </a:lstStyle>
          <a:p>
            <a:fld id="{0F9B84EA-7D68-4D60-9CB1-D50884785D1C}" type="datetimeFigureOut">
              <a:rPr lang="en-US" smtClean="0"/>
              <a:t>4/13/2024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720804"/>
            <a:ext cx="3078290" cy="51349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45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4023812" y="9720804"/>
            <a:ext cx="3078290" cy="51349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45"/>
            </a:lvl1pPr>
          </a:lstStyle>
          <a:p>
            <a:fld id="{8D4E0FC9-F1F8-4FAE-9988-3BA365CFD4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8163" cy="51276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dt" idx="1"/>
          </p:nvPr>
        </p:nvSpPr>
        <p:spPr>
          <a:xfrm>
            <a:off x="4024313" y="0"/>
            <a:ext cx="3078162" cy="51276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6C8D182-E4C8-4120-9249-FC9774456FFA}" type="datetimeFigureOut">
              <a:rPr lang="en-US" smtClean="0"/>
              <a:t>4/13/2024</a:t>
            </a:fld>
            <a:endParaRPr lang="en-US"/>
          </a:p>
        </p:txBody>
      </p:sp>
      <p:sp>
        <p:nvSpPr>
          <p:cNvPr id="4" name="Slide Image Placehoder 3"/>
          <p:cNvSpPr>
            <a:spLocks noGrp="1" noRot="1" noChangeAspect="1"/>
          </p:cNvSpPr>
          <p:nvPr>
            <p:ph type="sldImg" idx="2"/>
          </p:nvPr>
        </p:nvSpPr>
        <p:spPr>
          <a:xfrm>
            <a:off x="482600" y="1279525"/>
            <a:ext cx="6140450" cy="34544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 Placeholder 4"/>
          <p:cNvSpPr>
            <a:spLocks noGrp="1"/>
          </p:cNvSpPr>
          <p:nvPr>
            <p:ph type="body" sz="quarter" idx="3"/>
          </p:nvPr>
        </p:nvSpPr>
        <p:spPr>
          <a:xfrm>
            <a:off x="711200" y="4926013"/>
            <a:ext cx="5683250" cy="402907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721850"/>
            <a:ext cx="3078163" cy="51276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024313" y="9721850"/>
            <a:ext cx="3078162" cy="51276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5D0DACE-38E0-42D2-9336-2B707D34BC6D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322962"/>
            <a:ext cx="9144000" cy="2187001"/>
          </a:xfrm>
        </p:spPr>
        <p:txBody>
          <a:bodyPr anchor="b">
            <a:normAutofit/>
          </a:bodyPr>
          <a:lstStyle>
            <a:lvl1pPr algn="ctr">
              <a:lnSpc>
                <a:spcPct val="130000"/>
              </a:lnSpc>
              <a:defRPr sz="6000">
                <a:effectLst/>
                <a:latin typeface="Calibri Light" panose="020F030202020403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4" name="Date Placeholder 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en-US" smtClean="0"/>
              <a:t>4/13/2024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en-US" smtClean="0"/>
              <a:t>‹#›</a:t>
            </a:fld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Calibri Light" panose="020F0302020204030204" pitchFamily="34" charset="0"/>
                <a:ea typeface="+mj-ea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en-US" smtClean="0"/>
              <a:t>4/13/2024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en-US" smtClean="0"/>
              <a:t>‹#›</a:t>
            </a:fld>
            <a:endParaRPr lang="en-US"/>
          </a:p>
        </p:txBody>
      </p:sp>
      <p:sp>
        <p:nvSpPr>
          <p:cNvPr id="7" name="Content Placeholder 6"/>
          <p:cNvSpPr>
            <a:spLocks noGrp="1"/>
          </p:cNvSpPr>
          <p:nvPr>
            <p:ph sz="quarter" idx="13"/>
          </p:nvPr>
        </p:nvSpPr>
        <p:spPr>
          <a:xfrm>
            <a:off x="838200" y="551543"/>
            <a:ext cx="10515600" cy="5558971"/>
          </a:xfrm>
        </p:spPr>
        <p:txBody>
          <a:bodyPr/>
          <a:lstStyle/>
          <a:p>
            <a:pPr lvl="0"/>
            <a:r>
              <a:rPr lang="en-US" dirty="0">
                <a:sym typeface="+mn-ea"/>
              </a:rPr>
              <a:t>Click to edit Master text styles</a:t>
            </a:r>
            <a:endParaRPr lang="en-US" dirty="0"/>
          </a:p>
          <a:p>
            <a:pPr lvl="1"/>
            <a:r>
              <a:rPr lang="en-US" dirty="0">
                <a:sym typeface="+mn-ea"/>
              </a:rPr>
              <a:t>Second level</a:t>
            </a:r>
            <a:endParaRPr lang="en-US" dirty="0"/>
          </a:p>
          <a:p>
            <a:pPr lvl="2"/>
            <a:r>
              <a:rPr lang="en-US" dirty="0">
                <a:sym typeface="+mn-ea"/>
              </a:rPr>
              <a:t>Third level</a:t>
            </a:r>
            <a:endParaRPr lang="en-US" dirty="0"/>
          </a:p>
          <a:p>
            <a:pPr lvl="3"/>
            <a:r>
              <a:rPr lang="en-US" dirty="0">
                <a:sym typeface="+mn-ea"/>
              </a:rPr>
              <a:t>Fourth level</a:t>
            </a:r>
            <a:endParaRPr lang="en-US" dirty="0"/>
          </a:p>
          <a:p>
            <a:pPr lvl="4"/>
            <a:r>
              <a:rPr lang="en-US" dirty="0">
                <a:sym typeface="+mn-ea"/>
              </a:rPr>
              <a:t>Fifth level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7700" y="258445"/>
            <a:ext cx="10515600" cy="1325563"/>
          </a:xfrm>
        </p:spPr>
        <p:txBody>
          <a:bodyPr anchor="ctr" anchorCtr="0">
            <a:normAutofit/>
          </a:bodyPr>
          <a:lstStyle>
            <a:lvl1pPr>
              <a:defRPr sz="4400" b="1">
                <a:effectLst/>
                <a:latin typeface="Calibri Light" panose="020F030202020403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47700" y="1825625"/>
            <a:ext cx="10515600" cy="4351338"/>
          </a:xfrm>
        </p:spPr>
        <p:txBody>
          <a:bodyPr>
            <a:normAutofit/>
          </a:bodyPr>
          <a:lstStyle>
            <a:lvl1pPr>
              <a:defRPr sz="2800">
                <a:solidFill>
                  <a:schemeClr val="tx1">
                    <a:lumMod val="75000"/>
                    <a:lumOff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>
              <a:defRPr sz="2400">
                <a:solidFill>
                  <a:schemeClr val="tx1">
                    <a:lumMod val="75000"/>
                    <a:lumOff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>
              <a:defRPr sz="2000">
                <a:solidFill>
                  <a:schemeClr val="tx1">
                    <a:lumMod val="75000"/>
                    <a:lumOff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3pPr>
            <a:lvl4pPr>
              <a:defRPr sz="1800">
                <a:solidFill>
                  <a:schemeClr val="tx1">
                    <a:lumMod val="75000"/>
                    <a:lumOff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>
              <a:defRPr sz="1800">
                <a:solidFill>
                  <a:schemeClr val="tx1">
                    <a:lumMod val="75000"/>
                    <a:lumOff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 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en-US" smtClean="0"/>
              <a:t>4/13/2024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3750945"/>
            <a:ext cx="9843135" cy="811530"/>
          </a:xfrm>
        </p:spPr>
        <p:txBody>
          <a:bodyPr anchor="b">
            <a:noAutofit/>
          </a:bodyPr>
          <a:lstStyle>
            <a:lvl1pPr>
              <a:defRPr sz="6000">
                <a:effectLst/>
              </a:defRPr>
            </a:lvl1pPr>
          </a:lstStyle>
          <a:p>
            <a:r>
              <a:rPr lang="en-US" dirty="0">
                <a:sym typeface="+mn-ea"/>
              </a:rPr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610028"/>
            <a:ext cx="7321550" cy="647555"/>
          </a:xfrm>
        </p:spPr>
        <p:txBody>
          <a:bodyPr>
            <a:noAutofit/>
          </a:bodyPr>
          <a:lstStyle>
            <a:lvl1pPr marL="0" indent="0">
              <a:buNone/>
              <a:defRPr sz="24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en-US" smtClean="0"/>
              <a:t>4/13/2024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7700" y="258445"/>
            <a:ext cx="10515600" cy="1325563"/>
          </a:xfrm>
        </p:spPr>
        <p:txBody>
          <a:bodyPr>
            <a:normAutofit/>
          </a:bodyPr>
          <a:lstStyle>
            <a:lvl1pPr>
              <a:defRPr sz="4400" b="0" i="0">
                <a:effectLst/>
              </a:defRPr>
            </a:lvl1pPr>
          </a:lstStyle>
          <a:p>
            <a:r>
              <a:rPr lang="en-US" dirty="0">
                <a:sym typeface="+mn-ea"/>
              </a:rPr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47700" y="1825625"/>
            <a:ext cx="5181600" cy="4351338"/>
          </a:xfrm>
        </p:spPr>
        <p:txBody>
          <a:bodyPr>
            <a:normAutofit/>
          </a:bodyPr>
          <a:lstStyle>
            <a:lvl1pPr>
              <a:lnSpc>
                <a:spcPct val="150000"/>
              </a:lnSpc>
              <a:defRPr sz="2800">
                <a:solidFill>
                  <a:schemeClr val="tx1">
                    <a:lumMod val="75000"/>
                    <a:lumOff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>
              <a:lnSpc>
                <a:spcPct val="150000"/>
              </a:lnSpc>
              <a:defRPr sz="2400">
                <a:solidFill>
                  <a:schemeClr val="tx1">
                    <a:lumMod val="75000"/>
                    <a:lumOff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>
              <a:lnSpc>
                <a:spcPct val="150000"/>
              </a:lnSpc>
              <a:defRPr sz="2000">
                <a:solidFill>
                  <a:schemeClr val="tx1">
                    <a:lumMod val="75000"/>
                    <a:lumOff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3pPr>
            <a:lvl4pPr>
              <a:lnSpc>
                <a:spcPct val="150000"/>
              </a:lnSpc>
              <a:defRPr sz="1800">
                <a:solidFill>
                  <a:schemeClr val="tx1">
                    <a:lumMod val="75000"/>
                    <a:lumOff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>
              <a:lnSpc>
                <a:spcPct val="150000"/>
              </a:lnSpc>
              <a:defRPr sz="1800">
                <a:solidFill>
                  <a:schemeClr val="tx1">
                    <a:lumMod val="75000"/>
                    <a:lumOff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981700" y="1825625"/>
            <a:ext cx="5181600" cy="4351338"/>
          </a:xfrm>
        </p:spPr>
        <p:txBody>
          <a:bodyPr>
            <a:normAutofit/>
          </a:bodyPr>
          <a:lstStyle>
            <a:lvl1pPr>
              <a:lnSpc>
                <a:spcPct val="150000"/>
              </a:lnSpc>
              <a:defRPr kumimoji="0" lang="en-US" sz="2800" b="0" i="0" u="none" strike="noStrike" kern="1200" cap="none" spc="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latin typeface="Calibri Light" panose="020F0302020204030204" pitchFamily="34" charset="0"/>
                <a:ea typeface="+mn-ea"/>
                <a:cs typeface="+mn-cs"/>
              </a:defRPr>
            </a:lvl1pPr>
            <a:lvl2pPr>
              <a:lnSpc>
                <a:spcPct val="150000"/>
              </a:lnSpc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lnSpc>
                <a:spcPct val="150000"/>
              </a:lnSpc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lnSpc>
                <a:spcPct val="150000"/>
              </a:lnSpc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lnSpc>
                <a:spcPct val="150000"/>
              </a:lnSpc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>
                <a:sym typeface="+mn-ea"/>
              </a:rPr>
              <a:t>Second level</a:t>
            </a:r>
            <a:endParaRPr lang="en-US" dirty="0"/>
          </a:p>
          <a:p>
            <a:pPr lvl="2"/>
            <a:r>
              <a:rPr lang="en-US" dirty="0">
                <a:sym typeface="+mn-ea"/>
              </a:rPr>
              <a:t>Third level</a:t>
            </a:r>
            <a:endParaRPr lang="en-US" dirty="0"/>
          </a:p>
          <a:p>
            <a:pPr lvl="3"/>
            <a:r>
              <a:rPr lang="en-US" dirty="0">
                <a:sym typeface="+mn-ea"/>
              </a:rPr>
              <a:t>Fourth level</a:t>
            </a:r>
            <a:endParaRPr lang="en-US" dirty="0"/>
          </a:p>
          <a:p>
            <a:pPr lvl="4"/>
            <a:r>
              <a:rPr lang="en-US" dirty="0">
                <a:sym typeface="+mn-ea"/>
              </a:rPr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en-US" smtClean="0"/>
              <a:t>4/13/2024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>
            <a:lvl1pPr>
              <a:defRPr sz="4400"/>
            </a:lvl1pPr>
          </a:lstStyle>
          <a:p>
            <a:r>
              <a:rPr lang="en-US" dirty="0">
                <a:sym typeface="+mn-ea"/>
              </a:rPr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744961"/>
            <a:ext cx="5157787" cy="823912"/>
          </a:xfrm>
        </p:spPr>
        <p:txBody>
          <a:bodyPr anchor="b"/>
          <a:lstStyle>
            <a:lvl1pPr marL="0" indent="0">
              <a:buNone/>
              <a:defRPr sz="2400" b="1"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615609"/>
            <a:ext cx="5157787" cy="3574054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744961"/>
            <a:ext cx="5183188" cy="823912"/>
          </a:xfrm>
        </p:spPr>
        <p:txBody>
          <a:bodyPr anchor="b"/>
          <a:lstStyle>
            <a:lvl1pPr marL="0" indent="0">
              <a:buNone/>
              <a:defRPr sz="2400" b="1"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615609"/>
            <a:ext cx="5183188" cy="3574054"/>
          </a:xfrm>
        </p:spPr>
        <p:txBody>
          <a:bodyPr/>
          <a:lstStyle/>
          <a:p>
            <a:pPr lvl="0"/>
            <a:r>
              <a:rPr lang="en-US" dirty="0">
                <a:sym typeface="+mn-ea"/>
              </a:rPr>
              <a:t>Click to edit Master text styles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en-US" smtClean="0"/>
              <a:t>4/13/2024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2766219"/>
            <a:ext cx="10515600" cy="1325563"/>
          </a:xfrm>
        </p:spPr>
        <p:txBody>
          <a:bodyPr>
            <a:normAutofit/>
          </a:bodyPr>
          <a:lstStyle>
            <a:lvl1pPr algn="ctr">
              <a:defRPr sz="4400" b="0">
                <a:effectLst/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en-US" smtClean="0"/>
              <a:t>4/13/2024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en-US" smtClean="0"/>
              <a:t>4/13/2024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6747" y="127000"/>
            <a:ext cx="4165200" cy="1600200"/>
          </a:xfrm>
        </p:spPr>
        <p:txBody>
          <a:bodyPr anchor="ctr" anchorCtr="0">
            <a:normAutofit/>
          </a:bodyPr>
          <a:lstStyle>
            <a:lvl1pPr>
              <a:defRPr sz="3200" b="0">
                <a:effectLst/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4000" y="766354"/>
            <a:ext cx="5817375" cy="5094446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51827" y="2057400"/>
            <a:ext cx="4165200" cy="3811588"/>
          </a:xfrm>
        </p:spPr>
        <p:txBody>
          <a:bodyPr>
            <a:normAutofit/>
          </a:bodyPr>
          <a:lstStyle>
            <a:lvl1pPr marL="0" indent="0">
              <a:lnSpc>
                <a:spcPct val="150000"/>
              </a:lnSpc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FD9D74-47D9-4702-A33C-335B63B48DBF}" type="datetimeFigureOut">
              <a:rPr lang="en-US" smtClean="0"/>
              <a:t>4/13/2024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BC47A4-756D-490B-A52F-7D9E2C9FC05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824484" y="365125"/>
            <a:ext cx="1529316" cy="5811838"/>
          </a:xfrm>
        </p:spPr>
        <p:txBody>
          <a:bodyPr vert="eaVert">
            <a:normAutofit/>
          </a:bodyPr>
          <a:lstStyle>
            <a:lvl1pPr>
              <a:defRPr sz="4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8879958" cy="5811838"/>
          </a:xfrm>
        </p:spPr>
        <p:txBody>
          <a:bodyPr vert="eaVert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en-US" smtClean="0"/>
              <a:t>4/13/2024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2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0FBDFE-C587-4B4C-A407-44438C67B59E}" type="datetimeFigureOut">
              <a:rPr lang="en-US" smtClean="0"/>
              <a:t>4/13/2024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</a:lstStyle>
          <a:p>
            <a:fld id="{49AE70B2-8BF9-45C0-BB95-33D1B9D3A854}" type="slidenum">
              <a:rPr lang="en-US" smtClean="0"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kern="1200">
          <a:solidFill>
            <a:schemeClr val="tx1"/>
          </a:solidFill>
          <a:latin typeface="Calibri Light" panose="020F0302020204030204" pitchFamily="34" charset="0"/>
          <a:ea typeface="+mj-ea"/>
          <a:cs typeface="+mj-cs"/>
        </a:defRPr>
      </a:lvl1pPr>
    </p:titleStyle>
    <p:bodyStyle>
      <a:lvl1pPr marL="0" marR="0" indent="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None/>
        <a:defRPr sz="2800" b="0" kern="1200">
          <a:solidFill>
            <a:schemeClr val="tx1"/>
          </a:solidFill>
          <a:latin typeface="Calibri Light" panose="020F0302020204030204" pitchFamily="34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 baseline="0">
          <a:solidFill>
            <a:schemeClr val="tx1"/>
          </a:solidFill>
          <a:latin typeface="Calibri Light" panose="020F0302020204030204" pitchFamily="34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tx1"/>
          </a:solidFill>
          <a:effectLst/>
          <a:latin typeface="Calibri Light" panose="020F0302020204030204" pitchFamily="34" charset="0"/>
          <a:ea typeface="+mn-ea"/>
          <a:cs typeface="Calibri Light" panose="020F030202020403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effectLst/>
          <a:latin typeface="Calibri Light" panose="020F0302020204030204" pitchFamily="34" charset="0"/>
          <a:ea typeface="+mn-ea"/>
          <a:cs typeface="Calibri Light" panose="020F030202020403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effectLst/>
          <a:latin typeface="Calibri Light" panose="020F0302020204030204" pitchFamily="34" charset="0"/>
          <a:ea typeface="+mn-ea"/>
          <a:cs typeface="Calibri Light" panose="020F030202020403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jpeg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0" name="Изображение 99"/>
          <p:cNvPicPr/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082780" cy="685863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01" name="Изображение 100"/>
          <p:cNvPicPr/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45360" y="459105"/>
            <a:ext cx="7591425" cy="460057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4" name="Текстовое поле 3"/>
          <p:cNvSpPr txBox="1"/>
          <p:nvPr/>
        </p:nvSpPr>
        <p:spPr>
          <a:xfrm>
            <a:off x="1824355" y="5355590"/>
            <a:ext cx="8542655" cy="200279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ctr"/>
            <a:r>
              <a:rPr lang="ru-RU" altLang="en-US" sz="3600" b="1" i="1" u="sng">
                <a:gradFill>
                  <a:gsLst>
                    <a:gs pos="0">
                      <a:srgbClr val="012D86"/>
                    </a:gs>
                    <a:gs pos="100000">
                      <a:srgbClr val="0E2557"/>
                    </a:gs>
                  </a:gsLst>
                  <a:lin scaled="0"/>
                </a:gradFill>
                <a:latin typeface="+mj-ea"/>
                <a:cs typeface="+mj-ea"/>
              </a:rPr>
              <a:t>Музей Габдуллы Тукая в Казани</a:t>
            </a:r>
          </a:p>
          <a:p>
            <a:pPr algn="ctr"/>
            <a:endParaRPr lang="ru-RU" altLang="en-US" sz="3600" b="1" i="1" u="sng">
              <a:gradFill>
                <a:gsLst>
                  <a:gs pos="0">
                    <a:srgbClr val="012D86"/>
                  </a:gs>
                  <a:gs pos="100000">
                    <a:srgbClr val="0E2557"/>
                  </a:gs>
                </a:gsLst>
                <a:lin scaled="0"/>
              </a:gradFill>
              <a:latin typeface="+mj-ea"/>
              <a:cs typeface="+mj-ea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0" name="Изображение 99"/>
          <p:cNvPicPr/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082780" cy="685863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" name="Изображение 1" descr="IMG_20230210_100525 (1)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6775" y="421005"/>
            <a:ext cx="7919085" cy="4024630"/>
          </a:xfrm>
          <a:prstGeom prst="rect">
            <a:avLst/>
          </a:prstGeom>
        </p:spPr>
      </p:pic>
      <p:sp>
        <p:nvSpPr>
          <p:cNvPr id="3" name="Текстовое поле 2"/>
          <p:cNvSpPr txBox="1"/>
          <p:nvPr/>
        </p:nvSpPr>
        <p:spPr>
          <a:xfrm>
            <a:off x="1730375" y="4757420"/>
            <a:ext cx="8663940" cy="178879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ctr"/>
            <a:r>
              <a:rPr lang="ru-RU" altLang="en-US" sz="2400">
                <a:gradFill>
                  <a:gsLst>
                    <a:gs pos="0">
                      <a:srgbClr val="012D86"/>
                    </a:gs>
                    <a:gs pos="100000">
                      <a:srgbClr val="0E2557"/>
                    </a:gs>
                  </a:gsLst>
                  <a:lin scaled="0"/>
                </a:gradFill>
                <a:latin typeface="Times New Roman" panose="02020603050405020304" charset="0"/>
                <a:cs typeface="Times New Roman" panose="02020603050405020304" charset="0"/>
                <a:sym typeface="+mn-ea"/>
              </a:rPr>
              <a:t>Всем хорошо известна и любима детворой баллада</a:t>
            </a:r>
          </a:p>
          <a:p>
            <a:pPr algn="ctr"/>
            <a:r>
              <a:rPr lang="ru-RU" altLang="en-US" sz="2400">
                <a:gradFill>
                  <a:gsLst>
                    <a:gs pos="0">
                      <a:srgbClr val="012D86"/>
                    </a:gs>
                    <a:gs pos="100000">
                      <a:srgbClr val="0E2557"/>
                    </a:gs>
                  </a:gsLst>
                  <a:lin scaled="0"/>
                </a:gradFill>
                <a:latin typeface="Times New Roman" panose="02020603050405020304" charset="0"/>
                <a:cs typeface="Times New Roman" panose="02020603050405020304" charset="0"/>
                <a:sym typeface="+mn-ea"/>
              </a:rPr>
              <a:t> «Шурале» (1907) и «Водяная» (1908) созданы на основе народных сказок.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0" name="Изображение 99"/>
          <p:cNvPicPr/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082780" cy="685863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" name="Изображение 1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333625" y="493395"/>
            <a:ext cx="7407275" cy="3850640"/>
          </a:xfrm>
          <a:prstGeom prst="round1Rect">
            <a:avLst/>
          </a:prstGeom>
        </p:spPr>
      </p:pic>
      <p:sp>
        <p:nvSpPr>
          <p:cNvPr id="3" name="Текстовое поле 2"/>
          <p:cNvSpPr txBox="1"/>
          <p:nvPr/>
        </p:nvSpPr>
        <p:spPr>
          <a:xfrm>
            <a:off x="2545080" y="4470400"/>
            <a:ext cx="6063615" cy="58102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ctr"/>
            <a:r>
              <a:rPr lang="ru-RU" altLang="en-US" sz="2800">
                <a:gradFill>
                  <a:gsLst>
                    <a:gs pos="0">
                      <a:srgbClr val="012D86"/>
                    </a:gs>
                    <a:gs pos="100000">
                      <a:srgbClr val="0E2557"/>
                    </a:gs>
                  </a:gsLst>
                  <a:lin scaled="0"/>
                </a:gradFill>
                <a:latin typeface="Times New Roman" panose="02020603050405020304" charset="0"/>
                <a:cs typeface="Times New Roman" panose="02020603050405020304" charset="0"/>
              </a:rPr>
              <a:t>Последняя фотография поэта</a:t>
            </a:r>
          </a:p>
        </p:txBody>
      </p:sp>
      <p:sp>
        <p:nvSpPr>
          <p:cNvPr id="4" name="Текстовое поле 3"/>
          <p:cNvSpPr txBox="1"/>
          <p:nvPr/>
        </p:nvSpPr>
        <p:spPr>
          <a:xfrm>
            <a:off x="1807845" y="5051425"/>
            <a:ext cx="8472170" cy="132715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ctr"/>
            <a:r>
              <a:rPr lang="ru-RU" altLang="en-US" sz="2000">
                <a:gradFill>
                  <a:gsLst>
                    <a:gs pos="0">
                      <a:srgbClr val="012D86"/>
                    </a:gs>
                    <a:gs pos="100000">
                      <a:srgbClr val="0E2557"/>
                    </a:gs>
                  </a:gsLst>
                  <a:lin scaled="0"/>
                </a:gradFill>
                <a:latin typeface="Times New Roman" panose="02020603050405020304" charset="0"/>
                <a:cs typeface="Times New Roman" panose="02020603050405020304" charset="0"/>
                <a:sym typeface="+mn-ea"/>
              </a:rPr>
              <a:t>Творческая деятельность поэта продолжалась всего восемь лет. </a:t>
            </a:r>
          </a:p>
          <a:p>
            <a:pPr algn="ctr"/>
            <a:r>
              <a:rPr lang="ru-RU" altLang="en-US" sz="2000">
                <a:gradFill>
                  <a:gsLst>
                    <a:gs pos="0">
                      <a:srgbClr val="012D86"/>
                    </a:gs>
                    <a:gs pos="100000">
                      <a:srgbClr val="0E2557"/>
                    </a:gs>
                  </a:gsLst>
                  <a:lin scaled="0"/>
                </a:gradFill>
                <a:latin typeface="Times New Roman" panose="02020603050405020304" charset="0"/>
                <a:cs typeface="Times New Roman" panose="02020603050405020304" charset="0"/>
                <a:sym typeface="+mn-ea"/>
              </a:rPr>
              <a:t> Умер в возрасте 27 лет, оставив более 400 стихов, 9 поэм, 350 рассказов,</a:t>
            </a:r>
            <a:endParaRPr lang="ru-RU" altLang="en-US" sz="2000">
              <a:gradFill>
                <a:gsLst>
                  <a:gs pos="0">
                    <a:srgbClr val="012D86"/>
                  </a:gs>
                  <a:gs pos="100000">
                    <a:srgbClr val="0E2557"/>
                  </a:gs>
                </a:gsLst>
                <a:lin scaled="0"/>
              </a:gradFill>
              <a:latin typeface="Times New Roman" panose="02020603050405020304" charset="0"/>
              <a:cs typeface="Times New Roman" panose="02020603050405020304" charset="0"/>
            </a:endParaRPr>
          </a:p>
          <a:p>
            <a:pPr algn="ctr"/>
            <a:r>
              <a:rPr lang="ru-RU" altLang="en-US" sz="2000">
                <a:gradFill>
                  <a:gsLst>
                    <a:gs pos="0">
                      <a:srgbClr val="012D86"/>
                    </a:gs>
                    <a:gs pos="100000">
                      <a:srgbClr val="0E2557"/>
                    </a:gs>
                  </a:gsLst>
                  <a:lin scaled="0"/>
                </a:gradFill>
                <a:latin typeface="Times New Roman" panose="02020603050405020304" charset="0"/>
                <a:cs typeface="Times New Roman" panose="02020603050405020304" charset="0"/>
                <a:sym typeface="+mn-ea"/>
              </a:rPr>
              <a:t>очерков и воспоминаний.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0" name="Изображение 99"/>
          <p:cNvPicPr/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082780" cy="685863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3" name="Текстовое поле 2"/>
          <p:cNvSpPr txBox="1"/>
          <p:nvPr/>
        </p:nvSpPr>
        <p:spPr>
          <a:xfrm>
            <a:off x="2398395" y="4030980"/>
            <a:ext cx="6948170" cy="228536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endParaRPr lang="ru-RU" altLang="en-US" sz="2400">
              <a:gradFill>
                <a:gsLst>
                  <a:gs pos="0">
                    <a:srgbClr val="E30000"/>
                  </a:gs>
                  <a:gs pos="100000">
                    <a:srgbClr val="760303"/>
                  </a:gs>
                </a:gsLst>
                <a:lin scaled="0"/>
              </a:gradFill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4" name="Текстовое поле 3"/>
          <p:cNvSpPr txBox="1"/>
          <p:nvPr/>
        </p:nvSpPr>
        <p:spPr>
          <a:xfrm>
            <a:off x="4099560" y="3376295"/>
            <a:ext cx="437959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altLang="en-US"/>
          </a:p>
        </p:txBody>
      </p:sp>
      <p:sp>
        <p:nvSpPr>
          <p:cNvPr id="5" name="Текстовое поле 4"/>
          <p:cNvSpPr txBox="1"/>
          <p:nvPr/>
        </p:nvSpPr>
        <p:spPr>
          <a:xfrm>
            <a:off x="1924050" y="5267960"/>
            <a:ext cx="8304530" cy="695960"/>
          </a:xfrm>
          <a:prstGeom prst="rect">
            <a:avLst/>
          </a:prstGeom>
          <a:noFill/>
          <a:ln w="28575">
            <a:gradFill>
              <a:gsLst>
                <a:gs pos="0">
                  <a:srgbClr val="E30000"/>
                </a:gs>
                <a:gs pos="100000">
                  <a:srgbClr val="760303"/>
                </a:gs>
              </a:gsLst>
            </a:gradFill>
          </a:ln>
        </p:spPr>
        <p:txBody>
          <a:bodyPr wrap="square" rtlCol="0">
            <a:noAutofit/>
          </a:bodyPr>
          <a:lstStyle/>
          <a:p>
            <a:pPr algn="ctr"/>
            <a:r>
              <a:rPr lang="ru-RU" altLang="en-US" sz="2400">
                <a:gradFill>
                  <a:gsLst>
                    <a:gs pos="0">
                      <a:srgbClr val="012D86"/>
                    </a:gs>
                    <a:gs pos="100000">
                      <a:srgbClr val="0E2557"/>
                    </a:gs>
                  </a:gsLst>
                  <a:lin scaled="0"/>
                </a:gradFill>
                <a:latin typeface="Times New Roman" panose="02020603050405020304" charset="0"/>
                <a:cs typeface="Times New Roman" panose="02020603050405020304" charset="0"/>
              </a:rPr>
              <a:t>Саз мой нежный и печальный, слишком мало ты звучал…</a:t>
            </a:r>
          </a:p>
        </p:txBody>
      </p:sp>
      <p:sp>
        <p:nvSpPr>
          <p:cNvPr id="6" name="Текстовое поле 5"/>
          <p:cNvSpPr txBox="1"/>
          <p:nvPr/>
        </p:nvSpPr>
        <p:spPr>
          <a:xfrm>
            <a:off x="2065655" y="3895725"/>
            <a:ext cx="7936230" cy="34607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ctr"/>
            <a:r>
              <a:rPr lang="ru-RU" altLang="en-US" sz="2400">
                <a:gradFill>
                  <a:gsLst>
                    <a:gs pos="0">
                      <a:srgbClr val="012D86"/>
                    </a:gs>
                    <a:gs pos="100000">
                      <a:srgbClr val="0E2557"/>
                    </a:gs>
                  </a:gsLst>
                  <a:lin scaled="0"/>
                </a:gradFill>
                <a:latin typeface="Times New Roman" panose="02020603050405020304" charset="0"/>
                <a:cs typeface="Times New Roman" panose="02020603050405020304" charset="0"/>
              </a:rPr>
              <a:t>Бесценен гипсовый слепок с лица умершего поэта, сделанный специалистами медицинского факультета Казанского университета.</a:t>
            </a:r>
          </a:p>
        </p:txBody>
      </p:sp>
      <p:pic>
        <p:nvPicPr>
          <p:cNvPr id="102" name="Изображение 101"/>
          <p:cNvPicPr/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58440" y="501015"/>
            <a:ext cx="6283960" cy="3310255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0" name="Изображение 99"/>
          <p:cNvPicPr/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082780" cy="685863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" name="Текстовое поле 1"/>
          <p:cNvSpPr txBox="1"/>
          <p:nvPr/>
        </p:nvSpPr>
        <p:spPr>
          <a:xfrm>
            <a:off x="5234305" y="934085"/>
            <a:ext cx="6439535" cy="295275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ru-RU" altLang="en-US" sz="2000">
                <a:gradFill>
                  <a:gsLst>
                    <a:gs pos="0">
                      <a:srgbClr val="012D86"/>
                    </a:gs>
                    <a:gs pos="100000">
                      <a:srgbClr val="0E2557"/>
                    </a:gs>
                  </a:gsLst>
                  <a:lin scaled="0"/>
                </a:gradFill>
                <a:latin typeface="Times New Roman" panose="02020603050405020304" charset="0"/>
                <a:cs typeface="Times New Roman" panose="02020603050405020304" charset="0"/>
              </a:rPr>
              <a:t>Экскурсия по музею дает целостное представление не только о судьбе и творчестве Габдуллы Тукая, но и о жизни различных слоев татарского общества на переломе веков, стремлениях и поисках видных представителей татарской интеллигенции, развитии национальной мысли и культуры в начале ХХ века.</a:t>
            </a:r>
          </a:p>
        </p:txBody>
      </p:sp>
      <p:pic>
        <p:nvPicPr>
          <p:cNvPr id="3" name="Изображение 2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8175" y="2924810"/>
            <a:ext cx="3260090" cy="2546985"/>
          </a:xfrm>
          <a:prstGeom prst="rect">
            <a:avLst/>
          </a:prstGeom>
        </p:spPr>
      </p:pic>
      <p:pic>
        <p:nvPicPr>
          <p:cNvPr id="103" name="Изображение 102"/>
          <p:cNvPicPr/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7431" y="580517"/>
            <a:ext cx="3962399" cy="2231136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04" name="Изображение 103"/>
          <p:cNvPicPr/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23055" y="3222625"/>
            <a:ext cx="3836035" cy="271589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05" name="Изображение 104"/>
          <p:cNvPicPr/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83880" y="3222625"/>
            <a:ext cx="3234690" cy="2611755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0" name="Изображение 99"/>
          <p:cNvPicPr/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405" y="0"/>
            <a:ext cx="12126595" cy="685863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6" name="Текстовое поле 5"/>
          <p:cNvSpPr txBox="1"/>
          <p:nvPr/>
        </p:nvSpPr>
        <p:spPr>
          <a:xfrm>
            <a:off x="2331085" y="1541780"/>
            <a:ext cx="6894830" cy="2202815"/>
          </a:xfrm>
          <a:prstGeom prst="rect">
            <a:avLst/>
          </a:prstGeom>
          <a:noFill/>
        </p:spPr>
        <p:txBody>
          <a:bodyPr wrap="square" rtlCol="0">
            <a:noAutofit/>
            <a:scene3d>
              <a:camera prst="orthographicFront"/>
              <a:lightRig rig="threePt" dir="t"/>
            </a:scene3d>
          </a:bodyPr>
          <a:lstStyle/>
          <a:p>
            <a:pPr algn="ctr"/>
            <a:r>
              <a:rPr lang="ru-RU" altLang="en-US" sz="8000" i="1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  <a:latin typeface="Times New Roman" panose="02020603050405020304" charset="0"/>
                <a:cs typeface="Times New Roman" panose="02020603050405020304" charset="0"/>
              </a:rPr>
              <a:t>СПАСИБО </a:t>
            </a:r>
          </a:p>
          <a:p>
            <a:pPr algn="ctr"/>
            <a:r>
              <a:rPr lang="ru-RU" altLang="en-US" sz="8000" i="1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  <a:latin typeface="Times New Roman" panose="02020603050405020304" charset="0"/>
                <a:cs typeface="Times New Roman" panose="02020603050405020304" charset="0"/>
              </a:rPr>
              <a:t>ЗА ВНИМАНИЕ !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0" name="Изображение 99"/>
          <p:cNvPicPr/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082780" cy="685863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03" name="Изображение 102"/>
          <p:cNvPicPr/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078230" y="565150"/>
            <a:ext cx="4269105" cy="5612130"/>
          </a:xfrm>
          <a:prstGeom prst="roundRect">
            <a:avLst/>
          </a:prstGeom>
          <a:noFill/>
          <a:ln w="9525">
            <a:noFill/>
          </a:ln>
        </p:spPr>
      </p:pic>
      <p:sp>
        <p:nvSpPr>
          <p:cNvPr id="3" name="Текстовое поле 2"/>
          <p:cNvSpPr txBox="1"/>
          <p:nvPr/>
        </p:nvSpPr>
        <p:spPr>
          <a:xfrm>
            <a:off x="5791835" y="882650"/>
            <a:ext cx="5433695" cy="45231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altLang="en-US" sz="2400">
                <a:gradFill>
                  <a:gsLst>
                    <a:gs pos="0">
                      <a:srgbClr val="012D86"/>
                    </a:gs>
                    <a:gs pos="100000">
                      <a:srgbClr val="0E2557"/>
                    </a:gs>
                  </a:gsLst>
                  <a:lin scaled="0"/>
                </a:gradFill>
                <a:latin typeface="Times New Roman" panose="02020603050405020304" charset="0"/>
                <a:cs typeface="Times New Roman" panose="02020603050405020304" charset="0"/>
              </a:rPr>
              <a:t>Музей Г.Тукая был открыт в 1986 году </a:t>
            </a:r>
          </a:p>
          <a:p>
            <a:pPr algn="ctr"/>
            <a:r>
              <a:rPr lang="ru-RU" altLang="en-US" sz="2400">
                <a:gradFill>
                  <a:gsLst>
                    <a:gs pos="0">
                      <a:srgbClr val="012D86"/>
                    </a:gs>
                    <a:gs pos="100000">
                      <a:srgbClr val="0E2557"/>
                    </a:gs>
                  </a:gsLst>
                  <a:lin scaled="0"/>
                </a:gradFill>
                <a:latin typeface="Times New Roman" panose="02020603050405020304" charset="0"/>
                <a:cs typeface="Times New Roman" panose="02020603050405020304" charset="0"/>
              </a:rPr>
              <a:t>в  «Доме Шамиля», одном из самых красивых зданий на территории </a:t>
            </a:r>
          </a:p>
          <a:p>
            <a:pPr algn="ctr"/>
            <a:r>
              <a:rPr lang="ru-RU" altLang="en-US" sz="2400">
                <a:gradFill>
                  <a:gsLst>
                    <a:gs pos="0">
                      <a:srgbClr val="012D86"/>
                    </a:gs>
                    <a:gs pos="100000">
                      <a:srgbClr val="0E2557"/>
                    </a:gs>
                  </a:gsLst>
                  <a:lin scaled="0"/>
                </a:gradFill>
                <a:latin typeface="Times New Roman" panose="02020603050405020304" charset="0"/>
                <a:cs typeface="Times New Roman" panose="02020603050405020304" charset="0"/>
              </a:rPr>
              <a:t>Старо-Татарской слободы. В его экспозиции — мемориальные вещи Габдуллы Тукая, его прижизненные фотографии и изданные произведения, газеты и журналы, с редакциями которых поэт сотрудничал, личные вещи и документы людей из окружения поэта, посмертная маска Г. Тукая .</a:t>
            </a:r>
          </a:p>
          <a:p>
            <a:pPr algn="ctr"/>
            <a:endParaRPr lang="ru-RU" altLang="en-US" sz="2400">
              <a:gradFill>
                <a:gsLst>
                  <a:gs pos="0">
                    <a:srgbClr val="012D86"/>
                  </a:gs>
                  <a:gs pos="100000">
                    <a:srgbClr val="0E2557"/>
                  </a:gs>
                </a:gsLst>
                <a:lin scaled="0"/>
              </a:gradFill>
              <a:latin typeface="Times New Roman" panose="02020603050405020304" charset="0"/>
              <a:cs typeface="Times New Roman" panose="02020603050405020304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0" name="Изображение 99"/>
          <p:cNvPicPr/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082780" cy="685863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3" name="Текстовое поле 2"/>
          <p:cNvSpPr txBox="1"/>
          <p:nvPr/>
        </p:nvSpPr>
        <p:spPr>
          <a:xfrm>
            <a:off x="5069205" y="601345"/>
            <a:ext cx="5883910" cy="505142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ctr"/>
            <a:r>
              <a:rPr lang="ru-RU" altLang="en-US" sz="2800">
                <a:gradFill>
                  <a:gsLst>
                    <a:gs pos="0">
                      <a:srgbClr val="012D86"/>
                    </a:gs>
                    <a:gs pos="100000">
                      <a:srgbClr val="0E2557"/>
                    </a:gs>
                  </a:gsLst>
                  <a:lin scaled="0"/>
                </a:gradFill>
                <a:latin typeface="Times New Roman" panose="02020603050405020304" charset="0"/>
                <a:cs typeface="Times New Roman" panose="02020603050405020304" charset="0"/>
              </a:rPr>
              <a:t>Габдулла Тукай — татарский поэт, публицист, литературный критик.</a:t>
            </a:r>
          </a:p>
          <a:p>
            <a:pPr algn="ctr"/>
            <a:endParaRPr lang="ru-RU" altLang="en-US" sz="2800">
              <a:gradFill>
                <a:gsLst>
                  <a:gs pos="0">
                    <a:srgbClr val="012D86"/>
                  </a:gs>
                  <a:gs pos="100000">
                    <a:srgbClr val="0E2557"/>
                  </a:gs>
                </a:gsLst>
                <a:lin scaled="0"/>
              </a:gradFill>
              <a:latin typeface="Times New Roman" panose="02020603050405020304" charset="0"/>
              <a:cs typeface="Times New Roman" panose="02020603050405020304" charset="0"/>
            </a:endParaRPr>
          </a:p>
          <a:p>
            <a:pPr algn="ctr"/>
            <a:r>
              <a:rPr lang="ru-RU" altLang="en-US" sz="2800">
                <a:gradFill>
                  <a:gsLst>
                    <a:gs pos="0">
                      <a:srgbClr val="012D86"/>
                    </a:gs>
                    <a:gs pos="100000">
                      <a:srgbClr val="0E2557"/>
                    </a:gs>
                  </a:gsLst>
                  <a:lin scaled="0"/>
                </a:gradFill>
                <a:latin typeface="Times New Roman" panose="02020603050405020304" charset="0"/>
                <a:cs typeface="Times New Roman" panose="02020603050405020304" charset="0"/>
              </a:rPr>
              <a:t>Родился в 1886 году в деревне Кушлауч Казанской губернии, умер в 1913 году в Казани.</a:t>
            </a:r>
          </a:p>
          <a:p>
            <a:pPr algn="ctr"/>
            <a:endParaRPr lang="ru-RU" altLang="en-US" sz="2800">
              <a:gradFill>
                <a:gsLst>
                  <a:gs pos="0">
                    <a:srgbClr val="012D86"/>
                  </a:gs>
                  <a:gs pos="100000">
                    <a:srgbClr val="0E2557"/>
                  </a:gs>
                </a:gsLst>
                <a:lin scaled="0"/>
              </a:gradFill>
              <a:latin typeface="Times New Roman" panose="02020603050405020304" charset="0"/>
              <a:cs typeface="Times New Roman" panose="02020603050405020304" charset="0"/>
            </a:endParaRPr>
          </a:p>
          <a:p>
            <a:pPr algn="ctr"/>
            <a:r>
              <a:rPr lang="ru-RU" altLang="en-US" sz="2800">
                <a:gradFill>
                  <a:gsLst>
                    <a:gs pos="0">
                      <a:srgbClr val="012D86"/>
                    </a:gs>
                    <a:gs pos="100000">
                      <a:srgbClr val="0E2557"/>
                    </a:gs>
                  </a:gsLst>
                  <a:lin scaled="0"/>
                </a:gradFill>
                <a:latin typeface="Times New Roman" panose="02020603050405020304" charset="0"/>
                <a:cs typeface="Times New Roman" panose="02020603050405020304" charset="0"/>
              </a:rPr>
              <a:t>Тукай — один из основоположников новой татарской литературы и современного татарского литературного языка. Его творчество пронизано пафосом обновления и просвещения.</a:t>
            </a:r>
          </a:p>
        </p:txBody>
      </p:sp>
      <p:pic>
        <p:nvPicPr>
          <p:cNvPr id="102" name="Изображение 101"/>
          <p:cNvPicPr/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574"/>
          <a:stretch>
            <a:fillRect/>
          </a:stretch>
        </p:blipFill>
        <p:spPr>
          <a:xfrm>
            <a:off x="1052195" y="713105"/>
            <a:ext cx="4017010" cy="5432425"/>
          </a:xfrm>
          <a:prstGeom prst="rect">
            <a:avLst/>
          </a:prstGeom>
          <a:noFill/>
          <a:ln w="38100">
            <a:gradFill>
              <a:gsLst>
                <a:gs pos="0">
                  <a:srgbClr val="012D86"/>
                </a:gs>
                <a:gs pos="100000">
                  <a:srgbClr val="0E2557"/>
                </a:gs>
              </a:gsLst>
            </a:gradFill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0" name="Изображение 99"/>
          <p:cNvPicPr/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082780" cy="685863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" name="Изображение 1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0815" y="430530"/>
            <a:ext cx="4137660" cy="5735955"/>
          </a:xfrm>
          <a:prstGeom prst="rect">
            <a:avLst/>
          </a:prstGeom>
        </p:spPr>
      </p:pic>
      <p:sp>
        <p:nvSpPr>
          <p:cNvPr id="3" name="Текстовое поле 2"/>
          <p:cNvSpPr txBox="1"/>
          <p:nvPr/>
        </p:nvSpPr>
        <p:spPr>
          <a:xfrm>
            <a:off x="5981065" y="774700"/>
            <a:ext cx="3756660" cy="421195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ctr"/>
            <a:r>
              <a:rPr lang="ru-RU" altLang="en-US" sz="3600" b="1" i="1">
                <a:gradFill>
                  <a:gsLst>
                    <a:gs pos="0">
                      <a:srgbClr val="012D86"/>
                    </a:gs>
                    <a:gs pos="100000">
                      <a:srgbClr val="0E2557"/>
                    </a:gs>
                  </a:gsLst>
                  <a:lin scaled="0"/>
                </a:gradFill>
                <a:latin typeface="Times New Roman" panose="02020603050405020304" charset="0"/>
                <a:cs typeface="Times New Roman" panose="02020603050405020304" charset="0"/>
              </a:rPr>
              <a:t>Рано</a:t>
            </a:r>
          </a:p>
          <a:p>
            <a:pPr algn="ctr"/>
            <a:r>
              <a:rPr lang="ru-RU" altLang="en-US" sz="3600" b="1" i="1">
                <a:gradFill>
                  <a:gsLst>
                    <a:gs pos="0">
                      <a:srgbClr val="012D86"/>
                    </a:gs>
                    <a:gs pos="100000">
                      <a:srgbClr val="0E2557"/>
                    </a:gs>
                  </a:gsLst>
                  <a:lin scaled="0"/>
                </a:gradFill>
                <a:latin typeface="Times New Roman" panose="02020603050405020304" charset="0"/>
                <a:cs typeface="Times New Roman" panose="02020603050405020304" charset="0"/>
              </a:rPr>
              <a:t>лишившись</a:t>
            </a:r>
          </a:p>
          <a:p>
            <a:pPr algn="ctr"/>
            <a:r>
              <a:rPr lang="ru-RU" altLang="en-US" sz="3600" b="1" i="1">
                <a:gradFill>
                  <a:gsLst>
                    <a:gs pos="0">
                      <a:srgbClr val="012D86"/>
                    </a:gs>
                    <a:gs pos="100000">
                      <a:srgbClr val="0E2557"/>
                    </a:gs>
                  </a:gsLst>
                  <a:lin scaled="0"/>
                </a:gradFill>
                <a:latin typeface="Times New Roman" panose="02020603050405020304" charset="0"/>
                <a:cs typeface="Times New Roman" panose="02020603050405020304" charset="0"/>
              </a:rPr>
              <a:t>родителей, он</a:t>
            </a:r>
          </a:p>
          <a:p>
            <a:pPr algn="ctr"/>
            <a:r>
              <a:rPr lang="ru-RU" altLang="en-US" sz="3600" b="1" i="1">
                <a:gradFill>
                  <a:gsLst>
                    <a:gs pos="0">
                      <a:srgbClr val="012D86"/>
                    </a:gs>
                    <a:gs pos="100000">
                      <a:srgbClr val="0E2557"/>
                    </a:gs>
                  </a:gsLst>
                  <a:lin scaled="0"/>
                </a:gradFill>
                <a:latin typeface="Times New Roman" panose="02020603050405020304" charset="0"/>
                <a:cs typeface="Times New Roman" panose="02020603050405020304" charset="0"/>
              </a:rPr>
              <a:t>скитался по</a:t>
            </a:r>
          </a:p>
          <a:p>
            <a:pPr algn="ctr"/>
            <a:r>
              <a:rPr lang="ru-RU" altLang="en-US" sz="3600" b="1" i="1">
                <a:gradFill>
                  <a:gsLst>
                    <a:gs pos="0">
                      <a:srgbClr val="012D86"/>
                    </a:gs>
                    <a:gs pos="100000">
                      <a:srgbClr val="0E2557"/>
                    </a:gs>
                  </a:gsLst>
                  <a:lin scaled="0"/>
                </a:gradFill>
                <a:latin typeface="Times New Roman" panose="02020603050405020304" charset="0"/>
                <a:cs typeface="Times New Roman" panose="02020603050405020304" charset="0"/>
              </a:rPr>
              <a:t>чужим углам в</a:t>
            </a:r>
          </a:p>
          <a:p>
            <a:pPr algn="ctr"/>
            <a:r>
              <a:rPr lang="ru-RU" altLang="en-US" sz="3600" b="1" i="1">
                <a:gradFill>
                  <a:gsLst>
                    <a:gs pos="0">
                      <a:srgbClr val="012D86"/>
                    </a:gs>
                    <a:gs pos="100000">
                      <a:srgbClr val="0E2557"/>
                    </a:gs>
                  </a:gsLst>
                  <a:lin scaled="0"/>
                </a:gradFill>
                <a:latin typeface="Times New Roman" panose="02020603050405020304" charset="0"/>
                <a:cs typeface="Times New Roman" panose="02020603050405020304" charset="0"/>
              </a:rPr>
              <a:t>деревнях Училе,</a:t>
            </a:r>
          </a:p>
          <a:p>
            <a:pPr algn="ctr"/>
            <a:r>
              <a:rPr lang="ru-RU" altLang="en-US" sz="3600" b="1" i="1">
                <a:gradFill>
                  <a:gsLst>
                    <a:gs pos="0">
                      <a:srgbClr val="012D86"/>
                    </a:gs>
                    <a:gs pos="100000">
                      <a:srgbClr val="0E2557"/>
                    </a:gs>
                  </a:gsLst>
                  <a:lin scaled="0"/>
                </a:gradFill>
                <a:latin typeface="Times New Roman" panose="02020603050405020304" charset="0"/>
                <a:cs typeface="Times New Roman" panose="02020603050405020304" charset="0"/>
              </a:rPr>
              <a:t>Сасна, Кырлай.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0" name="Изображение 99"/>
          <p:cNvPicPr/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5" y="0"/>
            <a:ext cx="12082780" cy="685863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3" name="Текстовое поле 2"/>
          <p:cNvSpPr txBox="1"/>
          <p:nvPr/>
        </p:nvSpPr>
        <p:spPr>
          <a:xfrm>
            <a:off x="1554480" y="473075"/>
            <a:ext cx="9090025" cy="130238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ru-RU" altLang="en-US" sz="2400">
                <a:gradFill>
                  <a:gsLst>
                    <a:gs pos="0">
                      <a:srgbClr val="012D86"/>
                    </a:gs>
                    <a:gs pos="100000">
                      <a:srgbClr val="0E2557"/>
                    </a:gs>
                  </a:gsLst>
                  <a:lin scaled="0"/>
                </a:gradFill>
                <a:latin typeface="Times New Roman" panose="02020603050405020304" charset="0"/>
                <a:cs typeface="Times New Roman" panose="02020603050405020304" charset="0"/>
              </a:rPr>
              <a:t>Каждый экспонат музея хранит память о поэте, являясь безмолвным свидетелем его жизни. Конечно, наибольший интерес у посетителей вызывают личные вещи Габдуллы Тукая. Их немного, и поэтому берегутся реликвии как зеницу ока.</a:t>
            </a:r>
          </a:p>
        </p:txBody>
      </p:sp>
      <p:pic>
        <p:nvPicPr>
          <p:cNvPr id="4" name="Изображение 3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733550" y="2156460"/>
            <a:ext cx="3099435" cy="3758565"/>
          </a:xfrm>
          <a:prstGeom prst="rect">
            <a:avLst/>
          </a:prstGeom>
        </p:spPr>
      </p:pic>
      <p:sp>
        <p:nvSpPr>
          <p:cNvPr id="5" name="Текстовое поле 4"/>
          <p:cNvSpPr txBox="1"/>
          <p:nvPr/>
        </p:nvSpPr>
        <p:spPr>
          <a:xfrm>
            <a:off x="5763895" y="2289810"/>
            <a:ext cx="6008370" cy="135953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ru-RU" altLang="en-US" sz="2000">
                <a:gradFill>
                  <a:gsLst>
                    <a:gs pos="0">
                      <a:srgbClr val="012D86"/>
                    </a:gs>
                    <a:gs pos="100000">
                      <a:srgbClr val="0E2557"/>
                    </a:gs>
                  </a:gsLst>
                  <a:lin scaled="0"/>
                </a:gradFill>
                <a:latin typeface="Times New Roman" panose="02020603050405020304" charset="0"/>
                <a:cs typeface="Times New Roman" panose="02020603050405020304" charset="0"/>
                <a:sym typeface="+mn-ea"/>
              </a:rPr>
              <a:t>Одно из сокровищ музея — тюбетейка поэта, сшитая из вельвета. Судя по воспоминаниям, в 1908 году Тукай сфотографировался именно в ней.</a:t>
            </a:r>
          </a:p>
        </p:txBody>
      </p:sp>
      <p:sp>
        <p:nvSpPr>
          <p:cNvPr id="7" name="Текстовое поле 6"/>
          <p:cNvSpPr txBox="1"/>
          <p:nvPr/>
        </p:nvSpPr>
        <p:spPr>
          <a:xfrm>
            <a:off x="6430010" y="4799330"/>
            <a:ext cx="278130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altLang="en-US"/>
          </a:p>
        </p:txBody>
      </p:sp>
      <p:sp>
        <p:nvSpPr>
          <p:cNvPr id="8" name="Текстовое поле 7"/>
          <p:cNvSpPr txBox="1"/>
          <p:nvPr/>
        </p:nvSpPr>
        <p:spPr>
          <a:xfrm>
            <a:off x="6549390" y="3863340"/>
            <a:ext cx="4001135" cy="82105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ru-RU" altLang="en-US" sz="2000">
                <a:gradFill>
                  <a:gsLst>
                    <a:gs pos="0">
                      <a:srgbClr val="012D86"/>
                    </a:gs>
                    <a:gs pos="100000">
                      <a:srgbClr val="0E2557"/>
                    </a:gs>
                  </a:gsLst>
                  <a:lin scaled="0"/>
                </a:gradFill>
                <a:latin typeface="Times New Roman" panose="02020603050405020304" charset="0"/>
                <a:cs typeface="Times New Roman" panose="02020603050405020304" charset="0"/>
                <a:sym typeface="+mn-ea"/>
              </a:rPr>
              <a:t>Запонки поэта стали экспонатом музея уже после его открытия. </a:t>
            </a:r>
          </a:p>
        </p:txBody>
      </p:sp>
      <p:cxnSp>
        <p:nvCxnSpPr>
          <p:cNvPr id="10" name="Прямая со стрелкой 9"/>
          <p:cNvCxnSpPr>
            <a:stCxn id="5" idx="1"/>
          </p:cNvCxnSpPr>
          <p:nvPr/>
        </p:nvCxnSpPr>
        <p:spPr>
          <a:xfrm flipH="1">
            <a:off x="4780280" y="2969895"/>
            <a:ext cx="983615" cy="8890"/>
          </a:xfrm>
          <a:prstGeom prst="straightConnector1">
            <a:avLst/>
          </a:prstGeom>
          <a:ln>
            <a:tailEnd type="arrow" w="med" len="med"/>
          </a:ln>
        </p:spPr>
        <p:style>
          <a:lnRef idx="3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11" name="Прямая со стрелкой 10"/>
          <p:cNvCxnSpPr/>
          <p:nvPr/>
        </p:nvCxnSpPr>
        <p:spPr>
          <a:xfrm flipH="1">
            <a:off x="4449445" y="4189730"/>
            <a:ext cx="1986280" cy="927100"/>
          </a:xfrm>
          <a:prstGeom prst="straightConnector1">
            <a:avLst/>
          </a:prstGeom>
          <a:ln>
            <a:tailEnd type="arrow" w="med" len="med"/>
          </a:ln>
        </p:spPr>
        <p:style>
          <a:lnRef idx="3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0" name="Изображение 99"/>
          <p:cNvPicPr/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082780" cy="685863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" name="Изображение 1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492"/>
          <a:stretch>
            <a:fillRect/>
          </a:stretch>
        </p:blipFill>
        <p:spPr>
          <a:xfrm>
            <a:off x="876300" y="1039495"/>
            <a:ext cx="3920490" cy="3762375"/>
          </a:xfrm>
          <a:prstGeom prst="ellipse">
            <a:avLst/>
          </a:prstGeom>
        </p:spPr>
      </p:pic>
      <p:sp>
        <p:nvSpPr>
          <p:cNvPr id="3" name="Текстовое поле 2"/>
          <p:cNvSpPr txBox="1"/>
          <p:nvPr/>
        </p:nvSpPr>
        <p:spPr>
          <a:xfrm>
            <a:off x="5368925" y="620395"/>
            <a:ext cx="5601335" cy="93980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ru-RU" altLang="en-US" sz="2000">
                <a:gradFill>
                  <a:gsLst>
                    <a:gs pos="0">
                      <a:srgbClr val="012D86"/>
                    </a:gs>
                    <a:gs pos="100000">
                      <a:srgbClr val="0E2557"/>
                    </a:gs>
                  </a:gsLst>
                  <a:lin scaled="0"/>
                </a:gradFill>
                <a:latin typeface="Times New Roman" panose="02020603050405020304" charset="0"/>
                <a:cs typeface="Times New Roman" panose="02020603050405020304" charset="0"/>
              </a:rPr>
              <a:t>Фаянсовая шкатулка,  Г.Тукай купил на свой первый гонорар. Это его подарок родственнице Газизе.</a:t>
            </a:r>
          </a:p>
          <a:p>
            <a:endParaRPr lang="ru-RU" altLang="en-US" sz="2000">
              <a:gradFill>
                <a:gsLst>
                  <a:gs pos="0">
                    <a:srgbClr val="012D86"/>
                  </a:gs>
                  <a:gs pos="100000">
                    <a:srgbClr val="0E2557"/>
                  </a:gs>
                </a:gsLst>
                <a:lin scaled="0"/>
              </a:gradFill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4" name="Текстовое поле 3"/>
          <p:cNvSpPr txBox="1"/>
          <p:nvPr/>
        </p:nvSpPr>
        <p:spPr>
          <a:xfrm>
            <a:off x="6588760" y="1835785"/>
            <a:ext cx="4519295" cy="118872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ru-RU" altLang="en-US" sz="2000">
                <a:gradFill>
                  <a:gsLst>
                    <a:gs pos="0">
                      <a:srgbClr val="012D86"/>
                    </a:gs>
                    <a:gs pos="100000">
                      <a:srgbClr val="0E2557"/>
                    </a:gs>
                  </a:gsLst>
                  <a:lin scaled="0"/>
                </a:gradFill>
                <a:latin typeface="Times New Roman" panose="02020603050405020304" charset="0"/>
                <a:cs typeface="Times New Roman" panose="02020603050405020304" charset="0"/>
              </a:rPr>
              <a:t>Металлический стакан для карандашей Тукай купил в 1912 году во время путешествия в Петербург. </a:t>
            </a:r>
          </a:p>
        </p:txBody>
      </p:sp>
      <p:pic>
        <p:nvPicPr>
          <p:cNvPr id="5" name="Изображение 4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46265" y="3282950"/>
            <a:ext cx="2957195" cy="314007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6" name="Текстовое поле 5"/>
          <p:cNvSpPr txBox="1"/>
          <p:nvPr/>
        </p:nvSpPr>
        <p:spPr>
          <a:xfrm>
            <a:off x="1327785" y="5050790"/>
            <a:ext cx="402018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altLang="en-US">
                <a:sym typeface="+mn-ea"/>
              </a:rPr>
              <a:t> </a:t>
            </a:r>
            <a:endParaRPr lang="ru-RU" altLang="en-US"/>
          </a:p>
        </p:txBody>
      </p:sp>
      <p:cxnSp>
        <p:nvCxnSpPr>
          <p:cNvPr id="7" name="Прямая со стрелкой 6"/>
          <p:cNvCxnSpPr/>
          <p:nvPr/>
        </p:nvCxnSpPr>
        <p:spPr>
          <a:xfrm flipH="1">
            <a:off x="4279265" y="803275"/>
            <a:ext cx="1030605" cy="747395"/>
          </a:xfrm>
          <a:prstGeom prst="straightConnector1">
            <a:avLst/>
          </a:prstGeom>
          <a:ln>
            <a:tailEnd type="arrow" w="med" len="med"/>
          </a:ln>
        </p:spPr>
        <p:style>
          <a:lnRef idx="3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8" name="Прямая со стрелкой 7"/>
          <p:cNvCxnSpPr/>
          <p:nvPr/>
        </p:nvCxnSpPr>
        <p:spPr>
          <a:xfrm flipH="1">
            <a:off x="9594850" y="2572385"/>
            <a:ext cx="492125" cy="680720"/>
          </a:xfrm>
          <a:prstGeom prst="straightConnector1">
            <a:avLst/>
          </a:prstGeom>
          <a:ln>
            <a:tailEnd type="arrow" w="med" len="med"/>
          </a:ln>
        </p:spPr>
        <p:style>
          <a:lnRef idx="3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0" name="Изображение 99"/>
          <p:cNvPicPr/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660" y="0"/>
            <a:ext cx="12118340" cy="677354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3" name="Текстовое поле 2"/>
          <p:cNvSpPr txBox="1"/>
          <p:nvPr/>
        </p:nvSpPr>
        <p:spPr>
          <a:xfrm>
            <a:off x="7493635" y="831215"/>
            <a:ext cx="3671570" cy="207073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ru-RU" altLang="en-US" sz="2000">
                <a:gradFill>
                  <a:gsLst>
                    <a:gs pos="0">
                      <a:srgbClr val="012D86"/>
                    </a:gs>
                    <a:gs pos="100000">
                      <a:srgbClr val="0E2557"/>
                    </a:gs>
                  </a:gsLst>
                  <a:lin scaled="0"/>
                </a:gradFill>
                <a:latin typeface="Times New Roman" panose="02020603050405020304" charset="0"/>
                <a:cs typeface="Times New Roman" panose="02020603050405020304" charset="0"/>
                <a:sym typeface="+mn-ea"/>
              </a:rPr>
              <a:t>Коран принадлежал деду Габдуллы Тукая</a:t>
            </a:r>
            <a:endParaRPr lang="ru-RU" altLang="en-US" sz="2000">
              <a:gradFill>
                <a:gsLst>
                  <a:gs pos="0">
                    <a:srgbClr val="012D86"/>
                  </a:gs>
                  <a:gs pos="100000">
                    <a:srgbClr val="0E2557"/>
                  </a:gs>
                </a:gsLst>
                <a:lin scaled="0"/>
              </a:gradFill>
              <a:latin typeface="Times New Roman" panose="02020603050405020304" charset="0"/>
              <a:cs typeface="Times New Roman" panose="02020603050405020304" charset="0"/>
            </a:endParaRPr>
          </a:p>
          <a:p>
            <a:r>
              <a:rPr lang="ru-RU" altLang="en-US" sz="2000">
                <a:gradFill>
                  <a:gsLst>
                    <a:gs pos="0">
                      <a:srgbClr val="012D86"/>
                    </a:gs>
                    <a:gs pos="100000">
                      <a:srgbClr val="0E2557"/>
                    </a:gs>
                  </a:gsLst>
                  <a:lin scaled="0"/>
                </a:gradFill>
                <a:latin typeface="Times New Roman" panose="02020603050405020304" charset="0"/>
                <a:cs typeface="Times New Roman" panose="02020603050405020304" charset="0"/>
                <a:sym typeface="+mn-ea"/>
              </a:rPr>
              <a:t>Зиннатулле Амирову. </a:t>
            </a:r>
          </a:p>
          <a:p>
            <a:r>
              <a:rPr lang="ru-RU" altLang="en-US" sz="2000">
                <a:gradFill>
                  <a:gsLst>
                    <a:gs pos="0">
                      <a:srgbClr val="012D86"/>
                    </a:gs>
                    <a:gs pos="100000">
                      <a:srgbClr val="0E2557"/>
                    </a:gs>
                  </a:gsLst>
                  <a:lin scaled="0"/>
                </a:gradFill>
                <a:latin typeface="Times New Roman" panose="02020603050405020304" charset="0"/>
                <a:cs typeface="Times New Roman" panose="02020603050405020304" charset="0"/>
                <a:sym typeface="+mn-ea"/>
              </a:rPr>
              <a:t>На страницах есть</a:t>
            </a:r>
            <a:endParaRPr lang="ru-RU" altLang="en-US" sz="2000">
              <a:gradFill>
                <a:gsLst>
                  <a:gs pos="0">
                    <a:srgbClr val="012D86"/>
                  </a:gs>
                  <a:gs pos="100000">
                    <a:srgbClr val="0E2557"/>
                  </a:gs>
                </a:gsLst>
                <a:lin scaled="0"/>
              </a:gradFill>
              <a:latin typeface="Times New Roman" panose="02020603050405020304" charset="0"/>
              <a:cs typeface="Times New Roman" panose="02020603050405020304" charset="0"/>
            </a:endParaRPr>
          </a:p>
          <a:p>
            <a:r>
              <a:rPr lang="ru-RU" altLang="en-US" sz="2000">
                <a:gradFill>
                  <a:gsLst>
                    <a:gs pos="0">
                      <a:srgbClr val="012D86"/>
                    </a:gs>
                    <a:gs pos="100000">
                      <a:srgbClr val="0E2557"/>
                    </a:gs>
                  </a:gsLst>
                  <a:lin scaled="0"/>
                </a:gradFill>
                <a:latin typeface="Times New Roman" panose="02020603050405020304" charset="0"/>
                <a:cs typeface="Times New Roman" panose="02020603050405020304" charset="0"/>
                <a:sym typeface="+mn-ea"/>
              </a:rPr>
              <a:t>пометы, сделанные карандашом.</a:t>
            </a:r>
            <a:endParaRPr lang="ru-RU" altLang="en-US" sz="2000">
              <a:gradFill>
                <a:gsLst>
                  <a:gs pos="0">
                    <a:srgbClr val="012D86"/>
                  </a:gs>
                  <a:gs pos="100000">
                    <a:srgbClr val="0E2557"/>
                  </a:gs>
                </a:gsLst>
                <a:lin scaled="0"/>
              </a:gradFill>
              <a:latin typeface="Times New Roman" panose="02020603050405020304" charset="0"/>
              <a:cs typeface="Times New Roman" panose="02020603050405020304" charset="0"/>
            </a:endParaRPr>
          </a:p>
          <a:p>
            <a:r>
              <a:rPr lang="ru-RU" altLang="en-US" sz="2000">
                <a:gradFill>
                  <a:gsLst>
                    <a:gs pos="0">
                      <a:srgbClr val="012D86"/>
                    </a:gs>
                    <a:gs pos="100000">
                      <a:srgbClr val="0E2557"/>
                    </a:gs>
                  </a:gsLst>
                  <a:lin scaled="0"/>
                </a:gradFill>
                <a:latin typeface="Times New Roman" panose="02020603050405020304" charset="0"/>
                <a:cs typeface="Times New Roman" panose="02020603050405020304" charset="0"/>
                <a:sym typeface="+mn-ea"/>
              </a:rPr>
              <a:t> </a:t>
            </a:r>
          </a:p>
        </p:txBody>
      </p:sp>
      <p:sp>
        <p:nvSpPr>
          <p:cNvPr id="5" name="Текстовое поле 4"/>
          <p:cNvSpPr txBox="1"/>
          <p:nvPr/>
        </p:nvSpPr>
        <p:spPr>
          <a:xfrm>
            <a:off x="6737985" y="3896995"/>
            <a:ext cx="4020185" cy="133159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ru-RU" altLang="en-US" sz="2000">
                <a:gradFill>
                  <a:gsLst>
                    <a:gs pos="0">
                      <a:srgbClr val="012D86"/>
                    </a:gs>
                    <a:gs pos="100000">
                      <a:srgbClr val="0E2557"/>
                    </a:gs>
                  </a:gsLst>
                  <a:lin scaled="0"/>
                </a:gradFill>
                <a:latin typeface="Times New Roman" panose="02020603050405020304" charset="0"/>
                <a:cs typeface="Times New Roman" panose="02020603050405020304" charset="0"/>
              </a:rPr>
              <a:t> Мы видим постоянную спутницу поэта — его дорожную корзину.</a:t>
            </a:r>
          </a:p>
          <a:p>
            <a:r>
              <a:rPr lang="ru-RU" altLang="en-US" sz="2000">
                <a:gradFill>
                  <a:gsLst>
                    <a:gs pos="0">
                      <a:srgbClr val="012D86"/>
                    </a:gs>
                    <a:gs pos="100000">
                      <a:srgbClr val="0E2557"/>
                    </a:gs>
                  </a:gsLst>
                  <a:lin scaled="0"/>
                </a:gradFill>
                <a:latin typeface="Times New Roman" panose="02020603050405020304" charset="0"/>
                <a:cs typeface="Times New Roman" panose="02020603050405020304" charset="0"/>
              </a:rPr>
              <a:t>Каких только путешествий не помнит эта вещь! Она хранилась в семье хорошей знакомой </a:t>
            </a:r>
          </a:p>
        </p:txBody>
      </p:sp>
      <p:pic>
        <p:nvPicPr>
          <p:cNvPr id="101" name="Изображение 100"/>
          <p:cNvPicPr/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76730" y="3323463"/>
            <a:ext cx="3566160" cy="3072384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7" name="Изображение 6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658235" y="285750"/>
            <a:ext cx="3258185" cy="2859405"/>
          </a:xfrm>
          <a:prstGeom prst="rect">
            <a:avLst/>
          </a:prstGeom>
        </p:spPr>
      </p:pic>
      <p:cxnSp>
        <p:nvCxnSpPr>
          <p:cNvPr id="8" name="Прямая со стрелкой 7"/>
          <p:cNvCxnSpPr/>
          <p:nvPr/>
        </p:nvCxnSpPr>
        <p:spPr>
          <a:xfrm flipH="1">
            <a:off x="6993890" y="1579245"/>
            <a:ext cx="425450" cy="132080"/>
          </a:xfrm>
          <a:prstGeom prst="straightConnector1">
            <a:avLst/>
          </a:prstGeom>
          <a:ln>
            <a:tailEnd type="arrow" w="med" len="med"/>
          </a:ln>
        </p:spPr>
        <p:style>
          <a:lnRef idx="3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9" name="Прямая со стрелкой 8"/>
          <p:cNvCxnSpPr/>
          <p:nvPr/>
        </p:nvCxnSpPr>
        <p:spPr>
          <a:xfrm flipH="1">
            <a:off x="5556250" y="4255770"/>
            <a:ext cx="1172845" cy="615315"/>
          </a:xfrm>
          <a:prstGeom prst="straightConnector1">
            <a:avLst/>
          </a:prstGeom>
          <a:ln>
            <a:tailEnd type="arrow" w="med" len="med"/>
          </a:ln>
        </p:spPr>
        <p:style>
          <a:lnRef idx="3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0" name="Изображение 99"/>
          <p:cNvPicPr/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5" y="65405"/>
            <a:ext cx="12191365" cy="685863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4" name="Текстовое поле 3"/>
          <p:cNvSpPr txBox="1"/>
          <p:nvPr/>
        </p:nvSpPr>
        <p:spPr>
          <a:xfrm>
            <a:off x="1877695" y="4075430"/>
            <a:ext cx="6850380" cy="251777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endParaRPr lang="ru-RU" altLang="en-US"/>
          </a:p>
        </p:txBody>
      </p:sp>
      <p:sp>
        <p:nvSpPr>
          <p:cNvPr id="5" name="Текстовое поле 4"/>
          <p:cNvSpPr txBox="1"/>
          <p:nvPr/>
        </p:nvSpPr>
        <p:spPr>
          <a:xfrm>
            <a:off x="2275205" y="784860"/>
            <a:ext cx="7508875" cy="167703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ru-RU" altLang="en-US" sz="2000">
                <a:gradFill>
                  <a:gsLst>
                    <a:gs pos="0">
                      <a:srgbClr val="012D86"/>
                    </a:gs>
                    <a:gs pos="100000">
                      <a:srgbClr val="0E2557"/>
                    </a:gs>
                  </a:gsLst>
                  <a:lin scaled="0"/>
                </a:gradFill>
                <a:latin typeface="Times New Roman" panose="02020603050405020304" charset="0"/>
                <a:cs typeface="Times New Roman" panose="02020603050405020304" charset="0"/>
                <a:sym typeface="+mn-ea"/>
              </a:rPr>
              <a:t>В 1907 году молодой поэт Г. Тукай приезжает в Казань.</a:t>
            </a:r>
            <a:endParaRPr lang="ru-RU" altLang="en-US" sz="2000">
              <a:gradFill>
                <a:gsLst>
                  <a:gs pos="0">
                    <a:srgbClr val="012D86"/>
                  </a:gs>
                  <a:gs pos="100000">
                    <a:srgbClr val="0E2557"/>
                  </a:gs>
                </a:gsLst>
                <a:lin scaled="0"/>
              </a:gradFill>
              <a:latin typeface="Times New Roman" panose="02020603050405020304" charset="0"/>
              <a:cs typeface="Times New Roman" panose="02020603050405020304" charset="0"/>
            </a:endParaRPr>
          </a:p>
          <a:p>
            <a:r>
              <a:rPr lang="ru-RU" altLang="en-US" sz="2000">
                <a:gradFill>
                  <a:gsLst>
                    <a:gs pos="0">
                      <a:srgbClr val="012D86"/>
                    </a:gs>
                    <a:gs pos="100000">
                      <a:srgbClr val="0E2557"/>
                    </a:gs>
                  </a:gsLst>
                  <a:lin scaled="0"/>
                </a:gradFill>
                <a:latin typeface="Times New Roman" panose="02020603050405020304" charset="0"/>
                <a:cs typeface="Times New Roman" panose="02020603050405020304" charset="0"/>
                <a:sym typeface="+mn-ea"/>
              </a:rPr>
              <a:t>     В Казани Тукай с большим воодушевлением отдался                творческой работе.</a:t>
            </a:r>
          </a:p>
        </p:txBody>
      </p:sp>
      <p:sp>
        <p:nvSpPr>
          <p:cNvPr id="6" name="Текстовое поле 5"/>
          <p:cNvSpPr txBox="1"/>
          <p:nvPr/>
        </p:nvSpPr>
        <p:spPr>
          <a:xfrm>
            <a:off x="6586855" y="3281680"/>
            <a:ext cx="388810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altLang="en-US"/>
          </a:p>
        </p:txBody>
      </p:sp>
      <p:pic>
        <p:nvPicPr>
          <p:cNvPr id="107" name="Изображение 106"/>
          <p:cNvPicPr/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5004" y="2334514"/>
            <a:ext cx="5635752" cy="3730752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09" name="Изображение 108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01865" y="1737360"/>
            <a:ext cx="3881120" cy="422783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0" name="Изображение 99"/>
          <p:cNvPicPr/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9375"/>
            <a:ext cx="12082780" cy="677926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" name="Изображение 1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119"/>
          <a:stretch>
            <a:fillRect/>
          </a:stretch>
        </p:blipFill>
        <p:spPr>
          <a:xfrm>
            <a:off x="2593975" y="388620"/>
            <a:ext cx="6720840" cy="4359910"/>
          </a:xfrm>
          <a:prstGeom prst="roundRect">
            <a:avLst/>
          </a:prstGeom>
        </p:spPr>
      </p:pic>
      <p:sp>
        <p:nvSpPr>
          <p:cNvPr id="3" name="Текстовое поле 2"/>
          <p:cNvSpPr txBox="1"/>
          <p:nvPr/>
        </p:nvSpPr>
        <p:spPr>
          <a:xfrm>
            <a:off x="2112010" y="4994275"/>
            <a:ext cx="7804785" cy="159131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ctr"/>
            <a:r>
              <a:rPr lang="ru-RU" altLang="en-US" sz="2800">
                <a:gradFill>
                  <a:gsLst>
                    <a:gs pos="0">
                      <a:srgbClr val="012D86"/>
                    </a:gs>
                    <a:gs pos="100000">
                      <a:srgbClr val="0E2557"/>
                    </a:gs>
                  </a:gsLst>
                  <a:lin scaled="0"/>
                </a:gradFill>
                <a:latin typeface="Times New Roman" panose="02020603050405020304" charset="0"/>
                <a:cs typeface="Times New Roman" panose="02020603050405020304" charset="0"/>
                <a:sym typeface="+mn-ea"/>
              </a:rPr>
              <a:t>Габдулла Тукай – любимый поэт татарской детворы. На его произведениях воспитывалось не одно поколение.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微软雅黑"/>
        <a:ea typeface=""/>
        <a:cs typeface=""/>
        <a:font script="Jpan" typeface="游ゴシック Light"/>
        <a:font script="Hang" typeface="맑은 고딕"/>
        <a:font script="Hans" typeface="微软雅黑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微软雅黑"/>
        <a:ea typeface=""/>
        <a:cs typeface=""/>
        <a:font script="Jpan" typeface="游ゴシック"/>
        <a:font script="Hang" typeface="맑은 고딕"/>
        <a:font script="Hans" typeface="微软雅黑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</TotalTime>
  <Words>459</Words>
  <Application>Microsoft Office PowerPoint</Application>
  <PresentationFormat>Widescreen</PresentationFormat>
  <Paragraphs>43</Paragraphs>
  <Slides>14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8" baseType="lpstr">
      <vt:lpstr>微软雅黑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/>
  <cp:lastModifiedBy>Эмин Саруханов</cp:lastModifiedBy>
  <cp:revision>21</cp:revision>
  <dcterms:created xsi:type="dcterms:W3CDTF">2024-04-07T06:59:00Z</dcterms:created>
  <dcterms:modified xsi:type="dcterms:W3CDTF">2024-04-13T16:07:26Z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1049-12.2.0.13489</vt:lpwstr>
  </property>
  <property fmtid="{D5CDD505-2E9C-101B-9397-08002B2CF9AE}" pid="3" name="ICV">
    <vt:lpwstr>E2F3C438D1D44ADD81C1DBB513A46D23_12</vt:lpwstr>
  </property>
</Properties>
</file>