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7" r:id="rId3"/>
    <p:sldId id="258" r:id="rId4"/>
    <p:sldId id="270" r:id="rId5"/>
    <p:sldId id="259" r:id="rId6"/>
    <p:sldId id="268" r:id="rId7"/>
    <p:sldId id="267" r:id="rId8"/>
    <p:sldId id="261" r:id="rId9"/>
    <p:sldId id="262" r:id="rId10"/>
    <p:sldId id="263" r:id="rId11"/>
    <p:sldId id="266" r:id="rId12"/>
    <p:sldId id="264" r:id="rId13"/>
    <p:sldId id="272" r:id="rId14"/>
    <p:sldId id="273" r:id="rId15"/>
    <p:sldId id="269"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111"/>
    <a:srgbClr val="292929"/>
    <a:srgbClr val="5F5F5F"/>
    <a:srgbClr val="777777"/>
    <a:srgbClr val="808080"/>
    <a:srgbClr val="969696"/>
    <a:srgbClr val="B2B2B2"/>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4DF01BD-4FAD-4EDA-B90B-FAD83CE32060}" type="datetimeFigureOut">
              <a:rPr lang="ru-RU"/>
              <a:pPr>
                <a:defRPr/>
              </a:pPr>
              <a:t>20.07.2017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151E7A6-F5BE-4440-BF6E-3DD3457B5AC5}" type="slidenum">
              <a:rPr lang="ru-RU"/>
              <a:pPr>
                <a:defRPr/>
              </a:pPr>
              <a:t>‹#›</a:t>
            </a:fld>
            <a:endParaRPr lang="ru-RU"/>
          </a:p>
        </p:txBody>
      </p:sp>
    </p:spTree>
    <p:extLst>
      <p:ext uri="{BB962C8B-B14F-4D97-AF65-F5344CB8AC3E}">
        <p14:creationId xmlns:p14="http://schemas.microsoft.com/office/powerpoint/2010/main" val="18867514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827CC9DC-E340-411F-8FE6-6E560A64DF5F}" type="datetime1">
              <a:rPr lang="ru-RU"/>
              <a:pPr>
                <a:defRPr/>
              </a:pPr>
              <a:t>20.07.2017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4FEFF12-E6C0-4346-9856-6EFC4AFB020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29977FF-79C9-48C1-9C4D-3D837AD5F10F}" type="datetime1">
              <a:rPr lang="ru-RU"/>
              <a:pPr>
                <a:defRPr/>
              </a:pPr>
              <a:t>20.07.2017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920E552-F014-4D53-BA8E-C2CD3B96317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D4BD4AA-695E-4AF6-A4CF-B5D17B4E8864}" type="datetime1">
              <a:rPr lang="ru-RU"/>
              <a:pPr>
                <a:defRPr/>
              </a:pPr>
              <a:t>20.07.2017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E945986-6EAF-4375-B070-B699EA7AC29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45CFDC5-81C9-4F5D-A884-472F179794C2}" type="datetime1">
              <a:rPr lang="ru-RU"/>
              <a:pPr>
                <a:defRPr/>
              </a:pPr>
              <a:t>20.07.2017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F85CF40-05D2-4A7C-9501-8DBEF849CC3B}"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BE3EE43-A334-4B7E-9F2D-4B6D670DF519}" type="datetime1">
              <a:rPr lang="ru-RU"/>
              <a:pPr>
                <a:defRPr/>
              </a:pPr>
              <a:t>20.07.2017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242849E-1DE9-4BC1-A931-04F48AA33B11}"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482F5F5-AC78-4302-86C8-9275F42FCEC3}" type="datetime1">
              <a:rPr lang="ru-RU"/>
              <a:pPr>
                <a:defRPr/>
              </a:pPr>
              <a:t>20.07.2017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30FB8F4-86CF-4ADC-AB42-C4DEC7BC0EA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764A82EE-0CD1-4B47-85B7-5E2C59F39854}" type="datetime1">
              <a:rPr lang="ru-RU"/>
              <a:pPr>
                <a:defRPr/>
              </a:pPr>
              <a:t>20.07.2017</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4C791226-5BD1-4ECF-9E4C-47CFCF63348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C9FCDB7-2409-4191-B540-4F22A64CE439}" type="datetime1">
              <a:rPr lang="ru-RU"/>
              <a:pPr>
                <a:defRPr/>
              </a:pPr>
              <a:t>20.07.2017</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A262FC93-E5AF-4EEF-9388-F5001CAAEEE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E7DC651-C757-4B5B-A984-16C3609E5891}" type="datetime1">
              <a:rPr lang="ru-RU"/>
              <a:pPr>
                <a:defRPr/>
              </a:pPr>
              <a:t>20.07.2017</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0933D40-4217-4D61-9D05-C5595CC28CD2}"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CCCC9E6-C62A-4EEF-A42A-0216553296A6}" type="datetime1">
              <a:rPr lang="ru-RU"/>
              <a:pPr>
                <a:defRPr/>
              </a:pPr>
              <a:t>20.07.2017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A5EF67F-CAFF-4200-8116-9307CC1F7EA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C6E101B-9C77-4D26-A902-9382250F6542}" type="datetime1">
              <a:rPr lang="ru-RU"/>
              <a:pPr>
                <a:defRPr/>
              </a:pPr>
              <a:t>20.07.2017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373BC48-4E81-4A25-913D-B2AF5110FEA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alphaModFix amt="37000"/>
            <a:lum/>
            <a:extLst>
              <a:ext uri="{28A0092B-C50C-407E-A947-70E740481C1C}">
                <a14:useLocalDpi xmlns:a14="http://schemas.microsoft.com/office/drawing/2010/main"/>
              </a:ext>
            </a:extLst>
          </a:blip>
          <a:srcRect/>
          <a:stretch>
            <a:fillRect l="-6000" r="-6000"/>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42789A5-C6AF-497B-B2AF-BD9D45995792}" type="datetime1">
              <a:rPr lang="ru-RU"/>
              <a:pPr>
                <a:defRPr/>
              </a:pPr>
              <a:t>20.07.2017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BE82838-BC65-4139-8FF2-06C1D5E8B6F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14338" name="Заголовок 1"/>
          <p:cNvSpPr>
            <a:spLocks noGrp="1"/>
          </p:cNvSpPr>
          <p:nvPr>
            <p:ph type="ctrTitle"/>
          </p:nvPr>
        </p:nvSpPr>
        <p:spPr>
          <a:xfrm>
            <a:off x="323850" y="188913"/>
            <a:ext cx="7988300" cy="431800"/>
          </a:xfrm>
        </p:spPr>
        <p:txBody>
          <a:bodyPr/>
          <a:lstStyle/>
          <a:p>
            <a:pPr algn="l"/>
            <a:r>
              <a:rPr lang="ru-RU" sz="2400" b="1" smtClean="0">
                <a:solidFill>
                  <a:srgbClr val="FF0000"/>
                </a:solidFill>
              </a:rPr>
              <a:t>ПРОЕКТ</a:t>
            </a:r>
            <a:r>
              <a:rPr lang="ru-RU" sz="2400" b="1" u="sng" smtClean="0">
                <a:solidFill>
                  <a:srgbClr val="FF0000"/>
                </a:solidFill>
              </a:rPr>
              <a:t/>
            </a:r>
            <a:br>
              <a:rPr lang="ru-RU" sz="2400" b="1" u="sng" smtClean="0">
                <a:solidFill>
                  <a:srgbClr val="FF0000"/>
                </a:solidFill>
              </a:rPr>
            </a:br>
            <a:r>
              <a:rPr lang="ru-RU" sz="2400" b="1" u="sng" smtClean="0">
                <a:solidFill>
                  <a:srgbClr val="FF0000"/>
                </a:solidFill>
              </a:rPr>
              <a:t>Тема: Маленькая батарейка-большой вред.</a:t>
            </a:r>
          </a:p>
        </p:txBody>
      </p:sp>
      <p:sp>
        <p:nvSpPr>
          <p:cNvPr id="3" name="Подзаголовок 2"/>
          <p:cNvSpPr>
            <a:spLocks noGrp="1"/>
          </p:cNvSpPr>
          <p:nvPr>
            <p:ph type="subTitle" idx="1"/>
          </p:nvPr>
        </p:nvSpPr>
        <p:spPr>
          <a:xfrm>
            <a:off x="4211638" y="6021388"/>
            <a:ext cx="4932362" cy="836612"/>
          </a:xfrm>
          <a:solidFill>
            <a:schemeClr val="bg1"/>
          </a:solidFill>
        </p:spPr>
        <p:txBody>
          <a:bodyPr>
            <a:normAutofit lnSpcReduction="10000"/>
          </a:bodyPr>
          <a:lstStyle/>
          <a:p>
            <a:pPr algn="l">
              <a:lnSpc>
                <a:spcPct val="80000"/>
              </a:lnSpc>
            </a:pPr>
            <a:r>
              <a:rPr lang="ru-RU" sz="1500" b="1" u="sng" smtClean="0">
                <a:solidFill>
                  <a:srgbClr val="FF0000"/>
                </a:solidFill>
              </a:rPr>
              <a:t>Автор</a:t>
            </a:r>
            <a:r>
              <a:rPr lang="ru-RU" sz="1500" b="1" smtClean="0">
                <a:solidFill>
                  <a:srgbClr val="FF0000"/>
                </a:solidFill>
              </a:rPr>
              <a:t>: Осипов Богдан Геннадьевич, воспитанник гр.12 МБДОУ  №66 «Веселые нотки»</a:t>
            </a:r>
          </a:p>
          <a:p>
            <a:pPr algn="l">
              <a:lnSpc>
                <a:spcPct val="80000"/>
              </a:lnSpc>
            </a:pPr>
            <a:r>
              <a:rPr lang="ru-RU" sz="1500" b="1" u="sng" smtClean="0">
                <a:solidFill>
                  <a:srgbClr val="FF0000"/>
                </a:solidFill>
              </a:rPr>
              <a:t>Руководитель</a:t>
            </a:r>
            <a:r>
              <a:rPr lang="ru-RU" sz="1500" b="1" smtClean="0">
                <a:solidFill>
                  <a:srgbClr val="FF0000"/>
                </a:solidFill>
              </a:rPr>
              <a:t>: Юсупова Гасима Касимовна</a:t>
            </a:r>
            <a:endParaRPr lang="ru-RU" sz="1500" b="1" smtClean="0">
              <a:solidFill>
                <a:srgbClr val="FF0000"/>
              </a:solidFill>
              <a:latin typeface="Arial" charset="0"/>
            </a:endParaRPr>
          </a:p>
          <a:p>
            <a:pPr algn="l">
              <a:lnSpc>
                <a:spcPct val="80000"/>
              </a:lnSpc>
            </a:pPr>
            <a:r>
              <a:rPr lang="ru-RU" sz="1500" b="1" smtClean="0">
                <a:solidFill>
                  <a:srgbClr val="FF0000"/>
                </a:solidFill>
              </a:rPr>
              <a:t>Горшкова Людмила Николаевна</a:t>
            </a:r>
            <a:endParaRPr lang="ru-RU" sz="1500" b="1" smtClean="0">
              <a:solidFill>
                <a:srgbClr val="FF0000"/>
              </a:solidFill>
              <a:latin typeface="Arial" charset="0"/>
            </a:endParaRPr>
          </a:p>
          <a:p>
            <a:pPr algn="l">
              <a:lnSpc>
                <a:spcPct val="80000"/>
              </a:lnSpc>
            </a:pPr>
            <a:endParaRPr lang="ru-RU" sz="1500" b="1" smtClean="0">
              <a:solidFill>
                <a:srgbClr val="FF0000"/>
              </a:solidFill>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404813"/>
            <a:ext cx="8229600" cy="792162"/>
          </a:xfrm>
        </p:spPr>
        <p:txBody>
          <a:bodyPr rtlCol="0">
            <a:normAutofit lnSpcReduction="10000"/>
          </a:bodyPr>
          <a:lstStyle/>
          <a:p>
            <a:pPr marL="0" indent="0" algn="just" fontAlgn="auto">
              <a:spcAft>
                <a:spcPts val="0"/>
              </a:spcAft>
              <a:buFont typeface="Arial" panose="020B0604020202020204" pitchFamily="34" charset="0"/>
              <a:buNone/>
              <a:defRPr/>
            </a:pPr>
            <a:r>
              <a:rPr lang="ru-RU" sz="1600" dirty="0" smtClean="0"/>
              <a:t>Второй мой вопрос был, куда же попадают батарейки из контейнеров, если их нельзя закапывать? И мама сказала, что батарейки попадают на специальные заводы, где эти батарейки разбирают на части. И потом из этих частей делают всякие полезные вещи.</a:t>
            </a:r>
          </a:p>
          <a:p>
            <a:pPr marL="0" indent="0" algn="just" fontAlgn="auto">
              <a:spcAft>
                <a:spcPts val="0"/>
              </a:spcAft>
              <a:buFont typeface="Arial" panose="020B0604020202020204" pitchFamily="34" charset="0"/>
              <a:buNone/>
              <a:defRPr/>
            </a:pPr>
            <a:endParaRPr lang="ru-RU" sz="1600" dirty="0"/>
          </a:p>
          <a:p>
            <a:pPr marL="0" indent="0" algn="just" fontAlgn="auto">
              <a:spcAft>
                <a:spcPts val="0"/>
              </a:spcAft>
              <a:buFont typeface="Arial" panose="020B0604020202020204" pitchFamily="34" charset="0"/>
              <a:buNone/>
              <a:defRPr/>
            </a:pPr>
            <a:endParaRPr lang="ru-RU" sz="1600" dirty="0" smtClean="0"/>
          </a:p>
        </p:txBody>
      </p:sp>
      <p:pic>
        <p:nvPicPr>
          <p:cNvPr id="23554" name="Picture 5" descr="C:\Моя папка\проект батарейки\утилизация батареек.jpg"/>
          <p:cNvPicPr>
            <a:picLocks noChangeAspect="1" noChangeArrowheads="1"/>
          </p:cNvPicPr>
          <p:nvPr/>
        </p:nvPicPr>
        <p:blipFill>
          <a:blip r:embed="rId2"/>
          <a:srcRect/>
          <a:stretch>
            <a:fillRect/>
          </a:stretch>
        </p:blipFill>
        <p:spPr bwMode="auto">
          <a:xfrm>
            <a:off x="539750" y="1628775"/>
            <a:ext cx="8099425" cy="4243388"/>
          </a:xfrm>
          <a:prstGeom prst="rect">
            <a:avLst/>
          </a:prstGeom>
          <a:noFill/>
          <a:ln w="9525">
            <a:noFill/>
            <a:miter lim="800000"/>
            <a:headEnd/>
            <a:tailEnd/>
          </a:ln>
        </p:spPr>
      </p:pic>
      <p:sp>
        <p:nvSpPr>
          <p:cNvPr id="2" name="Номер слайда 1"/>
          <p:cNvSpPr>
            <a:spLocks noGrp="1"/>
          </p:cNvSpPr>
          <p:nvPr>
            <p:ph type="sldNum" sz="quarter" idx="12"/>
          </p:nvPr>
        </p:nvSpPr>
        <p:spPr>
          <a:xfrm>
            <a:off x="6789738" y="6418263"/>
            <a:ext cx="2133600" cy="365125"/>
          </a:xfrm>
        </p:spPr>
        <p:txBody>
          <a:bodyPr/>
          <a:lstStyle/>
          <a:p>
            <a:pPr>
              <a:defRPr/>
            </a:pPr>
            <a:fld id="{ADB942A1-8E60-4CA6-9905-557D724DF213}" type="slidenum">
              <a:rPr lang="ru-RU"/>
              <a:pPr>
                <a:defRPr/>
              </a:pPr>
              <a:t>10</a:t>
            </a:fld>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ъект 2"/>
          <p:cNvSpPr>
            <a:spLocks noGrp="1"/>
          </p:cNvSpPr>
          <p:nvPr>
            <p:ph idx="1"/>
          </p:nvPr>
        </p:nvSpPr>
        <p:spPr>
          <a:xfrm>
            <a:off x="468313" y="260350"/>
            <a:ext cx="8229600" cy="1296988"/>
          </a:xfrm>
        </p:spPr>
        <p:txBody>
          <a:bodyPr/>
          <a:lstStyle/>
          <a:p>
            <a:pPr marL="0" indent="0">
              <a:buFont typeface="Arial" charset="0"/>
              <a:buNone/>
            </a:pPr>
            <a:r>
              <a:rPr lang="ru-RU" sz="1600" smtClean="0"/>
              <a:t>После всего что я увидел и узнал мне тоже захотелось сделать что-нибудь для планеты. Вот такой плакат мы развесили в подъездах нашего дома и дома, где живут мои бабуля с дедулей. Может не все люди знают какой вредной может быть батарейка и поэтому выбрасывают их в мусорное ведро?</a:t>
            </a:r>
          </a:p>
        </p:txBody>
      </p:sp>
      <p:pic>
        <p:nvPicPr>
          <p:cNvPr id="6146" name="Picture 2" descr="C:\Моя папка\проект батарейки\Плакат.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65163" y="1484313"/>
            <a:ext cx="3619500" cy="4824412"/>
          </a:xfrm>
          <a:prstGeom prst="rect">
            <a:avLst/>
          </a:prstGeom>
          <a:noFill/>
          <a:ln w="19050">
            <a:solidFill>
              <a:schemeClr val="accent3">
                <a:lumMod val="75000"/>
              </a:schemeClr>
            </a:solidFill>
          </a:ln>
          <a:effectLst>
            <a:outerShdw blurRad="50800" dist="127000" dir="18900000" algn="bl" rotWithShape="0">
              <a:prstClr val="black">
                <a:alpha val="40000"/>
              </a:prstClr>
            </a:outerShdw>
          </a:effectLst>
          <a:extLst/>
        </p:spPr>
      </p:pic>
      <p:pic>
        <p:nvPicPr>
          <p:cNvPr id="24579" name="Picture 2" descr="C:\Моя папка\проект батарейки\IMG_593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00638" y="1484313"/>
            <a:ext cx="3216275" cy="4824412"/>
          </a:xfrm>
          <a:prstGeom prst="rect">
            <a:avLst/>
          </a:prstGeom>
          <a:noFill/>
          <a:ln w="9525">
            <a:noFill/>
            <a:miter lim="800000"/>
            <a:headEnd/>
            <a:tailEnd/>
          </a:ln>
        </p:spPr>
      </p:pic>
      <p:sp>
        <p:nvSpPr>
          <p:cNvPr id="2" name="Номер слайда 1"/>
          <p:cNvSpPr>
            <a:spLocks noGrp="1"/>
          </p:cNvSpPr>
          <p:nvPr>
            <p:ph type="sldNum" sz="quarter" idx="12"/>
          </p:nvPr>
        </p:nvSpPr>
        <p:spPr/>
        <p:txBody>
          <a:bodyPr/>
          <a:lstStyle/>
          <a:p>
            <a:pPr>
              <a:defRPr/>
            </a:pPr>
            <a:fld id="{6CE96636-E8A7-454C-A3BE-CAE4E9E33B60}" type="slidenum">
              <a:rPr lang="ru-RU"/>
              <a:pPr>
                <a:defRPr/>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Объект 2"/>
          <p:cNvSpPr>
            <a:spLocks noGrp="1"/>
          </p:cNvSpPr>
          <p:nvPr>
            <p:ph idx="1"/>
          </p:nvPr>
        </p:nvSpPr>
        <p:spPr>
          <a:xfrm>
            <a:off x="390525" y="765175"/>
            <a:ext cx="4252913" cy="2159000"/>
          </a:xfrm>
        </p:spPr>
        <p:txBody>
          <a:bodyPr/>
          <a:lstStyle/>
          <a:p>
            <a:pPr marL="0" indent="0" algn="just">
              <a:buFont typeface="Arial" charset="0"/>
              <a:buNone/>
            </a:pPr>
            <a:r>
              <a:rPr lang="ru-RU" sz="1600" smtClean="0"/>
              <a:t>А еще я рассказал своим друзьям что маленькие батарейки могут быть очень вредными.</a:t>
            </a:r>
          </a:p>
          <a:p>
            <a:pPr marL="0" indent="0" algn="just">
              <a:buFont typeface="Arial" charset="0"/>
              <a:buNone/>
            </a:pPr>
            <a:endParaRPr lang="ru-RU" sz="1600" smtClean="0"/>
          </a:p>
          <a:p>
            <a:pPr marL="0" indent="0" algn="just">
              <a:buFont typeface="Arial" charset="0"/>
              <a:buNone/>
            </a:pPr>
            <a:r>
              <a:rPr lang="ru-RU" sz="1600" smtClean="0"/>
              <a:t>Это мы с моим другом Андреем играем в мусорку и я объясняю ему что есть такой мусор, который можно выкидывать только в специальные ящики.</a:t>
            </a:r>
          </a:p>
        </p:txBody>
      </p:sp>
      <p:pic>
        <p:nvPicPr>
          <p:cNvPr id="25602" name="Picture 2" descr="C:\Моя папка\проект батарейки\IMG_5914.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90525" y="3500438"/>
            <a:ext cx="4140200" cy="2760662"/>
          </a:xfrm>
          <a:prstGeom prst="rect">
            <a:avLst/>
          </a:prstGeom>
          <a:noFill/>
          <a:ln w="9525">
            <a:noFill/>
            <a:miter lim="800000"/>
            <a:headEnd/>
            <a:tailEnd/>
          </a:ln>
        </p:spPr>
      </p:pic>
      <p:pic>
        <p:nvPicPr>
          <p:cNvPr id="25603" name="Picture 3" descr="C:\Моя папка\проект батарейки\IMG_5878.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43438" y="547688"/>
            <a:ext cx="4105275" cy="2736850"/>
          </a:xfrm>
          <a:prstGeom prst="rect">
            <a:avLst/>
          </a:prstGeom>
          <a:noFill/>
          <a:ln w="9525">
            <a:noFill/>
            <a:miter lim="800000"/>
            <a:headEnd/>
            <a:tailEnd/>
          </a:ln>
        </p:spPr>
      </p:pic>
      <p:pic>
        <p:nvPicPr>
          <p:cNvPr id="25604" name="Picture 4" descr="C:\Моя папка\проект батарейки\IMG_5897.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643438" y="3500438"/>
            <a:ext cx="4140200" cy="2760662"/>
          </a:xfrm>
          <a:prstGeom prst="rect">
            <a:avLst/>
          </a:prstGeom>
          <a:noFill/>
          <a:ln w="9525">
            <a:noFill/>
            <a:miter lim="800000"/>
            <a:headEnd/>
            <a:tailEnd/>
          </a:ln>
        </p:spPr>
      </p:pic>
      <p:sp>
        <p:nvSpPr>
          <p:cNvPr id="2" name="Номер слайда 1"/>
          <p:cNvSpPr>
            <a:spLocks noGrp="1"/>
          </p:cNvSpPr>
          <p:nvPr>
            <p:ph type="sldNum" sz="quarter" idx="12"/>
          </p:nvPr>
        </p:nvSpPr>
        <p:spPr/>
        <p:txBody>
          <a:bodyPr/>
          <a:lstStyle/>
          <a:p>
            <a:pPr>
              <a:defRPr/>
            </a:pPr>
            <a:fld id="{CC215902-098E-4059-AA45-ACD9F4ACB038}" type="slidenum">
              <a:rPr lang="ru-RU"/>
              <a:pPr>
                <a:defRPr/>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Объект 2"/>
          <p:cNvSpPr>
            <a:spLocks noGrp="1"/>
          </p:cNvSpPr>
          <p:nvPr>
            <p:ph idx="1"/>
          </p:nvPr>
        </p:nvSpPr>
        <p:spPr>
          <a:xfrm>
            <a:off x="571500" y="1392238"/>
            <a:ext cx="4225925" cy="1100137"/>
          </a:xfrm>
        </p:spPr>
        <p:txBody>
          <a:bodyPr/>
          <a:lstStyle/>
          <a:p>
            <a:pPr marL="0" indent="0" algn="just">
              <a:buFont typeface="Arial" charset="0"/>
              <a:buNone/>
            </a:pPr>
            <a:r>
              <a:rPr lang="ru-RU" sz="1600" smtClean="0"/>
              <a:t>А это еще один мой друг – Лёша. Теперь он тоже знает про опасный мусор и спасает ёжиков. На занятиях куда мы ходим проходит экоакция «Спаси ёжика-сдай батарейку!»</a:t>
            </a:r>
          </a:p>
        </p:txBody>
      </p:sp>
      <p:sp>
        <p:nvSpPr>
          <p:cNvPr id="26626" name="AutoShape 2" descr="https://apf.mail.ru/cgi-bin/readmsg/IMG-20170319-WA0000.jpg?id=14899354900000000809%3B0%3B1&amp;x-email=oelizaveta%40mail.ru&amp;exif=1&amp;bs=2269&amp;bl=113312&amp;ct=image%2Fjpeg&amp;cn=IMG%252d20170319%252dWA0000.jpg&amp;cte=binary"/>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ru-RU">
              <a:latin typeface="Calibri" pitchFamily="34" charset="0"/>
            </a:endParaRPr>
          </a:p>
        </p:txBody>
      </p:sp>
      <p:sp>
        <p:nvSpPr>
          <p:cNvPr id="26627" name="AutoShape 4" descr="https://apf.mail.ru/cgi-bin/readmsg/IMG-20170319-WA0000.jpg?id=14899354900000000809%3B0%3B1&amp;x-email=oelizaveta%40mail.ru&amp;exif=1&amp;bs=2269&amp;bl=113312&amp;ct=image%2Fjpeg&amp;cn=IMG%252d20170319%252dWA0000.jpg&amp;cte=binary"/>
          <p:cNvSpPr>
            <a:spLocks noChangeAspect="1" noChangeArrowheads="1"/>
          </p:cNvSpPr>
          <p:nvPr/>
        </p:nvSpPr>
        <p:spPr bwMode="auto">
          <a:xfrm>
            <a:off x="307975" y="7938"/>
            <a:ext cx="304800" cy="304800"/>
          </a:xfrm>
          <a:prstGeom prst="rect">
            <a:avLst/>
          </a:prstGeom>
          <a:noFill/>
          <a:ln w="9525">
            <a:noFill/>
            <a:miter lim="800000"/>
            <a:headEnd/>
            <a:tailEnd/>
          </a:ln>
        </p:spPr>
        <p:txBody>
          <a:bodyPr/>
          <a:lstStyle/>
          <a:p>
            <a:endParaRPr lang="ru-RU">
              <a:latin typeface="Calibri" pitchFamily="34" charset="0"/>
            </a:endParaRPr>
          </a:p>
        </p:txBody>
      </p:sp>
      <p:sp>
        <p:nvSpPr>
          <p:cNvPr id="26628" name="AutoShape 6" descr="https://apf.attachmail.ru/cgi-bin/readmsg/IMG-20170319-WA0000.jpg?id=14899354900000000809%3B0%3B1&amp;x-email=oelizaveta%40mail.ru&amp;exif=1&amp;bs=2269&amp;bl=113312&amp;ct=image%2Fjpeg&amp;cn=IMG%252d20170319%252dWA0000.jpg&amp;cte=binary&amp;rid=83865628494230397441861770462622014532"/>
          <p:cNvSpPr>
            <a:spLocks noChangeAspect="1" noChangeArrowheads="1"/>
          </p:cNvSpPr>
          <p:nvPr/>
        </p:nvSpPr>
        <p:spPr bwMode="auto">
          <a:xfrm>
            <a:off x="460375" y="160338"/>
            <a:ext cx="304800" cy="304800"/>
          </a:xfrm>
          <a:prstGeom prst="rect">
            <a:avLst/>
          </a:prstGeom>
          <a:noFill/>
          <a:ln w="9525">
            <a:noFill/>
            <a:miter lim="800000"/>
            <a:headEnd/>
            <a:tailEnd/>
          </a:ln>
        </p:spPr>
        <p:txBody>
          <a:bodyPr/>
          <a:lstStyle/>
          <a:p>
            <a:endParaRPr lang="ru-RU">
              <a:latin typeface="Calibri" pitchFamily="34" charset="0"/>
            </a:endParaRPr>
          </a:p>
        </p:txBody>
      </p:sp>
      <p:pic>
        <p:nvPicPr>
          <p:cNvPr id="26629" name="Picture 7" descr="C:\Моя папка\проект батарейки\1392873904_1389753917_dsc_0194_resize.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27088" y="3571875"/>
            <a:ext cx="3714750" cy="2779713"/>
          </a:xfrm>
          <a:prstGeom prst="rect">
            <a:avLst/>
          </a:prstGeom>
          <a:noFill/>
          <a:ln w="9525">
            <a:noFill/>
            <a:miter lim="800000"/>
            <a:headEnd/>
            <a:tailEnd/>
          </a:ln>
        </p:spPr>
      </p:pic>
      <p:pic>
        <p:nvPicPr>
          <p:cNvPr id="26630" name="Picture 8" descr="C:\Моя папка\проект батарейки\IMG-20170319-WA000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48263" y="338138"/>
            <a:ext cx="3382962" cy="6013450"/>
          </a:xfrm>
          <a:prstGeom prst="rect">
            <a:avLst/>
          </a:prstGeom>
          <a:noFill/>
          <a:ln w="9525">
            <a:noFill/>
            <a:miter lim="800000"/>
            <a:headEnd/>
            <a:tailEnd/>
          </a:ln>
        </p:spPr>
      </p:pic>
      <p:pic>
        <p:nvPicPr>
          <p:cNvPr id="26631" name="Picture 9" descr="C:\Моя папка\проект батарейки\uc3kfKounRI.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148263" y="5051425"/>
            <a:ext cx="1152525" cy="1300163"/>
          </a:xfrm>
          <a:prstGeom prst="rect">
            <a:avLst/>
          </a:prstGeom>
          <a:noFill/>
          <a:ln w="9525">
            <a:noFill/>
            <a:miter lim="800000"/>
            <a:headEnd/>
            <a:tailEnd/>
          </a:ln>
        </p:spPr>
      </p:pic>
      <p:sp>
        <p:nvSpPr>
          <p:cNvPr id="2" name="Номер слайда 1"/>
          <p:cNvSpPr>
            <a:spLocks noGrp="1"/>
          </p:cNvSpPr>
          <p:nvPr>
            <p:ph type="sldNum" sz="quarter" idx="12"/>
          </p:nvPr>
        </p:nvSpPr>
        <p:spPr/>
        <p:txBody>
          <a:bodyPr/>
          <a:lstStyle/>
          <a:p>
            <a:pPr>
              <a:defRPr/>
            </a:pPr>
            <a:fld id="{B2222033-A908-45D2-974F-02EC4301C9C5}" type="slidenum">
              <a:rPr lang="ru-RU"/>
              <a:pPr>
                <a:defRPr/>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813"/>
            <a:ext cx="8229600" cy="5903912"/>
          </a:xfrm>
        </p:spPr>
        <p:txBody>
          <a:bodyPr rtlCol="0">
            <a:normAutofit/>
          </a:bodyPr>
          <a:lstStyle/>
          <a:p>
            <a:pPr marL="0" indent="0" algn="just" fontAlgn="auto">
              <a:spcAft>
                <a:spcPts val="0"/>
              </a:spcAft>
              <a:buFont typeface="Arial" panose="020B0604020202020204" pitchFamily="34" charset="0"/>
              <a:buNone/>
              <a:defRPr/>
            </a:pPr>
            <a:r>
              <a:rPr lang="ru-RU" sz="1700" dirty="0"/>
              <a:t>Теперь я точно знаю что батарейки нельзя выбрасывать в </a:t>
            </a:r>
            <a:r>
              <a:rPr lang="ru-RU" sz="1700" dirty="0" err="1"/>
              <a:t>мусорку</a:t>
            </a:r>
            <a:r>
              <a:rPr lang="ru-RU" sz="1700" dirty="0"/>
              <a:t> потому что это очень вредит нашей планете и </a:t>
            </a:r>
            <a:r>
              <a:rPr lang="ru-RU" sz="1700" dirty="0" smtClean="0"/>
              <a:t>мне бы хотелось чтобы все люди узнали об этом!</a:t>
            </a:r>
          </a:p>
          <a:p>
            <a:pPr marL="0" indent="0" algn="just" fontAlgn="auto">
              <a:spcAft>
                <a:spcPts val="0"/>
              </a:spcAft>
              <a:buFont typeface="Arial" panose="020B0604020202020204" pitchFamily="34" charset="0"/>
              <a:buNone/>
              <a:defRPr/>
            </a:pPr>
            <a:r>
              <a:rPr lang="ru-RU" sz="1700" b="1" dirty="0" smtClean="0"/>
              <a:t>А вы знаете, что батарейки нельзя выбрасывать в обычную </a:t>
            </a:r>
            <a:r>
              <a:rPr lang="ru-RU" sz="1700" b="1" dirty="0" err="1" smtClean="0"/>
              <a:t>мусорку</a:t>
            </a:r>
            <a:r>
              <a:rPr lang="ru-RU" sz="1700" b="1" dirty="0" smtClean="0"/>
              <a:t>?</a:t>
            </a:r>
          </a:p>
          <a:p>
            <a:pPr marL="0" indent="0" algn="just" fontAlgn="auto">
              <a:spcAft>
                <a:spcPts val="0"/>
              </a:spcAft>
              <a:buFont typeface="Arial" panose="020B0604020202020204" pitchFamily="34" charset="0"/>
              <a:buNone/>
              <a:defRPr/>
            </a:pPr>
            <a:endParaRPr lang="ru-RU" sz="1700" dirty="0"/>
          </a:p>
          <a:p>
            <a:pPr marL="0" indent="0" algn="just" fontAlgn="auto">
              <a:spcAft>
                <a:spcPts val="0"/>
              </a:spcAft>
              <a:buFont typeface="Arial" panose="020B0604020202020204" pitchFamily="34" charset="0"/>
              <a:buNone/>
              <a:defRPr/>
            </a:pPr>
            <a:endParaRPr lang="ru-RU" sz="1700" b="1" dirty="0"/>
          </a:p>
          <a:p>
            <a:pPr marL="0" indent="0" algn="just" fontAlgn="auto">
              <a:spcAft>
                <a:spcPts val="0"/>
              </a:spcAft>
              <a:buFont typeface="Arial" panose="020B0604020202020204" pitchFamily="34" charset="0"/>
              <a:buNone/>
              <a:defRPr/>
            </a:pPr>
            <a:endParaRPr lang="ru-RU" sz="1700" b="1" dirty="0" smtClean="0"/>
          </a:p>
          <a:p>
            <a:pPr marL="0" indent="0" algn="just" fontAlgn="auto">
              <a:spcAft>
                <a:spcPts val="0"/>
              </a:spcAft>
              <a:buFont typeface="Arial" panose="020B0604020202020204" pitchFamily="34" charset="0"/>
              <a:buNone/>
              <a:defRPr/>
            </a:pPr>
            <a:endParaRPr lang="ru-RU" sz="1700" b="1" dirty="0" smtClean="0"/>
          </a:p>
          <a:p>
            <a:pPr marL="0" indent="0" algn="just" fontAlgn="auto">
              <a:spcAft>
                <a:spcPts val="0"/>
              </a:spcAft>
              <a:buFont typeface="Arial" panose="020B0604020202020204" pitchFamily="34" charset="0"/>
              <a:buNone/>
              <a:defRPr/>
            </a:pPr>
            <a:endParaRPr lang="ru-RU" sz="1700" b="1" dirty="0"/>
          </a:p>
          <a:p>
            <a:pPr marL="0" indent="0" algn="just" fontAlgn="auto">
              <a:spcAft>
                <a:spcPts val="0"/>
              </a:spcAft>
              <a:buFont typeface="Arial" panose="020B0604020202020204" pitchFamily="34" charset="0"/>
              <a:buNone/>
              <a:defRPr/>
            </a:pPr>
            <a:endParaRPr lang="ru-RU" sz="1700" b="1" dirty="0" smtClean="0"/>
          </a:p>
          <a:p>
            <a:pPr marL="0" indent="0" algn="just" fontAlgn="auto">
              <a:spcAft>
                <a:spcPts val="0"/>
              </a:spcAft>
              <a:buFont typeface="Arial" panose="020B0604020202020204" pitchFamily="34" charset="0"/>
              <a:buNone/>
              <a:defRPr/>
            </a:pPr>
            <a:endParaRPr lang="ru-RU" sz="1700" b="1" dirty="0"/>
          </a:p>
          <a:p>
            <a:pPr marL="0" indent="0" algn="just" fontAlgn="auto">
              <a:spcAft>
                <a:spcPts val="0"/>
              </a:spcAft>
              <a:buFont typeface="Arial" panose="020B0604020202020204" pitchFamily="34" charset="0"/>
              <a:buNone/>
              <a:defRPr/>
            </a:pPr>
            <a:endParaRPr lang="ru-RU" sz="1700" b="1" dirty="0" smtClean="0"/>
          </a:p>
          <a:p>
            <a:pPr marL="0" indent="0" algn="just" fontAlgn="auto">
              <a:spcAft>
                <a:spcPts val="0"/>
              </a:spcAft>
              <a:buFont typeface="Arial" panose="020B0604020202020204" pitchFamily="34" charset="0"/>
              <a:buNone/>
              <a:defRPr/>
            </a:pPr>
            <a:endParaRPr lang="ru-RU" sz="1700" b="1" dirty="0"/>
          </a:p>
          <a:p>
            <a:pPr marL="0" indent="0" algn="just" fontAlgn="auto">
              <a:spcAft>
                <a:spcPts val="0"/>
              </a:spcAft>
              <a:buFont typeface="Arial" panose="020B0604020202020204" pitchFamily="34" charset="0"/>
              <a:buNone/>
              <a:defRPr/>
            </a:pPr>
            <a:r>
              <a:rPr lang="ru-RU" sz="1700" b="1" dirty="0" smtClean="0"/>
              <a:t>Выводы</a:t>
            </a:r>
            <a:r>
              <a:rPr lang="ru-RU" sz="1700" b="1" dirty="0"/>
              <a:t>. </a:t>
            </a:r>
            <a:r>
              <a:rPr lang="ru-RU" sz="1700" dirty="0"/>
              <a:t>Условия, которые были созданы в ходе проекта, способствовали тому чтобы ребенок осознал необходимость проявлять заботу об окружающем мире. Не смотря на то что опыт, неоспоримо доказывающий вред батареек не был закончен (слайд 6), считаем что цели проекта были полностью достигнуты. Можно было бы принудить/уговорить ребенка продолжить эксперимент, но так ли важно было бы детской душе увидеть гибель растения, для того чтобы убедится в том что батарейки могут приносить вред? На наш взгляд гораздо важнее было проявление у ребенка сострадания к природе, которая его окружает. </a:t>
            </a:r>
          </a:p>
          <a:p>
            <a:pPr fontAlgn="auto">
              <a:spcAft>
                <a:spcPts val="0"/>
              </a:spcAft>
              <a:buFont typeface="Arial" panose="020B0604020202020204" pitchFamily="34" charset="0"/>
              <a:buChar char="•"/>
              <a:defRPr/>
            </a:pPr>
            <a:endParaRPr lang="ru-RU" dirty="0"/>
          </a:p>
        </p:txBody>
      </p:sp>
      <p:sp>
        <p:nvSpPr>
          <p:cNvPr id="4" name="Номер слайда 3"/>
          <p:cNvSpPr>
            <a:spLocks noGrp="1"/>
          </p:cNvSpPr>
          <p:nvPr>
            <p:ph type="sldNum" sz="quarter" idx="12"/>
          </p:nvPr>
        </p:nvSpPr>
        <p:spPr/>
        <p:txBody>
          <a:bodyPr/>
          <a:lstStyle/>
          <a:p>
            <a:pPr>
              <a:defRPr/>
            </a:pPr>
            <a:fld id="{CD07C33A-2A75-4DFB-B8D3-89A98006054B}" type="slidenum">
              <a:rPr lang="ru-RU"/>
              <a:pPr>
                <a:defRPr/>
              </a:pPr>
              <a:t>14</a:t>
            </a:fld>
            <a:endParaRPr lang="ru-RU"/>
          </a:p>
        </p:txBody>
      </p:sp>
      <p:pic>
        <p:nvPicPr>
          <p:cNvPr id="27651" name="Picture 6" descr="http://5schkola.ru/images/%D0%B1%D0%B0.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0338" y="1355725"/>
            <a:ext cx="3671887" cy="275431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8674" name="Заголовок 1"/>
          <p:cNvSpPr>
            <a:spLocks noGrp="1"/>
          </p:cNvSpPr>
          <p:nvPr>
            <p:ph type="title"/>
          </p:nvPr>
        </p:nvSpPr>
        <p:spPr>
          <a:xfrm>
            <a:off x="468313" y="115888"/>
            <a:ext cx="8229600" cy="865187"/>
          </a:xfrm>
        </p:spPr>
        <p:txBody>
          <a:bodyPr/>
          <a:lstStyle/>
          <a:p>
            <a:r>
              <a:rPr lang="ru-RU" b="1" smtClean="0">
                <a:solidFill>
                  <a:srgbClr val="000000"/>
                </a:solidFill>
              </a:rPr>
              <a:t>С</a:t>
            </a:r>
            <a:r>
              <a:rPr lang="ru-RU" b="1" smtClean="0">
                <a:solidFill>
                  <a:srgbClr val="080808"/>
                </a:solidFill>
              </a:rPr>
              <a:t>П</a:t>
            </a:r>
            <a:r>
              <a:rPr lang="ru-RU" b="1" smtClean="0">
                <a:solidFill>
                  <a:srgbClr val="111111"/>
                </a:solidFill>
              </a:rPr>
              <a:t>А</a:t>
            </a:r>
            <a:r>
              <a:rPr lang="ru-RU" b="1" smtClean="0">
                <a:solidFill>
                  <a:srgbClr val="1C1C1C"/>
                </a:solidFill>
              </a:rPr>
              <a:t>С</a:t>
            </a:r>
            <a:r>
              <a:rPr lang="ru-RU" b="1" smtClean="0">
                <a:solidFill>
                  <a:srgbClr val="292929"/>
                </a:solidFill>
              </a:rPr>
              <a:t>И</a:t>
            </a:r>
            <a:r>
              <a:rPr lang="ru-RU" b="1" smtClean="0">
                <a:solidFill>
                  <a:srgbClr val="333333"/>
                </a:solidFill>
              </a:rPr>
              <a:t>Б</a:t>
            </a:r>
            <a:r>
              <a:rPr lang="ru-RU" b="1" smtClean="0">
                <a:solidFill>
                  <a:srgbClr val="4D4D4D"/>
                </a:solidFill>
              </a:rPr>
              <a:t>О</a:t>
            </a:r>
            <a:r>
              <a:rPr lang="ru-RU" b="1" smtClean="0">
                <a:solidFill>
                  <a:schemeClr val="bg1"/>
                </a:solidFill>
              </a:rPr>
              <a:t> </a:t>
            </a:r>
            <a:r>
              <a:rPr lang="ru-RU" b="1" smtClean="0">
                <a:solidFill>
                  <a:srgbClr val="5F5F5F"/>
                </a:solidFill>
              </a:rPr>
              <a:t>З</a:t>
            </a:r>
            <a:r>
              <a:rPr lang="ru-RU" b="1" smtClean="0">
                <a:solidFill>
                  <a:srgbClr val="777777"/>
                </a:solidFill>
              </a:rPr>
              <a:t>А</a:t>
            </a:r>
            <a:r>
              <a:rPr lang="ru-RU" b="1" smtClean="0">
                <a:solidFill>
                  <a:schemeClr val="bg1"/>
                </a:solidFill>
              </a:rPr>
              <a:t> </a:t>
            </a:r>
            <a:r>
              <a:rPr lang="ru-RU" b="1" smtClean="0">
                <a:solidFill>
                  <a:srgbClr val="808080"/>
                </a:solidFill>
              </a:rPr>
              <a:t>В</a:t>
            </a:r>
            <a:r>
              <a:rPr lang="ru-RU" b="1" smtClean="0">
                <a:solidFill>
                  <a:srgbClr val="969696"/>
                </a:solidFill>
              </a:rPr>
              <a:t>Н</a:t>
            </a:r>
            <a:r>
              <a:rPr lang="ru-RU" b="1" smtClean="0">
                <a:solidFill>
                  <a:srgbClr val="B2B2B2"/>
                </a:solidFill>
              </a:rPr>
              <a:t>И</a:t>
            </a:r>
            <a:r>
              <a:rPr lang="ru-RU" b="1" smtClean="0">
                <a:solidFill>
                  <a:srgbClr val="C0C0C0"/>
                </a:solidFill>
              </a:rPr>
              <a:t>М</a:t>
            </a:r>
            <a:r>
              <a:rPr lang="ru-RU" b="1" smtClean="0">
                <a:solidFill>
                  <a:srgbClr val="DDDDDD"/>
                </a:solidFill>
              </a:rPr>
              <a:t>А</a:t>
            </a:r>
            <a:r>
              <a:rPr lang="ru-RU" b="1" smtClean="0">
                <a:solidFill>
                  <a:srgbClr val="EAEAEA"/>
                </a:solidFill>
              </a:rPr>
              <a:t>Н</a:t>
            </a:r>
            <a:r>
              <a:rPr lang="ru-RU" b="1" smtClean="0">
                <a:solidFill>
                  <a:srgbClr val="F8F8F8"/>
                </a:solidFill>
              </a:rPr>
              <a:t>И</a:t>
            </a:r>
            <a:r>
              <a:rPr lang="ru-RU" b="1" smtClean="0">
                <a:solidFill>
                  <a:srgbClr val="FFFFFF"/>
                </a:solidFill>
              </a:rPr>
              <a:t>Е</a:t>
            </a:r>
            <a:r>
              <a:rPr lang="ru-RU" b="1" smtClean="0">
                <a:solidFill>
                  <a:schemeClr val="bg1"/>
                </a:solidFill>
              </a:rPr>
              <a:t>!</a:t>
            </a:r>
            <a:endParaRPr lang="ru-RU" b="1" smtClean="0"/>
          </a:p>
        </p:txBody>
      </p:sp>
      <p:sp>
        <p:nvSpPr>
          <p:cNvPr id="3" name="Объект 2"/>
          <p:cNvSpPr>
            <a:spLocks noGrp="1"/>
          </p:cNvSpPr>
          <p:nvPr>
            <p:ph idx="1"/>
          </p:nvPr>
        </p:nvSpPr>
        <p:spPr>
          <a:xfrm>
            <a:off x="539750" y="6453188"/>
            <a:ext cx="8229600" cy="320675"/>
          </a:xfrm>
        </p:spPr>
        <p:txBody>
          <a:bodyPr rtlCol="0">
            <a:normAutofit fontScale="47500" lnSpcReduction="20000"/>
          </a:bodyPr>
          <a:lstStyle/>
          <a:p>
            <a:pPr marL="0" indent="0" algn="ctr" fontAlgn="auto">
              <a:spcAft>
                <a:spcPts val="0"/>
              </a:spcAft>
              <a:buFont typeface="Arial" panose="020B0604020202020204" pitchFamily="34" charset="0"/>
              <a:buNone/>
              <a:defRPr/>
            </a:pPr>
            <a:r>
              <a:rPr lang="ru-RU" b="1" i="1" dirty="0" smtClean="0">
                <a:solidFill>
                  <a:schemeClr val="bg1"/>
                </a:solidFill>
              </a:rPr>
              <a:t>Если не можешь сделать много, лучше начать с малого, чем ничего не делать!</a:t>
            </a:r>
            <a:endParaRPr lang="ru-RU" b="1" i="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350"/>
            <a:ext cx="8229600" cy="5865813"/>
          </a:xfrm>
        </p:spPr>
        <p:txBody>
          <a:bodyPr>
            <a:normAutofit/>
          </a:bodyPr>
          <a:lstStyle/>
          <a:p>
            <a:pPr marL="0" indent="0" algn="just">
              <a:buFont typeface="Arial" charset="0"/>
              <a:buNone/>
            </a:pPr>
            <a:r>
              <a:rPr lang="ru-RU" sz="1400" b="1" u="sng" smtClean="0">
                <a:solidFill>
                  <a:srgbClr val="00B050"/>
                </a:solidFill>
              </a:rPr>
              <a:t>Актуальность</a:t>
            </a:r>
            <a:r>
              <a:rPr lang="ru-RU" sz="1400" b="1" smtClean="0">
                <a:solidFill>
                  <a:srgbClr val="00B050"/>
                </a:solidFill>
              </a:rPr>
              <a:t>: </a:t>
            </a:r>
            <a:r>
              <a:rPr lang="ru-RU" sz="1400" smtClean="0"/>
              <a:t>Взаимодействие человека с природой – чрезвычайно актуальная проблема современности, и каждым годом она становится острее. В дошкольном возрасте закладывается фундамент конкретных представлений и знаний о природе. Что должны знать дети о природе?, Как научить любить природу? Самым приемлемым методом работы является проектная, экспериментальная деятельность, поскольку она представляет собой соединение практической деятельности дошкольников с усвоением ими необходимых научных знаний в доступной форме. </a:t>
            </a:r>
          </a:p>
          <a:p>
            <a:pPr marL="0" indent="0" algn="just">
              <a:buFont typeface="Arial" charset="0"/>
              <a:buNone/>
            </a:pPr>
            <a:r>
              <a:rPr lang="ru-RU" sz="1400" smtClean="0"/>
              <a:t>Батарейки давно и прочно вошли в нашу повседневную жизнь, где мы используем их в сотне различных электроприборов от часов и пультов от телевизора, до мощных фотовспышек и другого оборудования. Для множества приборов требуются батарейки. Горы отработанных батареек заканчивают свою жизнь в мусорных ведрах, пакетах и мало кто задумывается какую опасность они хранят для природы.</a:t>
            </a:r>
          </a:p>
          <a:p>
            <a:pPr marL="0" indent="0" algn="just">
              <a:buFont typeface="Arial" charset="0"/>
              <a:buNone/>
            </a:pPr>
            <a:r>
              <a:rPr lang="ru-RU" sz="1400" b="1" u="sng" smtClean="0">
                <a:solidFill>
                  <a:srgbClr val="00B050"/>
                </a:solidFill>
              </a:rPr>
              <a:t>Цель:</a:t>
            </a:r>
            <a:r>
              <a:rPr lang="ru-RU" sz="1400" b="1" smtClean="0">
                <a:solidFill>
                  <a:srgbClr val="00B050"/>
                </a:solidFill>
              </a:rPr>
              <a:t> </a:t>
            </a:r>
            <a:r>
              <a:rPr lang="ru-RU" sz="1400" smtClean="0"/>
              <a:t>привить ребенку бережное отношение к природе.</a:t>
            </a:r>
            <a:endParaRPr lang="ru-RU" sz="1400" u="sng" smtClean="0"/>
          </a:p>
          <a:p>
            <a:pPr marL="0" indent="0">
              <a:buFont typeface="Arial" charset="0"/>
              <a:buNone/>
            </a:pPr>
            <a:r>
              <a:rPr lang="ru-RU" sz="1400" b="1" u="sng" smtClean="0">
                <a:solidFill>
                  <a:srgbClr val="00B050"/>
                </a:solidFill>
              </a:rPr>
              <a:t>Задачи: </a:t>
            </a:r>
          </a:p>
          <a:p>
            <a:pPr marL="0" indent="0" algn="just"/>
            <a:r>
              <a:rPr lang="ru-RU" sz="1400" smtClean="0">
                <a:latin typeface="Arial" charset="0"/>
              </a:rPr>
              <a:t> </a:t>
            </a:r>
            <a:r>
              <a:rPr lang="ru-RU" sz="1400" smtClean="0"/>
              <a:t>Узнать,</a:t>
            </a:r>
            <a:r>
              <a:rPr lang="ru-RU" sz="1400" smtClean="0">
                <a:latin typeface="Arial" charset="0"/>
              </a:rPr>
              <a:t> </a:t>
            </a:r>
            <a:r>
              <a:rPr lang="ru-RU" sz="1400" smtClean="0"/>
              <a:t>какую опасность для человека и природы несут выброшенные вместе с обычным мусором батарейки.</a:t>
            </a:r>
          </a:p>
          <a:p>
            <a:pPr marL="0" indent="0" algn="just"/>
            <a:r>
              <a:rPr lang="ru-RU" sz="1400" smtClean="0"/>
              <a:t>Содействовать в организации активного сбора и сдачи использованных батареек в пункты приёма, способствовать в организации утилизации батареек.</a:t>
            </a:r>
          </a:p>
          <a:p>
            <a:pPr marL="0" indent="0" algn="just">
              <a:buFont typeface="Arial" charset="0"/>
              <a:buNone/>
            </a:pPr>
            <a:r>
              <a:rPr lang="ru-RU" sz="1400" b="1" u="sng" smtClean="0">
                <a:solidFill>
                  <a:srgbClr val="00B050"/>
                </a:solidFill>
              </a:rPr>
              <a:t>Ожидаемый результат: </a:t>
            </a:r>
          </a:p>
          <a:p>
            <a:pPr marL="0" indent="0"/>
            <a:r>
              <a:rPr lang="ru-RU" sz="1400" smtClean="0"/>
              <a:t>Осознание ребенком значимости социально-экономической проблемы утилизации и переработки мусора, экологически целесообразного поведения в окружающей среде.</a:t>
            </a:r>
          </a:p>
          <a:p>
            <a:pPr marL="0" indent="0"/>
            <a:r>
              <a:rPr lang="ru-RU" sz="1400" smtClean="0"/>
              <a:t>Дать понять ребенку, что батарейки, выброшенные с мусором, наносят вред почве, растениям и животным.</a:t>
            </a:r>
          </a:p>
          <a:p>
            <a:pPr marL="0" indent="0" algn="just">
              <a:buFont typeface="Arial" charset="0"/>
              <a:buNone/>
            </a:pPr>
            <a:endParaRPr lang="ru-RU" sz="1400" b="1" u="sng" smtClean="0">
              <a:solidFill>
                <a:srgbClr val="00B050"/>
              </a:solidFill>
            </a:endParaRPr>
          </a:p>
          <a:p>
            <a:pPr marL="0" indent="0" algn="just">
              <a:buFont typeface="Arial" charset="0"/>
              <a:buNone/>
            </a:pPr>
            <a:r>
              <a:rPr lang="ru-RU" sz="1400" b="1" u="sng" smtClean="0">
                <a:solidFill>
                  <a:srgbClr val="00B050"/>
                </a:solidFill>
              </a:rPr>
              <a:t>Гипотеза:</a:t>
            </a:r>
            <a:r>
              <a:rPr lang="ru-RU" sz="1400" b="1" smtClean="0">
                <a:solidFill>
                  <a:srgbClr val="00B050"/>
                </a:solidFill>
              </a:rPr>
              <a:t>  </a:t>
            </a:r>
            <a:r>
              <a:rPr lang="ru-RU" sz="1400" smtClean="0"/>
              <a:t>действительно ли батарейки нельзя выбрасывать в мусорное ведро?</a:t>
            </a:r>
          </a:p>
          <a:p>
            <a:pPr marL="0" indent="0"/>
            <a:endParaRPr lang="ru-RU" smtClean="0"/>
          </a:p>
        </p:txBody>
      </p:sp>
      <p:sp>
        <p:nvSpPr>
          <p:cNvPr id="2" name="Номер слайда 1"/>
          <p:cNvSpPr>
            <a:spLocks noGrp="1"/>
          </p:cNvSpPr>
          <p:nvPr>
            <p:ph type="sldNum" sz="quarter" idx="12"/>
          </p:nvPr>
        </p:nvSpPr>
        <p:spPr/>
        <p:txBody>
          <a:bodyPr/>
          <a:lstStyle/>
          <a:p>
            <a:pPr>
              <a:defRPr/>
            </a:pPr>
            <a:fld id="{803ACA42-3411-4B95-BBB5-51C8E89950BE}" type="slidenum">
              <a:rPr lang="ru-RU"/>
              <a:pPr>
                <a:defRPr/>
              </a:pPr>
              <a:t>2</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2"/>
          <p:cNvSpPr>
            <a:spLocks noGrp="1"/>
          </p:cNvSpPr>
          <p:nvPr>
            <p:ph idx="1"/>
          </p:nvPr>
        </p:nvSpPr>
        <p:spPr>
          <a:xfrm>
            <a:off x="457200" y="333375"/>
            <a:ext cx="8229600" cy="1727200"/>
          </a:xfrm>
        </p:spPr>
        <p:txBody>
          <a:bodyPr/>
          <a:lstStyle/>
          <a:p>
            <a:pPr marL="0" indent="0" algn="just">
              <a:buFont typeface="Arial" charset="0"/>
              <a:buNone/>
            </a:pPr>
            <a:r>
              <a:rPr lang="ru-RU" sz="1600" smtClean="0"/>
              <a:t>Однажды я увидел как мама убирает старые батарейки из моих игрушек в отдельную коробку и спросил, почему она не выбрасывает их в мусорное ведро, разве они могут еще пригодиться?</a:t>
            </a:r>
          </a:p>
          <a:p>
            <a:pPr marL="0" indent="0" algn="just">
              <a:buFont typeface="Arial" charset="0"/>
              <a:buNone/>
            </a:pPr>
            <a:r>
              <a:rPr lang="ru-RU" sz="1600" smtClean="0"/>
              <a:t>Тогда на показала мне значок на батарейке в виде перечеркнутой мусорной корзины и объяснила, что все предметы, на которых есть такой рисунок выкидывать в обычный мусорный бак нельзя. Поэтому она собирает их в коробку, чтобы потом отнести в специальный ящик.</a:t>
            </a:r>
          </a:p>
        </p:txBody>
      </p:sp>
      <p:grpSp>
        <p:nvGrpSpPr>
          <p:cNvPr id="16386" name="Группа 9"/>
          <p:cNvGrpSpPr>
            <a:grpSpLocks/>
          </p:cNvGrpSpPr>
          <p:nvPr/>
        </p:nvGrpSpPr>
        <p:grpSpPr bwMode="auto">
          <a:xfrm>
            <a:off x="1211263" y="2217738"/>
            <a:ext cx="6588125" cy="4306887"/>
            <a:chOff x="1210715" y="1844824"/>
            <a:chExt cx="6588224" cy="4307022"/>
          </a:xfrm>
        </p:grpSpPr>
        <p:pic>
          <p:nvPicPr>
            <p:cNvPr id="16388" name="Picture 3" descr="C:\Моя папка\проект батарейки\IMG_586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210715" y="1844824"/>
              <a:ext cx="6588224" cy="4307022"/>
            </a:xfrm>
            <a:prstGeom prst="rect">
              <a:avLst/>
            </a:prstGeom>
            <a:noFill/>
            <a:ln w="9525">
              <a:noFill/>
              <a:miter lim="800000"/>
              <a:headEnd/>
              <a:tailEnd/>
            </a:ln>
          </p:spPr>
        </p:pic>
        <p:sp>
          <p:nvSpPr>
            <p:cNvPr id="9" name="Овал 8"/>
            <p:cNvSpPr/>
            <p:nvPr/>
          </p:nvSpPr>
          <p:spPr>
            <a:xfrm>
              <a:off x="5579581" y="3645105"/>
              <a:ext cx="576271" cy="576280"/>
            </a:xfrm>
            <a:prstGeom prst="ellipse">
              <a:avLst/>
            </a:prstGeom>
            <a:noFill/>
            <a:ln w="793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sp>
        <p:nvSpPr>
          <p:cNvPr id="2" name="Номер слайда 1"/>
          <p:cNvSpPr>
            <a:spLocks noGrp="1"/>
          </p:cNvSpPr>
          <p:nvPr>
            <p:ph type="sldNum" sz="quarter" idx="12"/>
          </p:nvPr>
        </p:nvSpPr>
        <p:spPr/>
        <p:txBody>
          <a:bodyPr/>
          <a:lstStyle/>
          <a:p>
            <a:pPr>
              <a:defRPr/>
            </a:pPr>
            <a:fld id="{1A869920-E2E2-476B-8987-A55E55258647}" type="slidenum">
              <a:rPr lang="ru-RU"/>
              <a:pPr>
                <a:defRPr/>
              </a:pPr>
              <a:t>3</a:t>
            </a:fld>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260350"/>
            <a:ext cx="8229600" cy="1873250"/>
          </a:xfrm>
        </p:spPr>
        <p:txBody>
          <a:bodyPr rtlCol="0">
            <a:normAutofit fontScale="25000" lnSpcReduction="20000"/>
          </a:bodyPr>
          <a:lstStyle/>
          <a:p>
            <a:pPr marL="0" indent="0" algn="just" fontAlgn="auto">
              <a:lnSpc>
                <a:spcPct val="120000"/>
              </a:lnSpc>
              <a:spcAft>
                <a:spcPts val="0"/>
              </a:spcAft>
              <a:buFont typeface="Arial" panose="020B0604020202020204" pitchFamily="34" charset="0"/>
              <a:buNone/>
              <a:defRPr/>
            </a:pPr>
            <a:r>
              <a:rPr lang="ru-RU" sz="6400" dirty="0" smtClean="0"/>
              <a:t>Тогда я поставил цель узнать чем же батарейки такие вредные и почему их нельзя выкидывать в обычную </a:t>
            </a:r>
            <a:r>
              <a:rPr lang="ru-RU" sz="6400" dirty="0" err="1" smtClean="0"/>
              <a:t>мусорку</a:t>
            </a:r>
            <a:r>
              <a:rPr lang="ru-RU" sz="6400" dirty="0" smtClean="0"/>
              <a:t>? </a:t>
            </a:r>
          </a:p>
          <a:p>
            <a:pPr marL="0" indent="0" algn="just" fontAlgn="auto">
              <a:lnSpc>
                <a:spcPct val="120000"/>
              </a:lnSpc>
              <a:spcAft>
                <a:spcPts val="0"/>
              </a:spcAft>
              <a:buFont typeface="Arial" panose="020B0604020202020204" pitchFamily="34" charset="0"/>
              <a:buNone/>
              <a:defRPr/>
            </a:pPr>
            <a:r>
              <a:rPr lang="ru-RU" sz="6400" dirty="0" smtClean="0"/>
              <a:t>Оказывается, если закопать одну маленькую батарейку в землю она загрязнит столько земли как одна комната в нашей квартире. На такой площади могли бы жить два дерева, два крота, один ёжик и тысячи дождевых червей!</a:t>
            </a:r>
          </a:p>
          <a:p>
            <a:pPr marL="0" indent="0" algn="just" fontAlgn="auto">
              <a:spcAft>
                <a:spcPts val="0"/>
              </a:spcAft>
              <a:buFont typeface="Arial" panose="020B0604020202020204" pitchFamily="34" charset="0"/>
              <a:buNone/>
              <a:defRPr/>
            </a:pPr>
            <a:r>
              <a:rPr lang="ru-RU" sz="6400" dirty="0" smtClean="0"/>
              <a:t>В земле металлическая оболочка у </a:t>
            </a:r>
            <a:r>
              <a:rPr lang="ru-RU" sz="6400" dirty="0"/>
              <a:t>батарейки </a:t>
            </a:r>
            <a:r>
              <a:rPr lang="ru-RU" sz="6400" dirty="0" smtClean="0"/>
              <a:t>разрушается, </a:t>
            </a:r>
            <a:r>
              <a:rPr lang="ru-RU" sz="6400" dirty="0"/>
              <a:t>и тяжелые металлы попадают в </a:t>
            </a:r>
            <a:r>
              <a:rPr lang="ru-RU" sz="6400" dirty="0" smtClean="0"/>
              <a:t>землю и </a:t>
            </a:r>
            <a:r>
              <a:rPr lang="ru-RU" sz="6400" dirty="0"/>
              <a:t>грунтовые воды, </a:t>
            </a:r>
            <a:r>
              <a:rPr lang="ru-RU" sz="6400" dirty="0" smtClean="0"/>
              <a:t>а оттуда попадают в реки, из которых мы берем воду для питья.</a:t>
            </a:r>
            <a:endParaRPr lang="ru-RU" sz="6400" dirty="0"/>
          </a:p>
        </p:txBody>
      </p:sp>
      <p:grpSp>
        <p:nvGrpSpPr>
          <p:cNvPr id="17410" name="Группа 5"/>
          <p:cNvGrpSpPr>
            <a:grpSpLocks/>
          </p:cNvGrpSpPr>
          <p:nvPr/>
        </p:nvGrpSpPr>
        <p:grpSpPr bwMode="auto">
          <a:xfrm>
            <a:off x="1619250" y="2133600"/>
            <a:ext cx="6121400" cy="4464050"/>
            <a:chOff x="1403648" y="2420888"/>
            <a:chExt cx="5519789" cy="4435545"/>
          </a:xfrm>
        </p:grpSpPr>
        <p:pic>
          <p:nvPicPr>
            <p:cNvPr id="17412" name="Picture 2" descr="C:\Моя папка\проект батарейки\img4.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403648" y="2420888"/>
              <a:ext cx="5519789" cy="4435545"/>
            </a:xfrm>
            <a:prstGeom prst="rect">
              <a:avLst/>
            </a:prstGeom>
            <a:noFill/>
            <a:ln w="9525">
              <a:noFill/>
              <a:miter lim="800000"/>
              <a:headEnd/>
              <a:tailEnd/>
            </a:ln>
          </p:spPr>
        </p:pic>
        <p:sp>
          <p:nvSpPr>
            <p:cNvPr id="17413" name="TextBox 4"/>
            <p:cNvSpPr txBox="1">
              <a:spLocks noChangeArrowheads="1"/>
            </p:cNvSpPr>
            <p:nvPr/>
          </p:nvSpPr>
          <p:spPr bwMode="auto">
            <a:xfrm>
              <a:off x="2411760" y="2612545"/>
              <a:ext cx="1368152" cy="369332"/>
            </a:xfrm>
            <a:prstGeom prst="rect">
              <a:avLst/>
            </a:prstGeom>
            <a:solidFill>
              <a:schemeClr val="bg1"/>
            </a:solidFill>
            <a:ln w="9525">
              <a:noFill/>
              <a:miter lim="800000"/>
              <a:headEnd/>
              <a:tailEnd/>
            </a:ln>
          </p:spPr>
          <p:txBody>
            <a:bodyPr>
              <a:spAutoFit/>
            </a:bodyPr>
            <a:lstStyle/>
            <a:p>
              <a:r>
                <a:rPr lang="ru-RU" b="1">
                  <a:latin typeface="Calibri" pitchFamily="34" charset="0"/>
                </a:rPr>
                <a:t>Батарейки</a:t>
              </a:r>
            </a:p>
          </p:txBody>
        </p:sp>
      </p:grpSp>
      <p:sp>
        <p:nvSpPr>
          <p:cNvPr id="2" name="Номер слайда 1"/>
          <p:cNvSpPr>
            <a:spLocks noGrp="1"/>
          </p:cNvSpPr>
          <p:nvPr>
            <p:ph type="sldNum" sz="quarter" idx="12"/>
          </p:nvPr>
        </p:nvSpPr>
        <p:spPr/>
        <p:txBody>
          <a:bodyPr/>
          <a:lstStyle/>
          <a:p>
            <a:pPr>
              <a:defRPr/>
            </a:pPr>
            <a:fld id="{9E5A3415-E817-46C7-A16A-BB7EE7B4C130}" type="slidenum">
              <a:rPr lang="ru-RU"/>
              <a:pPr>
                <a:defRPr/>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3375"/>
            <a:ext cx="8229600" cy="2303463"/>
          </a:xfrm>
        </p:spPr>
        <p:txBody>
          <a:bodyPr rtlCol="0">
            <a:normAutofit/>
          </a:bodyPr>
          <a:lstStyle/>
          <a:p>
            <a:pPr marL="0" indent="0" algn="just" fontAlgn="auto">
              <a:spcAft>
                <a:spcPts val="0"/>
              </a:spcAft>
              <a:buFont typeface="Arial" panose="020B0604020202020204" pitchFamily="34" charset="0"/>
              <a:buNone/>
              <a:defRPr/>
            </a:pPr>
            <a:r>
              <a:rPr lang="ru-RU" sz="1600" dirty="0" smtClean="0"/>
              <a:t>У меня сразу появилось много вопросов. Куда же тогда выбрасывать старые батарейки?</a:t>
            </a:r>
          </a:p>
          <a:p>
            <a:pPr marL="0" indent="0" algn="just" fontAlgn="auto">
              <a:spcAft>
                <a:spcPts val="0"/>
              </a:spcAft>
              <a:buFont typeface="Arial" panose="020B0604020202020204" pitchFamily="34" charset="0"/>
              <a:buNone/>
              <a:defRPr/>
            </a:pPr>
            <a:r>
              <a:rPr lang="ru-RU" sz="1600" dirty="0" smtClean="0"/>
              <a:t>Мама сказала, что сейчас она относит их на работу, у них там стоит специальный ящик, а раньше она относила их в ящики рядом с кассой, где платила за квартиру или в магазины Медиа </a:t>
            </a:r>
            <a:r>
              <a:rPr lang="ru-RU" sz="1600" dirty="0" err="1" smtClean="0"/>
              <a:t>Маркт</a:t>
            </a:r>
            <a:r>
              <a:rPr lang="ru-RU" sz="1600" dirty="0" smtClean="0"/>
              <a:t> и Эльдорадо. </a:t>
            </a:r>
          </a:p>
          <a:p>
            <a:pPr marL="0" indent="0" algn="just" fontAlgn="auto">
              <a:spcAft>
                <a:spcPts val="0"/>
              </a:spcAft>
              <a:buFont typeface="Arial" panose="020B0604020202020204" pitchFamily="34" charset="0"/>
              <a:buNone/>
              <a:defRPr/>
            </a:pPr>
            <a:r>
              <a:rPr lang="ru-RU" sz="1600" dirty="0" smtClean="0"/>
              <a:t>Тогда я попросил маму показать как выглядят эти «специальные ящики» и мы отправились в путешествие.</a:t>
            </a:r>
          </a:p>
          <a:p>
            <a:pPr marL="0" indent="0" algn="just" fontAlgn="auto">
              <a:spcAft>
                <a:spcPts val="0"/>
              </a:spcAft>
              <a:buFont typeface="Arial" panose="020B0604020202020204" pitchFamily="34" charset="0"/>
              <a:buNone/>
              <a:defRPr/>
            </a:pPr>
            <a:r>
              <a:rPr lang="ru-RU" sz="1600" dirty="0" smtClean="0"/>
              <a:t>Мы проехали все эти места, но ящиков там не оказалось… По пути нам встретились только такие ящики, но батарейки там не принимаются. </a:t>
            </a:r>
          </a:p>
          <a:p>
            <a:pPr fontAlgn="auto">
              <a:spcAft>
                <a:spcPts val="0"/>
              </a:spcAft>
              <a:buFont typeface="Arial" panose="020B0604020202020204" pitchFamily="34" charset="0"/>
              <a:buChar char="•"/>
              <a:defRPr/>
            </a:pPr>
            <a:endParaRPr lang="ru-RU" dirty="0" smtClean="0"/>
          </a:p>
          <a:p>
            <a:pPr fontAlgn="auto">
              <a:spcAft>
                <a:spcPts val="0"/>
              </a:spcAft>
              <a:buFont typeface="Arial" panose="020B0604020202020204" pitchFamily="34" charset="0"/>
              <a:buChar char="•"/>
              <a:defRPr/>
            </a:pPr>
            <a:endParaRPr lang="ru-RU" dirty="0"/>
          </a:p>
        </p:txBody>
      </p:sp>
      <p:pic>
        <p:nvPicPr>
          <p:cNvPr id="18434" name="Picture 2" descr="C:\Моя папка\проект батарейки\IMG_5812.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8313" y="2636838"/>
            <a:ext cx="5399087" cy="3600450"/>
          </a:xfrm>
          <a:prstGeom prst="rect">
            <a:avLst/>
          </a:prstGeom>
          <a:noFill/>
          <a:ln w="9525">
            <a:noFill/>
            <a:miter lim="800000"/>
            <a:headEnd/>
            <a:tailEnd/>
          </a:ln>
        </p:spPr>
      </p:pic>
      <p:pic>
        <p:nvPicPr>
          <p:cNvPr id="18435" name="Picture 3" descr="C:\Моя папка\проект батарейки\IMG_585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300788" y="2636838"/>
            <a:ext cx="2400300" cy="3600450"/>
          </a:xfrm>
          <a:prstGeom prst="rect">
            <a:avLst/>
          </a:prstGeom>
          <a:noFill/>
          <a:ln w="9525">
            <a:noFill/>
            <a:miter lim="800000"/>
            <a:headEnd/>
            <a:tailEnd/>
          </a:ln>
        </p:spPr>
      </p:pic>
      <p:sp>
        <p:nvSpPr>
          <p:cNvPr id="2" name="Номер слайда 1"/>
          <p:cNvSpPr>
            <a:spLocks noGrp="1"/>
          </p:cNvSpPr>
          <p:nvPr>
            <p:ph type="sldNum" sz="quarter" idx="12"/>
          </p:nvPr>
        </p:nvSpPr>
        <p:spPr/>
        <p:txBody>
          <a:bodyPr/>
          <a:lstStyle/>
          <a:p>
            <a:pPr>
              <a:defRPr/>
            </a:pPr>
            <a:fld id="{CB531348-EAA6-45A6-945A-624DA4C09D3C}" type="slidenum">
              <a:rPr lang="ru-RU"/>
              <a:pPr>
                <a:defRPr/>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323850" y="115888"/>
            <a:ext cx="8712200" cy="504825"/>
          </a:xfrm>
        </p:spPr>
        <p:txBody>
          <a:bodyPr/>
          <a:lstStyle/>
          <a:p>
            <a:pPr marL="0" indent="0">
              <a:buFont typeface="Arial" charset="0"/>
              <a:buNone/>
            </a:pPr>
            <a:r>
              <a:rPr lang="ru-RU" sz="1400" smtClean="0"/>
              <a:t>Мама, раз убрали все ящики, может эти батарейки не так уж вредны?  Чтобы убедить меня, мама предложила провести эксперимент. Она сказала что сможет показать мне что делает батарейка, когда попадает в землю.</a:t>
            </a:r>
          </a:p>
        </p:txBody>
      </p:sp>
      <p:pic>
        <p:nvPicPr>
          <p:cNvPr id="19458" name="Picture 2" descr="C:\Моя папка\проект батарейки\IMG_5869.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076825" y="692150"/>
            <a:ext cx="3244850" cy="2163763"/>
          </a:xfrm>
          <a:prstGeom prst="rect">
            <a:avLst/>
          </a:prstGeom>
          <a:noFill/>
          <a:ln w="9525">
            <a:noFill/>
            <a:miter lim="800000"/>
            <a:headEnd/>
            <a:tailEnd/>
          </a:ln>
        </p:spPr>
      </p:pic>
      <p:pic>
        <p:nvPicPr>
          <p:cNvPr id="19459" name="Picture 4" descr="C:\Моя папка\проект батарейки\IMG_5868.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00113" y="693738"/>
            <a:ext cx="3243262" cy="2162175"/>
          </a:xfrm>
          <a:prstGeom prst="rect">
            <a:avLst/>
          </a:prstGeom>
          <a:noFill/>
          <a:ln w="9525">
            <a:noFill/>
            <a:miter lim="800000"/>
            <a:headEnd/>
            <a:tailEnd/>
          </a:ln>
        </p:spPr>
      </p:pic>
      <p:pic>
        <p:nvPicPr>
          <p:cNvPr id="19460" name="Picture 6" descr="C:\Моя папка\проект батарейки\IMG_5916.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09638" y="3559175"/>
            <a:ext cx="3240087" cy="2160588"/>
          </a:xfrm>
          <a:prstGeom prst="rect">
            <a:avLst/>
          </a:prstGeom>
          <a:noFill/>
          <a:ln w="9525">
            <a:noFill/>
            <a:miter lim="800000"/>
            <a:headEnd/>
            <a:tailEnd/>
          </a:ln>
        </p:spPr>
      </p:pic>
      <p:sp>
        <p:nvSpPr>
          <p:cNvPr id="19461" name="TextBox 4"/>
          <p:cNvSpPr txBox="1">
            <a:spLocks noChangeArrowheads="1"/>
          </p:cNvSpPr>
          <p:nvPr/>
        </p:nvSpPr>
        <p:spPr bwMode="auto">
          <a:xfrm>
            <a:off x="827088" y="2836863"/>
            <a:ext cx="3384550" cy="739775"/>
          </a:xfrm>
          <a:prstGeom prst="rect">
            <a:avLst/>
          </a:prstGeom>
          <a:noFill/>
          <a:ln w="9525">
            <a:noFill/>
            <a:miter lim="800000"/>
            <a:headEnd/>
            <a:tailEnd/>
          </a:ln>
        </p:spPr>
        <p:txBody>
          <a:bodyPr>
            <a:spAutoFit/>
          </a:bodyPr>
          <a:lstStyle/>
          <a:p>
            <a:pPr algn="just"/>
            <a:r>
              <a:rPr lang="ru-RU" sz="1400">
                <a:latin typeface="Calibri" pitchFamily="34" charset="0"/>
              </a:rPr>
              <a:t>1. Мы взяли 2 стакана, налили туда чистой воды и поставили в каждый по веточке фикуса.</a:t>
            </a:r>
          </a:p>
        </p:txBody>
      </p:sp>
      <p:sp>
        <p:nvSpPr>
          <p:cNvPr id="19462" name="TextBox 10"/>
          <p:cNvSpPr txBox="1">
            <a:spLocks noChangeArrowheads="1"/>
          </p:cNvSpPr>
          <p:nvPr/>
        </p:nvSpPr>
        <p:spPr bwMode="auto">
          <a:xfrm>
            <a:off x="5003800" y="2836863"/>
            <a:ext cx="3960813" cy="523875"/>
          </a:xfrm>
          <a:prstGeom prst="rect">
            <a:avLst/>
          </a:prstGeom>
          <a:noFill/>
          <a:ln w="9525">
            <a:noFill/>
            <a:miter lim="800000"/>
            <a:headEnd/>
            <a:tailEnd/>
          </a:ln>
        </p:spPr>
        <p:txBody>
          <a:bodyPr>
            <a:spAutoFit/>
          </a:bodyPr>
          <a:lstStyle/>
          <a:p>
            <a:pPr algn="just"/>
            <a:r>
              <a:rPr lang="ru-RU" sz="1400">
                <a:latin typeface="Calibri" pitchFamily="34" charset="0"/>
              </a:rPr>
              <a:t>2. Потом мы взяли старую батарейку, сняли с нее обертку и положили в  один из стаканов.</a:t>
            </a:r>
          </a:p>
        </p:txBody>
      </p:sp>
      <p:sp>
        <p:nvSpPr>
          <p:cNvPr id="19463" name="TextBox 11"/>
          <p:cNvSpPr txBox="1">
            <a:spLocks noChangeArrowheads="1"/>
          </p:cNvSpPr>
          <p:nvPr/>
        </p:nvSpPr>
        <p:spPr bwMode="auto">
          <a:xfrm>
            <a:off x="836613" y="5721350"/>
            <a:ext cx="3384550" cy="739775"/>
          </a:xfrm>
          <a:prstGeom prst="rect">
            <a:avLst/>
          </a:prstGeom>
          <a:noFill/>
          <a:ln w="9525">
            <a:noFill/>
            <a:miter lim="800000"/>
            <a:headEnd/>
            <a:tailEnd/>
          </a:ln>
        </p:spPr>
        <p:txBody>
          <a:bodyPr>
            <a:spAutoFit/>
          </a:bodyPr>
          <a:lstStyle/>
          <a:p>
            <a:r>
              <a:rPr lang="ru-RU" sz="1400">
                <a:latin typeface="Calibri" pitchFamily="34" charset="0"/>
              </a:rPr>
              <a:t>3. Уже через несколько часов батарейка покрылась налетом, а вода стала мутной. Бррр, я бы не хотел пить такую воду.</a:t>
            </a:r>
          </a:p>
        </p:txBody>
      </p:sp>
      <p:sp>
        <p:nvSpPr>
          <p:cNvPr id="13" name="TextBox 12"/>
          <p:cNvSpPr txBox="1"/>
          <p:nvPr/>
        </p:nvSpPr>
        <p:spPr>
          <a:xfrm>
            <a:off x="5003800" y="5724525"/>
            <a:ext cx="3960813" cy="1130300"/>
          </a:xfrm>
          <a:prstGeom prst="rect">
            <a:avLst/>
          </a:prstGeom>
          <a:noFill/>
        </p:spPr>
        <p:txBody>
          <a:bodyPr>
            <a:spAutoFit/>
          </a:bodyPr>
          <a:lstStyle/>
          <a:p>
            <a:pPr algn="just" fontAlgn="auto">
              <a:spcBef>
                <a:spcPts val="0"/>
              </a:spcBef>
              <a:spcAft>
                <a:spcPts val="0"/>
              </a:spcAft>
              <a:defRPr/>
            </a:pPr>
            <a:r>
              <a:rPr lang="ru-RU" sz="1350" dirty="0">
                <a:latin typeface="+mn-lt"/>
              </a:rPr>
              <a:t>4. Еще через несколько часов вода стала совсем грязной. На этом я решил закончить эксперимент, потому что мне стало жалко цветочек и я совсем не хочу чтобы он умер. А про вред я и так все понял.</a:t>
            </a:r>
          </a:p>
        </p:txBody>
      </p:sp>
      <p:pic>
        <p:nvPicPr>
          <p:cNvPr id="19465" name="Picture 3" descr="C:\Моя папка\проект батарейки\IMG_5931.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076825" y="3560763"/>
            <a:ext cx="3244850" cy="2163762"/>
          </a:xfrm>
          <a:prstGeom prst="rect">
            <a:avLst/>
          </a:prstGeom>
          <a:noFill/>
          <a:ln w="9525">
            <a:noFill/>
            <a:miter lim="800000"/>
            <a:headEnd/>
            <a:tailEnd/>
          </a:ln>
        </p:spPr>
      </p:pic>
      <p:sp>
        <p:nvSpPr>
          <p:cNvPr id="2" name="Номер слайда 1"/>
          <p:cNvSpPr>
            <a:spLocks noGrp="1"/>
          </p:cNvSpPr>
          <p:nvPr>
            <p:ph type="sldNum" sz="quarter" idx="12"/>
          </p:nvPr>
        </p:nvSpPr>
        <p:spPr>
          <a:xfrm>
            <a:off x="6659563" y="6489700"/>
            <a:ext cx="2133600" cy="365125"/>
          </a:xfrm>
        </p:spPr>
        <p:txBody>
          <a:bodyPr/>
          <a:lstStyle/>
          <a:p>
            <a:pPr>
              <a:defRPr/>
            </a:pPr>
            <a:fld id="{97DE0263-CDC3-40BE-BD49-8F8A0019AFE7}" type="slidenum">
              <a:rPr lang="ru-RU"/>
              <a:pPr>
                <a:defRPr/>
              </a:pPr>
              <a:t>6</a:t>
            </a:fld>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ъект 2"/>
          <p:cNvSpPr>
            <a:spLocks noGrp="1"/>
          </p:cNvSpPr>
          <p:nvPr>
            <p:ph idx="1"/>
          </p:nvPr>
        </p:nvSpPr>
        <p:spPr>
          <a:xfrm>
            <a:off x="539750" y="260350"/>
            <a:ext cx="8147050" cy="3522663"/>
          </a:xfrm>
        </p:spPr>
        <p:txBody>
          <a:bodyPr/>
          <a:lstStyle/>
          <a:p>
            <a:pPr marL="0" indent="0" algn="just">
              <a:buFont typeface="Arial" charset="0"/>
              <a:buNone/>
            </a:pPr>
            <a:r>
              <a:rPr lang="ru-RU" sz="1600" smtClean="0"/>
              <a:t>Через неделю наша батарейка стала совсем некрасивой. У нее разрушилась оболочка и из нее вышло какое-то белое вещество.</a:t>
            </a:r>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a:p>
            <a:pPr marL="0" indent="0" algn="just">
              <a:buFont typeface="Arial" charset="0"/>
              <a:buNone/>
            </a:pPr>
            <a:endParaRPr lang="ru-RU" sz="1600" smtClean="0"/>
          </a:p>
        </p:txBody>
      </p:sp>
      <p:sp>
        <p:nvSpPr>
          <p:cNvPr id="2" name="Номер слайда 1"/>
          <p:cNvSpPr>
            <a:spLocks noGrp="1"/>
          </p:cNvSpPr>
          <p:nvPr>
            <p:ph type="sldNum" sz="quarter" idx="12"/>
          </p:nvPr>
        </p:nvSpPr>
        <p:spPr/>
        <p:txBody>
          <a:bodyPr/>
          <a:lstStyle/>
          <a:p>
            <a:pPr>
              <a:defRPr/>
            </a:pPr>
            <a:fld id="{CDE948E2-4626-4473-B3BF-626BCB9DBEB5}" type="slidenum">
              <a:rPr lang="ru-RU"/>
              <a:pPr>
                <a:defRPr/>
              </a:pPr>
              <a:t>7</a:t>
            </a:fld>
            <a:endParaRPr lang="ru-RU"/>
          </a:p>
        </p:txBody>
      </p:sp>
      <p:pic>
        <p:nvPicPr>
          <p:cNvPr id="20483" name="Picture 2" descr="C:\Моя папка\проект батарейки\IMG_5934.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0388" y="860425"/>
            <a:ext cx="3948112" cy="2792413"/>
          </a:xfrm>
          <a:prstGeom prst="rect">
            <a:avLst/>
          </a:prstGeom>
          <a:noFill/>
          <a:ln w="9525">
            <a:noFill/>
            <a:miter lim="800000"/>
            <a:headEnd/>
            <a:tailEnd/>
          </a:ln>
        </p:spPr>
      </p:pic>
      <p:pic>
        <p:nvPicPr>
          <p:cNvPr id="20484" name="Picture 3" descr="C:\Моя папка\проект батарейки\IMG_594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43438" y="860425"/>
            <a:ext cx="3948112" cy="2792413"/>
          </a:xfrm>
          <a:prstGeom prst="rect">
            <a:avLst/>
          </a:prstGeom>
          <a:noFill/>
          <a:ln w="9525">
            <a:noFill/>
            <a:miter lim="800000"/>
            <a:headEnd/>
            <a:tailEnd/>
          </a:ln>
        </p:spPr>
      </p:pic>
      <p:grpSp>
        <p:nvGrpSpPr>
          <p:cNvPr id="20485" name="Группа 5"/>
          <p:cNvGrpSpPr>
            <a:grpSpLocks/>
          </p:cNvGrpSpPr>
          <p:nvPr/>
        </p:nvGrpSpPr>
        <p:grpSpPr bwMode="auto">
          <a:xfrm>
            <a:off x="3203575" y="3860800"/>
            <a:ext cx="5387975" cy="2362200"/>
            <a:chOff x="2564852" y="3810449"/>
            <a:chExt cx="6026597" cy="2588675"/>
          </a:xfrm>
        </p:grpSpPr>
        <p:pic>
          <p:nvPicPr>
            <p:cNvPr id="20487" name="Picture 4" descr="C:\Моя папка\проект батарейки\IMG_5943.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rot="5400000">
              <a:off x="4397012" y="2204687"/>
              <a:ext cx="2362277" cy="6026597"/>
            </a:xfrm>
            <a:prstGeom prst="rect">
              <a:avLst/>
            </a:prstGeom>
            <a:noFill/>
            <a:ln w="9525">
              <a:noFill/>
              <a:miter lim="800000"/>
              <a:headEnd/>
              <a:tailEnd/>
            </a:ln>
          </p:spPr>
        </p:pic>
        <p:sp>
          <p:nvSpPr>
            <p:cNvPr id="4" name="Стрелка вправо 3"/>
            <p:cNvSpPr/>
            <p:nvPr/>
          </p:nvSpPr>
          <p:spPr>
            <a:xfrm rot="4028582">
              <a:off x="2969273" y="4167788"/>
              <a:ext cx="1075135" cy="360459"/>
            </a:xfrm>
            <a:prstGeom prst="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sp>
        <p:nvSpPr>
          <p:cNvPr id="20486" name="TextBox 4"/>
          <p:cNvSpPr txBox="1">
            <a:spLocks noChangeArrowheads="1"/>
          </p:cNvSpPr>
          <p:nvPr/>
        </p:nvSpPr>
        <p:spPr bwMode="auto">
          <a:xfrm>
            <a:off x="568325" y="4237038"/>
            <a:ext cx="2570163" cy="1816100"/>
          </a:xfrm>
          <a:prstGeom prst="rect">
            <a:avLst/>
          </a:prstGeom>
          <a:noFill/>
          <a:ln w="9525">
            <a:noFill/>
            <a:miter lim="800000"/>
            <a:headEnd/>
            <a:tailEnd/>
          </a:ln>
        </p:spPr>
        <p:txBody>
          <a:bodyPr>
            <a:spAutoFit/>
          </a:bodyPr>
          <a:lstStyle/>
          <a:p>
            <a:r>
              <a:rPr lang="ru-RU" sz="1600">
                <a:latin typeface="Calibri" pitchFamily="34" charset="0"/>
              </a:rPr>
              <a:t>А еще через неделю у моего цветочка, которое я спас, появились корешки. Скоры мы посадим его в землю и он будет радовать меня еще очень долго! Хорошо что мы его спасли!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descr="C:\Моя папка\проект батарейки\IMG_5853.JPG"/>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1177925" y="1773238"/>
            <a:ext cx="6788150" cy="4525962"/>
          </a:xfrm>
        </p:spPr>
      </p:pic>
      <p:sp>
        <p:nvSpPr>
          <p:cNvPr id="5" name="Объект 2"/>
          <p:cNvSpPr txBox="1">
            <a:spLocks/>
          </p:cNvSpPr>
          <p:nvPr/>
        </p:nvSpPr>
        <p:spPr>
          <a:xfrm>
            <a:off x="457200" y="333375"/>
            <a:ext cx="8229600" cy="1150938"/>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fontAlgn="auto">
              <a:spcAft>
                <a:spcPts val="0"/>
              </a:spcAft>
              <a:buFont typeface="Arial" panose="020B0604020202020204" pitchFamily="34" charset="0"/>
              <a:buNone/>
              <a:defRPr/>
            </a:pPr>
            <a:r>
              <a:rPr lang="ru-RU" sz="1600" dirty="0" smtClean="0"/>
              <a:t>В следующие выходные я уговорил маму поискать «специальные ящики», куда можно выбрасывать батарейки, получше. Мы посмотрели в интернете и возле магазина Эссен все таки нашли контейнер, куда можно сдать старые батарейки, энергосберегающие лампочки и градусники. И даже пополнили ее старыми энергосберегающими лампочками, которые наша семья тоже не выбрасывает в мусорное ведро.</a:t>
            </a:r>
          </a:p>
          <a:p>
            <a:pPr fontAlgn="auto">
              <a:spcAft>
                <a:spcPts val="0"/>
              </a:spcAft>
              <a:defRPr/>
            </a:pPr>
            <a:endParaRPr lang="ru-RU" dirty="0"/>
          </a:p>
        </p:txBody>
      </p:sp>
      <p:sp>
        <p:nvSpPr>
          <p:cNvPr id="2" name="Номер слайда 1"/>
          <p:cNvSpPr>
            <a:spLocks noGrp="1"/>
          </p:cNvSpPr>
          <p:nvPr>
            <p:ph type="sldNum" sz="quarter" idx="12"/>
          </p:nvPr>
        </p:nvSpPr>
        <p:spPr/>
        <p:txBody>
          <a:bodyPr/>
          <a:lstStyle/>
          <a:p>
            <a:pPr>
              <a:defRPr/>
            </a:pPr>
            <a:fld id="{A59B6146-C424-41B0-89F3-ED58F5C2CC6B}" type="slidenum">
              <a:rPr lang="ru-RU"/>
              <a:pPr>
                <a:defRPr/>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2"/>
          <p:cNvSpPr txBox="1">
            <a:spLocks/>
          </p:cNvSpPr>
          <p:nvPr/>
        </p:nvSpPr>
        <p:spPr>
          <a:xfrm>
            <a:off x="5508104" y="692696"/>
            <a:ext cx="3092905" cy="2304256"/>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fontAlgn="auto">
              <a:spcAft>
                <a:spcPts val="0"/>
              </a:spcAft>
              <a:buFont typeface="Arial" panose="020B0604020202020204" pitchFamily="34" charset="0"/>
              <a:buNone/>
              <a:defRPr/>
            </a:pPr>
            <a:r>
              <a:rPr lang="ru-RU" sz="1600" dirty="0" smtClean="0"/>
              <a:t>А вот так выглядит ящик для приема батареек у мамы на работе. Там где она работает тоже заботятся о нашей планете.</a:t>
            </a:r>
          </a:p>
          <a:p>
            <a:pPr fontAlgn="auto">
              <a:spcAft>
                <a:spcPts val="0"/>
              </a:spcAft>
              <a:defRPr/>
            </a:pPr>
            <a:endParaRPr lang="ru-RU" dirty="0"/>
          </a:p>
        </p:txBody>
      </p:sp>
      <p:sp>
        <p:nvSpPr>
          <p:cNvPr id="2" name="Номер слайда 1"/>
          <p:cNvSpPr>
            <a:spLocks noGrp="1"/>
          </p:cNvSpPr>
          <p:nvPr>
            <p:ph type="sldNum" sz="quarter" idx="12"/>
          </p:nvPr>
        </p:nvSpPr>
        <p:spPr/>
        <p:txBody>
          <a:bodyPr/>
          <a:lstStyle/>
          <a:p>
            <a:pPr>
              <a:defRPr/>
            </a:pPr>
            <a:fld id="{FD667587-6463-445C-806A-09A308C56B81}" type="slidenum">
              <a:rPr lang="ru-RU"/>
              <a:pPr>
                <a:defRPr/>
              </a:pPr>
              <a:t>9</a:t>
            </a:fld>
            <a:endParaRPr lang="ru-RU"/>
          </a:p>
        </p:txBody>
      </p:sp>
      <p:pic>
        <p:nvPicPr>
          <p:cNvPr id="1026" name="Picture 2" descr="C:\Моя папка\проект батарейки\IMG_5953.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9552" y="365912"/>
            <a:ext cx="4058283" cy="608742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Моя папка\проект батарейки\IMG_5947.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60032" y="2077476"/>
            <a:ext cx="3996444" cy="2664296"/>
          </a:xfrm>
          <a:prstGeom prst="rect">
            <a:avLst/>
          </a:prstGeom>
          <a:noFill/>
          <a:extLst>
            <a:ext uri="{909E8E84-426E-40DD-AFC4-6F175D3DCCD1}">
              <a14:hiddenFill xmlns:a14="http://schemas.microsoft.com/office/drawing/2010/main">
                <a:solidFill>
                  <a:srgbClr val="FFFFFF"/>
                </a:solidFill>
              </a14:hiddenFill>
            </a:ext>
          </a:extLst>
        </p:spPr>
      </p:pic>
      <p:sp>
        <p:nvSpPr>
          <p:cNvPr id="4" name="Стрелка влево 3"/>
          <p:cNvSpPr/>
          <p:nvPr/>
        </p:nvSpPr>
        <p:spPr>
          <a:xfrm>
            <a:off x="4716016" y="908720"/>
            <a:ext cx="720080" cy="288032"/>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31" name="Picture 7" descr="http://img.findtm.ru/img/tz_registered_img/41/418038.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9552" y="365912"/>
            <a:ext cx="1239437" cy="43571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TotalTime>
  <Words>1142</Words>
  <Application>Microsoft Office PowerPoint</Application>
  <PresentationFormat>Экран (4:3)</PresentationFormat>
  <Paragraphs>73</Paragraphs>
  <Slides>15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15</vt:i4>
      </vt:variant>
    </vt:vector>
  </HeadingPairs>
  <TitlesOfParts>
    <vt:vector size="18" baseType="lpstr">
      <vt:lpstr>Arial</vt:lpstr>
      <vt:lpstr>Calibri</vt:lpstr>
      <vt:lpstr>Тема Office</vt:lpstr>
      <vt:lpstr>ПРОЕКТ Тема: Маленькая батарейка-большой вред.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Маленькая батарейка-большой вред.</dc:title>
  <dc:creator>Елизавета</dc:creator>
  <cp:lastModifiedBy>Пользователь</cp:lastModifiedBy>
  <cp:revision>50</cp:revision>
  <dcterms:created xsi:type="dcterms:W3CDTF">2017-03-19T06:42:49Z</dcterms:created>
  <dcterms:modified xsi:type="dcterms:W3CDTF">2017-07-20T11:51:31Z</dcterms:modified>
</cp:coreProperties>
</file>