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FA82C3-D50A-47DB-ACD1-A753788AB09E}" type="doc">
      <dgm:prSet loTypeId="urn:microsoft.com/office/officeart/2005/8/layout/StepDown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B9DB63-4264-477E-B34C-97E64CE22BAF}">
      <dgm:prSet phldrT="[Текст]"/>
      <dgm:spPr/>
      <dgm:t>
        <a:bodyPr/>
        <a:lstStyle/>
        <a:p>
          <a:r>
            <a:rPr lang="ru-RU" dirty="0" smtClean="0"/>
            <a:t>Продолжение татарской литературной традиции</a:t>
          </a:r>
          <a:endParaRPr lang="ru-RU" dirty="0"/>
        </a:p>
      </dgm:t>
    </dgm:pt>
    <dgm:pt modelId="{1430F04C-415F-450B-A02F-9DBC6A0DA2C1}" type="parTrans" cxnId="{305686D0-374D-4D6B-BC66-3918DD932475}">
      <dgm:prSet/>
      <dgm:spPr/>
      <dgm:t>
        <a:bodyPr/>
        <a:lstStyle/>
        <a:p>
          <a:endParaRPr lang="ru-RU"/>
        </a:p>
      </dgm:t>
    </dgm:pt>
    <dgm:pt modelId="{F76BC66F-CA76-4168-8444-24916D09D86E}" type="sibTrans" cxnId="{305686D0-374D-4D6B-BC66-3918DD932475}">
      <dgm:prSet/>
      <dgm:spPr/>
      <dgm:t>
        <a:bodyPr/>
        <a:lstStyle/>
        <a:p>
          <a:endParaRPr lang="ru-RU"/>
        </a:p>
      </dgm:t>
    </dgm:pt>
    <dgm:pt modelId="{EE8D3343-A81F-4526-8439-79974C065BD5}">
      <dgm:prSet phldrT="[Текст]" custT="1"/>
      <dgm:spPr/>
      <dgm:t>
        <a:bodyPr/>
        <a:lstStyle/>
        <a:p>
          <a:r>
            <a:rPr lang="ru-RU" sz="1800" dirty="0" smtClean="0">
              <a:latin typeface="Constantia" panose="02030602050306030303" pitchFamily="18" charset="0"/>
            </a:rPr>
            <a:t>Творчество Тукая заложило основы для развития современно татарской поэзии, оказав огромное влияние на последующие поколения татарских литераторов.</a:t>
          </a:r>
          <a:endParaRPr lang="ru-RU" sz="1800" dirty="0">
            <a:latin typeface="Constantia" panose="02030602050306030303" pitchFamily="18" charset="0"/>
          </a:endParaRPr>
        </a:p>
      </dgm:t>
    </dgm:pt>
    <dgm:pt modelId="{FF740E41-A21F-4E63-8A39-CF8E96B9B4F2}" type="parTrans" cxnId="{1F79B322-D4DF-4DC2-9E8A-8D35BFF515D5}">
      <dgm:prSet/>
      <dgm:spPr/>
      <dgm:t>
        <a:bodyPr/>
        <a:lstStyle/>
        <a:p>
          <a:endParaRPr lang="ru-RU"/>
        </a:p>
      </dgm:t>
    </dgm:pt>
    <dgm:pt modelId="{3442B58F-F633-4D4B-9659-92A0E480F4A6}" type="sibTrans" cxnId="{1F79B322-D4DF-4DC2-9E8A-8D35BFF515D5}">
      <dgm:prSet/>
      <dgm:spPr/>
      <dgm:t>
        <a:bodyPr/>
        <a:lstStyle/>
        <a:p>
          <a:endParaRPr lang="ru-RU"/>
        </a:p>
      </dgm:t>
    </dgm:pt>
    <dgm:pt modelId="{0CFF7394-6D81-434C-AC05-DF603C545DE5}">
      <dgm:prSet phldrT="[Текст]"/>
      <dgm:spPr/>
      <dgm:t>
        <a:bodyPr/>
        <a:lstStyle/>
        <a:p>
          <a:r>
            <a:rPr lang="ru-RU" dirty="0" smtClean="0"/>
            <a:t>Популяризация татарского языка и культуры</a:t>
          </a:r>
          <a:endParaRPr lang="ru-RU" dirty="0"/>
        </a:p>
      </dgm:t>
    </dgm:pt>
    <dgm:pt modelId="{E02988BC-CF1B-4A5E-A793-30D352341AE3}" type="parTrans" cxnId="{B5651294-22EA-48F7-AF3F-7EC007C9FE89}">
      <dgm:prSet/>
      <dgm:spPr/>
      <dgm:t>
        <a:bodyPr/>
        <a:lstStyle/>
        <a:p>
          <a:endParaRPr lang="ru-RU"/>
        </a:p>
      </dgm:t>
    </dgm:pt>
    <dgm:pt modelId="{6D5DE733-025D-48B0-9343-EBC71C1BF2A4}" type="sibTrans" cxnId="{B5651294-22EA-48F7-AF3F-7EC007C9FE89}">
      <dgm:prSet/>
      <dgm:spPr/>
      <dgm:t>
        <a:bodyPr/>
        <a:lstStyle/>
        <a:p>
          <a:endParaRPr lang="ru-RU"/>
        </a:p>
      </dgm:t>
    </dgm:pt>
    <dgm:pt modelId="{4F1E05EC-6E3F-4985-8406-7F238F8F2597}">
      <dgm:prSet phldrT="[Текст]" custT="1"/>
      <dgm:spPr/>
      <dgm:t>
        <a:bodyPr/>
        <a:lstStyle/>
        <a:p>
          <a:r>
            <a:rPr lang="ru-RU" sz="1800" dirty="0" smtClean="0">
              <a:latin typeface="Constantia" panose="02030602050306030303" pitchFamily="18" charset="0"/>
            </a:rPr>
            <a:t>Стихи и поэмы Тукая способствовали повышению статуса татарского языка и распространению татарской культуры среди широких масс.</a:t>
          </a:r>
          <a:endParaRPr lang="ru-RU" sz="1800" dirty="0">
            <a:latin typeface="Constantia" panose="02030602050306030303" pitchFamily="18" charset="0"/>
          </a:endParaRPr>
        </a:p>
      </dgm:t>
    </dgm:pt>
    <dgm:pt modelId="{DA243DEF-E245-4A9D-9167-32F648E09111}" type="parTrans" cxnId="{982DFDF3-8856-45FE-AD4F-075D41EFA6EF}">
      <dgm:prSet/>
      <dgm:spPr/>
      <dgm:t>
        <a:bodyPr/>
        <a:lstStyle/>
        <a:p>
          <a:endParaRPr lang="ru-RU"/>
        </a:p>
      </dgm:t>
    </dgm:pt>
    <dgm:pt modelId="{3F6DC63F-2D59-4A86-85D9-E15847E3755D}" type="sibTrans" cxnId="{982DFDF3-8856-45FE-AD4F-075D41EFA6EF}">
      <dgm:prSet/>
      <dgm:spPr/>
      <dgm:t>
        <a:bodyPr/>
        <a:lstStyle/>
        <a:p>
          <a:endParaRPr lang="ru-RU"/>
        </a:p>
      </dgm:t>
    </dgm:pt>
    <dgm:pt modelId="{64132616-559A-43C2-9222-231347FC880C}">
      <dgm:prSet phldrT="[Текст]"/>
      <dgm:spPr/>
      <dgm:t>
        <a:bodyPr/>
        <a:lstStyle/>
        <a:p>
          <a:r>
            <a:rPr lang="ru-RU" dirty="0" smtClean="0"/>
            <a:t>Формирование национального самосознания</a:t>
          </a:r>
          <a:endParaRPr lang="ru-RU" dirty="0"/>
        </a:p>
      </dgm:t>
    </dgm:pt>
    <dgm:pt modelId="{5C2F366B-D101-4625-9E4B-B7B77C050D39}" type="parTrans" cxnId="{9D236A26-B275-4067-9C9A-D61E4FE5F7AD}">
      <dgm:prSet/>
      <dgm:spPr/>
      <dgm:t>
        <a:bodyPr/>
        <a:lstStyle/>
        <a:p>
          <a:endParaRPr lang="ru-RU"/>
        </a:p>
      </dgm:t>
    </dgm:pt>
    <dgm:pt modelId="{CB97FF6A-35DF-4558-8ACC-397645E54C25}" type="sibTrans" cxnId="{9D236A26-B275-4067-9C9A-D61E4FE5F7AD}">
      <dgm:prSet/>
      <dgm:spPr/>
      <dgm:t>
        <a:bodyPr/>
        <a:lstStyle/>
        <a:p>
          <a:endParaRPr lang="ru-RU"/>
        </a:p>
      </dgm:t>
    </dgm:pt>
    <dgm:pt modelId="{EA951146-117B-4840-B84C-6D48C17469B5}">
      <dgm:prSet phldrT="[Текст]" custT="1"/>
      <dgm:spPr/>
      <dgm:t>
        <a:bodyPr/>
        <a:lstStyle/>
        <a:p>
          <a:r>
            <a:rPr lang="ru-RU" sz="1800" dirty="0" smtClean="0">
              <a:latin typeface="Constantia" panose="02030602050306030303" pitchFamily="18" charset="0"/>
            </a:rPr>
            <a:t>Патриотические и </a:t>
          </a:r>
          <a:r>
            <a:rPr lang="ru-RU" sz="1800" dirty="0" err="1" smtClean="0">
              <a:latin typeface="Constantia" panose="02030602050306030303" pitchFamily="18" charset="0"/>
            </a:rPr>
            <a:t>гманистические</a:t>
          </a:r>
          <a:r>
            <a:rPr lang="ru-RU" sz="1800" dirty="0" smtClean="0">
              <a:latin typeface="Constantia" panose="02030602050306030303" pitchFamily="18" charset="0"/>
            </a:rPr>
            <a:t> идеи Тукая вдохновляли татарскую интеллигенцию на развитие национального самосознания и борьбу за права своего народа.</a:t>
          </a:r>
          <a:endParaRPr lang="ru-RU" sz="1800" dirty="0">
            <a:latin typeface="Constantia" panose="02030602050306030303" pitchFamily="18" charset="0"/>
          </a:endParaRPr>
        </a:p>
      </dgm:t>
    </dgm:pt>
    <dgm:pt modelId="{3B27B3C8-D089-4B37-A1CF-B3440E014512}" type="parTrans" cxnId="{1C580094-0135-47A2-9420-563A0B216E46}">
      <dgm:prSet/>
      <dgm:spPr/>
      <dgm:t>
        <a:bodyPr/>
        <a:lstStyle/>
        <a:p>
          <a:endParaRPr lang="ru-RU"/>
        </a:p>
      </dgm:t>
    </dgm:pt>
    <dgm:pt modelId="{567D8459-6EE7-4EF5-9420-7BF2F5844BF4}" type="sibTrans" cxnId="{1C580094-0135-47A2-9420-563A0B216E46}">
      <dgm:prSet/>
      <dgm:spPr/>
      <dgm:t>
        <a:bodyPr/>
        <a:lstStyle/>
        <a:p>
          <a:endParaRPr lang="ru-RU"/>
        </a:p>
      </dgm:t>
    </dgm:pt>
    <dgm:pt modelId="{8526616B-A131-4DEF-8FAE-FD15EC1738F4}" type="pres">
      <dgm:prSet presAssocID="{E9FA82C3-D50A-47DB-ACD1-A753788AB09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E894CDE-C1A5-4203-B7C3-EE371C24074C}" type="pres">
      <dgm:prSet presAssocID="{1FB9DB63-4264-477E-B34C-97E64CE22BAF}" presName="composite" presStyleCnt="0"/>
      <dgm:spPr/>
    </dgm:pt>
    <dgm:pt modelId="{DB8B1DFD-95CD-4CC9-A726-D2150300E7B0}" type="pres">
      <dgm:prSet presAssocID="{1FB9DB63-4264-477E-B34C-97E64CE22BAF}" presName="bentUpArrow1" presStyleLbl="alignImgPlace1" presStyleIdx="0" presStyleCnt="2"/>
      <dgm:spPr/>
    </dgm:pt>
    <dgm:pt modelId="{DF325DBF-BA94-4E35-86FC-803FB476D08B}" type="pres">
      <dgm:prSet presAssocID="{1FB9DB63-4264-477E-B34C-97E64CE22BAF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477CA3-752E-4CDC-9180-AD67A278A75C}" type="pres">
      <dgm:prSet presAssocID="{1FB9DB63-4264-477E-B34C-97E64CE22BAF}" presName="ChildText" presStyleLbl="revTx" presStyleIdx="0" presStyleCnt="3" custScaleX="497365" custLinFactX="100000" custLinFactNeighborX="128642" custLinFactNeighborY="-49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F2FA1-06D2-438B-9683-B46D9C71CAD6}" type="pres">
      <dgm:prSet presAssocID="{F76BC66F-CA76-4168-8444-24916D09D86E}" presName="sibTrans" presStyleCnt="0"/>
      <dgm:spPr/>
    </dgm:pt>
    <dgm:pt modelId="{1B58FBC0-DA7D-437D-A08C-4687E6D6C69F}" type="pres">
      <dgm:prSet presAssocID="{0CFF7394-6D81-434C-AC05-DF603C545DE5}" presName="composite" presStyleCnt="0"/>
      <dgm:spPr/>
    </dgm:pt>
    <dgm:pt modelId="{2615ECC9-2C80-461A-A745-A9D697586A00}" type="pres">
      <dgm:prSet presAssocID="{0CFF7394-6D81-434C-AC05-DF603C545DE5}" presName="bentUpArrow1" presStyleLbl="alignImgPlace1" presStyleIdx="1" presStyleCnt="2" custLinFactNeighborX="-65114" custLinFactNeighborY="2256"/>
      <dgm:spPr/>
    </dgm:pt>
    <dgm:pt modelId="{3586032D-7C2B-442C-910A-258166642DD0}" type="pres">
      <dgm:prSet presAssocID="{0CFF7394-6D81-434C-AC05-DF603C545DE5}" presName="ParentText" presStyleLbl="node1" presStyleIdx="1" presStyleCnt="3" custLinFactNeighborX="-57825" custLinFactNeighborY="-20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48AFF0-71D9-4A69-B42B-B8E1195ED2BA}" type="pres">
      <dgm:prSet presAssocID="{0CFF7394-6D81-434C-AC05-DF603C545DE5}" presName="ChildText" presStyleLbl="revTx" presStyleIdx="1" presStyleCnt="3" custScaleX="420773" custLinFactX="13227" custLinFactNeighborX="100000" custLinFactNeighborY="-166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36352-AB31-4A9C-84A4-29E25B4E0368}" type="pres">
      <dgm:prSet presAssocID="{6D5DE733-025D-48B0-9343-EBC71C1BF2A4}" presName="sibTrans" presStyleCnt="0"/>
      <dgm:spPr/>
    </dgm:pt>
    <dgm:pt modelId="{1840AAB5-48BB-41F1-9D2B-3AFF294CB2B6}" type="pres">
      <dgm:prSet presAssocID="{64132616-559A-43C2-9222-231347FC880C}" presName="composite" presStyleCnt="0"/>
      <dgm:spPr/>
    </dgm:pt>
    <dgm:pt modelId="{565C39DA-03A2-4482-AE79-CE46DFCC0BBF}" type="pres">
      <dgm:prSet presAssocID="{64132616-559A-43C2-9222-231347FC880C}" presName="ParentText" presStyleLbl="node1" presStyleIdx="2" presStyleCnt="3" custLinFactX="-21048" custLinFactNeighborX="-100000" custLinFactNeighborY="-383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1FF4E2-C916-4904-9A16-4A82A331A70D}" type="pres">
      <dgm:prSet presAssocID="{64132616-559A-43C2-9222-231347FC880C}" presName="FinalChildText" presStyleLbl="revTx" presStyleIdx="2" presStyleCnt="3" custScaleX="335802" custScaleY="100949" custLinFactNeighborX="-41813" custLinFactNeighborY="-191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236A26-B275-4067-9C9A-D61E4FE5F7AD}" srcId="{E9FA82C3-D50A-47DB-ACD1-A753788AB09E}" destId="{64132616-559A-43C2-9222-231347FC880C}" srcOrd="2" destOrd="0" parTransId="{5C2F366B-D101-4625-9E4B-B7B77C050D39}" sibTransId="{CB97FF6A-35DF-4558-8ACC-397645E54C25}"/>
    <dgm:cxn modelId="{5502809F-49EA-4A68-A346-5FF4687B6977}" type="presOf" srcId="{64132616-559A-43C2-9222-231347FC880C}" destId="{565C39DA-03A2-4482-AE79-CE46DFCC0BBF}" srcOrd="0" destOrd="0" presId="urn:microsoft.com/office/officeart/2005/8/layout/StepDownProcess"/>
    <dgm:cxn modelId="{567CCE33-36EC-4A52-AF02-24744BD41854}" type="presOf" srcId="{1FB9DB63-4264-477E-B34C-97E64CE22BAF}" destId="{DF325DBF-BA94-4E35-86FC-803FB476D08B}" srcOrd="0" destOrd="0" presId="urn:microsoft.com/office/officeart/2005/8/layout/StepDownProcess"/>
    <dgm:cxn modelId="{8EA0075A-F1C4-4A68-9798-A1EE37B9C513}" type="presOf" srcId="{EE8D3343-A81F-4526-8439-79974C065BD5}" destId="{6E477CA3-752E-4CDC-9180-AD67A278A75C}" srcOrd="0" destOrd="0" presId="urn:microsoft.com/office/officeart/2005/8/layout/StepDownProcess"/>
    <dgm:cxn modelId="{B5651294-22EA-48F7-AF3F-7EC007C9FE89}" srcId="{E9FA82C3-D50A-47DB-ACD1-A753788AB09E}" destId="{0CFF7394-6D81-434C-AC05-DF603C545DE5}" srcOrd="1" destOrd="0" parTransId="{E02988BC-CF1B-4A5E-A793-30D352341AE3}" sibTransId="{6D5DE733-025D-48B0-9343-EBC71C1BF2A4}"/>
    <dgm:cxn modelId="{1C580094-0135-47A2-9420-563A0B216E46}" srcId="{64132616-559A-43C2-9222-231347FC880C}" destId="{EA951146-117B-4840-B84C-6D48C17469B5}" srcOrd="0" destOrd="0" parTransId="{3B27B3C8-D089-4B37-A1CF-B3440E014512}" sibTransId="{567D8459-6EE7-4EF5-9420-7BF2F5844BF4}"/>
    <dgm:cxn modelId="{3D546348-D95A-43D4-A4D1-9507ABDE05EF}" type="presOf" srcId="{EA951146-117B-4840-B84C-6D48C17469B5}" destId="{CC1FF4E2-C916-4904-9A16-4A82A331A70D}" srcOrd="0" destOrd="0" presId="urn:microsoft.com/office/officeart/2005/8/layout/StepDownProcess"/>
    <dgm:cxn modelId="{EE977B6E-E970-4507-A80C-CA6C7A2C0340}" type="presOf" srcId="{0CFF7394-6D81-434C-AC05-DF603C545DE5}" destId="{3586032D-7C2B-442C-910A-258166642DD0}" srcOrd="0" destOrd="0" presId="urn:microsoft.com/office/officeart/2005/8/layout/StepDownProcess"/>
    <dgm:cxn modelId="{EA564337-56DF-4E7A-98DC-CFDAC9A38359}" type="presOf" srcId="{4F1E05EC-6E3F-4985-8406-7F238F8F2597}" destId="{8448AFF0-71D9-4A69-B42B-B8E1195ED2BA}" srcOrd="0" destOrd="0" presId="urn:microsoft.com/office/officeart/2005/8/layout/StepDownProcess"/>
    <dgm:cxn modelId="{005BB79F-FD45-420F-BAA2-278BEFAAC624}" type="presOf" srcId="{E9FA82C3-D50A-47DB-ACD1-A753788AB09E}" destId="{8526616B-A131-4DEF-8FAE-FD15EC1738F4}" srcOrd="0" destOrd="0" presId="urn:microsoft.com/office/officeart/2005/8/layout/StepDownProcess"/>
    <dgm:cxn modelId="{305686D0-374D-4D6B-BC66-3918DD932475}" srcId="{E9FA82C3-D50A-47DB-ACD1-A753788AB09E}" destId="{1FB9DB63-4264-477E-B34C-97E64CE22BAF}" srcOrd="0" destOrd="0" parTransId="{1430F04C-415F-450B-A02F-9DBC6A0DA2C1}" sibTransId="{F76BC66F-CA76-4168-8444-24916D09D86E}"/>
    <dgm:cxn modelId="{982DFDF3-8856-45FE-AD4F-075D41EFA6EF}" srcId="{0CFF7394-6D81-434C-AC05-DF603C545DE5}" destId="{4F1E05EC-6E3F-4985-8406-7F238F8F2597}" srcOrd="0" destOrd="0" parTransId="{DA243DEF-E245-4A9D-9167-32F648E09111}" sibTransId="{3F6DC63F-2D59-4A86-85D9-E15847E3755D}"/>
    <dgm:cxn modelId="{1F79B322-D4DF-4DC2-9E8A-8D35BFF515D5}" srcId="{1FB9DB63-4264-477E-B34C-97E64CE22BAF}" destId="{EE8D3343-A81F-4526-8439-79974C065BD5}" srcOrd="0" destOrd="0" parTransId="{FF740E41-A21F-4E63-8A39-CF8E96B9B4F2}" sibTransId="{3442B58F-F633-4D4B-9659-92A0E480F4A6}"/>
    <dgm:cxn modelId="{83A21C52-B2C9-4A04-9961-625FEB848786}" type="presParOf" srcId="{8526616B-A131-4DEF-8FAE-FD15EC1738F4}" destId="{6E894CDE-C1A5-4203-B7C3-EE371C24074C}" srcOrd="0" destOrd="0" presId="urn:microsoft.com/office/officeart/2005/8/layout/StepDownProcess"/>
    <dgm:cxn modelId="{B01431BA-9275-4BB5-8752-550496A3B335}" type="presParOf" srcId="{6E894CDE-C1A5-4203-B7C3-EE371C24074C}" destId="{DB8B1DFD-95CD-4CC9-A726-D2150300E7B0}" srcOrd="0" destOrd="0" presId="urn:microsoft.com/office/officeart/2005/8/layout/StepDownProcess"/>
    <dgm:cxn modelId="{77A5ABA6-6148-42D1-8B70-72CB84E891C8}" type="presParOf" srcId="{6E894CDE-C1A5-4203-B7C3-EE371C24074C}" destId="{DF325DBF-BA94-4E35-86FC-803FB476D08B}" srcOrd="1" destOrd="0" presId="urn:microsoft.com/office/officeart/2005/8/layout/StepDownProcess"/>
    <dgm:cxn modelId="{3E25590B-0FF4-42B8-BBA6-1AE04AC0EA5E}" type="presParOf" srcId="{6E894CDE-C1A5-4203-B7C3-EE371C24074C}" destId="{6E477CA3-752E-4CDC-9180-AD67A278A75C}" srcOrd="2" destOrd="0" presId="urn:microsoft.com/office/officeart/2005/8/layout/StepDownProcess"/>
    <dgm:cxn modelId="{165BC3C6-BFD3-46E2-AAFD-884B0A46C684}" type="presParOf" srcId="{8526616B-A131-4DEF-8FAE-FD15EC1738F4}" destId="{4F8F2FA1-06D2-438B-9683-B46D9C71CAD6}" srcOrd="1" destOrd="0" presId="urn:microsoft.com/office/officeart/2005/8/layout/StepDownProcess"/>
    <dgm:cxn modelId="{9A979939-A7F9-44AA-AFD6-19EBC19F0165}" type="presParOf" srcId="{8526616B-A131-4DEF-8FAE-FD15EC1738F4}" destId="{1B58FBC0-DA7D-437D-A08C-4687E6D6C69F}" srcOrd="2" destOrd="0" presId="urn:microsoft.com/office/officeart/2005/8/layout/StepDownProcess"/>
    <dgm:cxn modelId="{1AE7B97F-6592-47D1-8E47-D0FC791E3E71}" type="presParOf" srcId="{1B58FBC0-DA7D-437D-A08C-4687E6D6C69F}" destId="{2615ECC9-2C80-461A-A745-A9D697586A00}" srcOrd="0" destOrd="0" presId="urn:microsoft.com/office/officeart/2005/8/layout/StepDownProcess"/>
    <dgm:cxn modelId="{D5CDB15B-2373-465A-B72D-C67B74912F48}" type="presParOf" srcId="{1B58FBC0-DA7D-437D-A08C-4687E6D6C69F}" destId="{3586032D-7C2B-442C-910A-258166642DD0}" srcOrd="1" destOrd="0" presId="urn:microsoft.com/office/officeart/2005/8/layout/StepDownProcess"/>
    <dgm:cxn modelId="{495C29FD-BB34-4601-9B1B-DE1762267591}" type="presParOf" srcId="{1B58FBC0-DA7D-437D-A08C-4687E6D6C69F}" destId="{8448AFF0-71D9-4A69-B42B-B8E1195ED2BA}" srcOrd="2" destOrd="0" presId="urn:microsoft.com/office/officeart/2005/8/layout/StepDownProcess"/>
    <dgm:cxn modelId="{602B0959-65BD-41C1-B895-8AD122CD9457}" type="presParOf" srcId="{8526616B-A131-4DEF-8FAE-FD15EC1738F4}" destId="{F6836352-AB31-4A9C-84A4-29E25B4E0368}" srcOrd="3" destOrd="0" presId="urn:microsoft.com/office/officeart/2005/8/layout/StepDownProcess"/>
    <dgm:cxn modelId="{FB727F7F-C7F5-4CB3-A11C-D8A1DFD12711}" type="presParOf" srcId="{8526616B-A131-4DEF-8FAE-FD15EC1738F4}" destId="{1840AAB5-48BB-41F1-9D2B-3AFF294CB2B6}" srcOrd="4" destOrd="0" presId="urn:microsoft.com/office/officeart/2005/8/layout/StepDownProcess"/>
    <dgm:cxn modelId="{92EBA80E-896E-489B-9BFC-B7845248DB07}" type="presParOf" srcId="{1840AAB5-48BB-41F1-9D2B-3AFF294CB2B6}" destId="{565C39DA-03A2-4482-AE79-CE46DFCC0BBF}" srcOrd="0" destOrd="0" presId="urn:microsoft.com/office/officeart/2005/8/layout/StepDownProcess"/>
    <dgm:cxn modelId="{161FC2BB-10A3-40F1-9153-FB67AE50EDF3}" type="presParOf" srcId="{1840AAB5-48BB-41F1-9D2B-3AFF294CB2B6}" destId="{CC1FF4E2-C916-4904-9A16-4A82A331A70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B1DFD-95CD-4CC9-A726-D2150300E7B0}">
      <dsp:nvSpPr>
        <dsp:cNvPr id="0" name=""/>
        <dsp:cNvSpPr/>
      </dsp:nvSpPr>
      <dsp:spPr>
        <a:xfrm rot="5400000">
          <a:off x="1196043" y="1522218"/>
          <a:ext cx="1169917" cy="1331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F325DBF-BA94-4E35-86FC-803FB476D08B}">
      <dsp:nvSpPr>
        <dsp:cNvPr id="0" name=""/>
        <dsp:cNvSpPr/>
      </dsp:nvSpPr>
      <dsp:spPr>
        <a:xfrm>
          <a:off x="886086" y="225340"/>
          <a:ext cx="1969452" cy="137855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Продолжение татарской литературной традиции</a:t>
          </a:r>
          <a:endParaRPr lang="ru-RU" sz="1600" kern="1200" dirty="0"/>
        </a:p>
      </dsp:txBody>
      <dsp:txXfrm>
        <a:off x="953394" y="292648"/>
        <a:ext cx="1834836" cy="1243937"/>
      </dsp:txXfrm>
    </dsp:sp>
    <dsp:sp modelId="{6E477CA3-752E-4CDC-9180-AD67A278A75C}">
      <dsp:nvSpPr>
        <dsp:cNvPr id="0" name=""/>
        <dsp:cNvSpPr/>
      </dsp:nvSpPr>
      <dsp:spPr>
        <a:xfrm>
          <a:off x="3284676" y="301831"/>
          <a:ext cx="7124218" cy="1114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Constantia" panose="02030602050306030303" pitchFamily="18" charset="0"/>
            </a:rPr>
            <a:t>Творчество Тукая заложило основы для развития современно татарской поэзии, оказав огромное влияние на последующие поколения татарских литераторов.</a:t>
          </a:r>
          <a:endParaRPr lang="ru-RU" sz="1800" kern="1200" dirty="0">
            <a:latin typeface="Constantia" panose="02030602050306030303" pitchFamily="18" charset="0"/>
          </a:endParaRPr>
        </a:p>
      </dsp:txBody>
      <dsp:txXfrm>
        <a:off x="3284676" y="301831"/>
        <a:ext cx="7124218" cy="1114207"/>
      </dsp:txXfrm>
    </dsp:sp>
    <dsp:sp modelId="{2615ECC9-2C80-461A-A745-A9D697586A00}">
      <dsp:nvSpPr>
        <dsp:cNvPr id="0" name=""/>
        <dsp:cNvSpPr/>
      </dsp:nvSpPr>
      <dsp:spPr>
        <a:xfrm rot="5400000">
          <a:off x="3199859" y="3097181"/>
          <a:ext cx="1169917" cy="1331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86032D-7C2B-442C-910A-258166642DD0}">
      <dsp:nvSpPr>
        <dsp:cNvPr id="0" name=""/>
        <dsp:cNvSpPr/>
      </dsp:nvSpPr>
      <dsp:spPr>
        <a:xfrm>
          <a:off x="2618325" y="1746312"/>
          <a:ext cx="1969452" cy="137855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Популяризация татарского языка и культуры</a:t>
          </a:r>
          <a:endParaRPr lang="ru-RU" sz="1600" kern="1200" dirty="0"/>
        </a:p>
      </dsp:txBody>
      <dsp:txXfrm>
        <a:off x="2685633" y="1813620"/>
        <a:ext cx="1834836" cy="1243937"/>
      </dsp:txXfrm>
    </dsp:sp>
    <dsp:sp modelId="{8448AFF0-71D9-4A69-B42B-B8E1195ED2BA}">
      <dsp:nvSpPr>
        <dsp:cNvPr id="0" name=""/>
        <dsp:cNvSpPr/>
      </dsp:nvSpPr>
      <dsp:spPr>
        <a:xfrm>
          <a:off x="5051105" y="1719571"/>
          <a:ext cx="6027120" cy="1114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Constantia" panose="02030602050306030303" pitchFamily="18" charset="0"/>
            </a:rPr>
            <a:t>Стихи и поэмы Тукая способствовали повышению статуса татарского языка и распространению татарской культуры среди широких масс.</a:t>
          </a:r>
          <a:endParaRPr lang="ru-RU" sz="1800" kern="1200" dirty="0">
            <a:latin typeface="Constantia" panose="02030602050306030303" pitchFamily="18" charset="0"/>
          </a:endParaRPr>
        </a:p>
      </dsp:txBody>
      <dsp:txXfrm>
        <a:off x="5051105" y="1719571"/>
        <a:ext cx="6027120" cy="1114207"/>
      </dsp:txXfrm>
    </dsp:sp>
    <dsp:sp modelId="{565C39DA-03A2-4482-AE79-CE46DFCC0BBF}">
      <dsp:nvSpPr>
        <dsp:cNvPr id="0" name=""/>
        <dsp:cNvSpPr/>
      </dsp:nvSpPr>
      <dsp:spPr>
        <a:xfrm>
          <a:off x="4464892" y="3269572"/>
          <a:ext cx="1969452" cy="137855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Формирование национального самосознания</a:t>
          </a:r>
          <a:endParaRPr lang="ru-RU" sz="1600" kern="1200" dirty="0"/>
        </a:p>
      </dsp:txBody>
      <dsp:txXfrm>
        <a:off x="4532200" y="3336880"/>
        <a:ext cx="1834836" cy="1243937"/>
      </dsp:txXfrm>
    </dsp:sp>
    <dsp:sp modelId="{CC1FF4E2-C916-4904-9A16-4A82A331A70D}">
      <dsp:nvSpPr>
        <dsp:cNvPr id="0" name=""/>
        <dsp:cNvSpPr/>
      </dsp:nvSpPr>
      <dsp:spPr>
        <a:xfrm>
          <a:off x="6530597" y="3235611"/>
          <a:ext cx="4810002" cy="1124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Constantia" panose="02030602050306030303" pitchFamily="18" charset="0"/>
            </a:rPr>
            <a:t>Патриотические и </a:t>
          </a:r>
          <a:r>
            <a:rPr lang="ru-RU" sz="1800" kern="1200" dirty="0" err="1" smtClean="0">
              <a:latin typeface="Constantia" panose="02030602050306030303" pitchFamily="18" charset="0"/>
            </a:rPr>
            <a:t>гманистические</a:t>
          </a:r>
          <a:r>
            <a:rPr lang="ru-RU" sz="1800" kern="1200" dirty="0" smtClean="0">
              <a:latin typeface="Constantia" panose="02030602050306030303" pitchFamily="18" charset="0"/>
            </a:rPr>
            <a:t> идеи Тукая вдохновляли татарскую интеллигенцию на развитие национального самосознания и борьбу за права своего народа.</a:t>
          </a:r>
          <a:endParaRPr lang="ru-RU" sz="1800" kern="1200" dirty="0">
            <a:latin typeface="Constantia" panose="02030602050306030303" pitchFamily="18" charset="0"/>
          </a:endParaRPr>
        </a:p>
      </dsp:txBody>
      <dsp:txXfrm>
        <a:off x="6530597" y="3235611"/>
        <a:ext cx="4810002" cy="1124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1282337"/>
          </a:xfrm>
        </p:spPr>
        <p:txBody>
          <a:bodyPr/>
          <a:lstStyle/>
          <a:p>
            <a:r>
              <a:rPr lang="ru-RU" dirty="0" err="1"/>
              <a:t>Габдулла</a:t>
            </a:r>
            <a:r>
              <a:rPr lang="ru-RU" dirty="0"/>
              <a:t> </a:t>
            </a:r>
            <a:r>
              <a:rPr lang="ru-RU" dirty="0" smtClean="0"/>
              <a:t>Тукай</a:t>
            </a:r>
            <a:br>
              <a:rPr lang="ru-RU" dirty="0" smtClean="0"/>
            </a:br>
            <a:r>
              <a:rPr lang="ru-RU" sz="3600" dirty="0" smtClean="0"/>
              <a:t>Жизнь </a:t>
            </a:r>
            <a:r>
              <a:rPr lang="ru-RU" sz="3600" smtClean="0"/>
              <a:t>и творчество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Подготовила: ученица 8 класса Кудряшова Мария</a:t>
            </a:r>
            <a:r>
              <a:rPr lang="ru-RU" smtClean="0"/>
              <a:t>; МБОУ « </a:t>
            </a:r>
            <a:r>
              <a:rPr lang="ru-RU" dirty="0" smtClean="0"/>
              <a:t>Алешкин-</a:t>
            </a:r>
            <a:r>
              <a:rPr lang="ru-RU" dirty="0" err="1" smtClean="0"/>
              <a:t>Саплыкская</a:t>
            </a:r>
            <a:r>
              <a:rPr lang="ru-RU" dirty="0" smtClean="0"/>
              <a:t> </a:t>
            </a:r>
            <a:r>
              <a:rPr lang="ru-RU" dirty="0" err="1" smtClean="0"/>
              <a:t>сош</a:t>
            </a:r>
            <a:r>
              <a:rPr lang="ru-RU" dirty="0" smtClean="0"/>
              <a:t> имени Дементьева В,С.»; </a:t>
            </a:r>
            <a:r>
              <a:rPr lang="ru-RU" dirty="0" err="1" smtClean="0"/>
              <a:t>Дрожжановского</a:t>
            </a:r>
            <a:r>
              <a:rPr lang="ru-RU" dirty="0" smtClean="0"/>
              <a:t> района.</a:t>
            </a:r>
          </a:p>
          <a:p>
            <a:r>
              <a:rPr lang="ru-RU" dirty="0" smtClean="0"/>
              <a:t>Руководитель: Романова С.В.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17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Память о </a:t>
            </a:r>
            <a:r>
              <a:rPr lang="ru-RU" dirty="0" err="1">
                <a:latin typeface="Constantia" panose="02030602050306030303" pitchFamily="18" charset="0"/>
              </a:rPr>
              <a:t>Тукае</a:t>
            </a:r>
            <a:r>
              <a:rPr lang="ru-RU" dirty="0">
                <a:latin typeface="Constantia" panose="02030602050306030303" pitchFamily="18" charset="0"/>
              </a:rPr>
              <a:t> в Татарстане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069" y="1531807"/>
            <a:ext cx="5995851" cy="1754326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Памятник </a:t>
            </a:r>
            <a:r>
              <a:rPr lang="ru-RU" dirty="0">
                <a:latin typeface="Constantia" panose="02030602050306030303" pitchFamily="18" charset="0"/>
              </a:rPr>
              <a:t>поэту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В столице </a:t>
            </a:r>
            <a:r>
              <a:rPr lang="ru-RU" dirty="0" smtClean="0">
                <a:latin typeface="Constantia" panose="02030602050306030303" pitchFamily="18" charset="0"/>
              </a:rPr>
              <a:t>Татарстана, Казани</a:t>
            </a:r>
            <a:r>
              <a:rPr lang="ru-RU" dirty="0">
                <a:latin typeface="Constantia" panose="02030602050306030303" pitchFamily="18" charset="0"/>
              </a:rPr>
              <a:t>, </a:t>
            </a:r>
            <a:r>
              <a:rPr lang="ru-RU" dirty="0" smtClean="0">
                <a:latin typeface="Constantia" panose="02030602050306030303" pitchFamily="18" charset="0"/>
              </a:rPr>
              <a:t>памятник </a:t>
            </a:r>
            <a:r>
              <a:rPr lang="ru-RU" dirty="0" err="1">
                <a:latin typeface="Constantia" panose="02030602050306030303" pitchFamily="18" charset="0"/>
              </a:rPr>
              <a:t>Габдулле</a:t>
            </a:r>
            <a:r>
              <a:rPr lang="ru-RU" dirty="0">
                <a:latin typeface="Constantia" panose="02030602050306030303" pitchFamily="18" charset="0"/>
              </a:rPr>
              <a:t> </a:t>
            </a:r>
            <a:r>
              <a:rPr lang="ru-RU" dirty="0" err="1" smtClean="0">
                <a:latin typeface="Constantia" panose="02030602050306030303" pitchFamily="18" charset="0"/>
              </a:rPr>
              <a:t>Тукаю,твозвышающийся</a:t>
            </a:r>
            <a:r>
              <a:rPr lang="ru-RU" dirty="0" smtClean="0">
                <a:latin typeface="Constantia" panose="02030602050306030303" pitchFamily="18" charset="0"/>
              </a:rPr>
              <a:t> в центральном </a:t>
            </a:r>
            <a:r>
              <a:rPr lang="ru-RU" dirty="0">
                <a:latin typeface="Constantia" panose="02030602050306030303" pitchFamily="18" charset="0"/>
              </a:rPr>
              <a:t>парке </a:t>
            </a:r>
            <a:r>
              <a:rPr lang="ru-RU" dirty="0" smtClean="0">
                <a:latin typeface="Constantia" panose="02030602050306030303" pitchFamily="18" charset="0"/>
              </a:rPr>
              <a:t>города. Это </a:t>
            </a:r>
            <a:r>
              <a:rPr lang="ru-RU" dirty="0">
                <a:latin typeface="Constantia" panose="02030602050306030303" pitchFamily="18" charset="0"/>
              </a:rPr>
              <a:t>дань </a:t>
            </a:r>
            <a:r>
              <a:rPr lang="ru-RU" dirty="0" smtClean="0">
                <a:latin typeface="Constantia" panose="02030602050306030303" pitchFamily="18" charset="0"/>
              </a:rPr>
              <a:t>уважения великому </a:t>
            </a:r>
            <a:r>
              <a:rPr lang="ru-RU" dirty="0">
                <a:latin typeface="Constantia" panose="02030602050306030303" pitchFamily="18" charset="0"/>
              </a:rPr>
              <a:t>поэту и </a:t>
            </a:r>
            <a:r>
              <a:rPr lang="ru-RU" dirty="0" smtClean="0">
                <a:latin typeface="Constantia" panose="02030602050306030303" pitchFamily="18" charset="0"/>
              </a:rPr>
              <a:t>его неоценимому </a:t>
            </a:r>
            <a:r>
              <a:rPr lang="ru-RU" dirty="0">
                <a:latin typeface="Constantia" panose="02030602050306030303" pitchFamily="18" charset="0"/>
              </a:rPr>
              <a:t>вкладу </a:t>
            </a:r>
            <a:r>
              <a:rPr lang="ru-RU" dirty="0" smtClean="0">
                <a:latin typeface="Constantia" panose="02030602050306030303" pitchFamily="18" charset="0"/>
              </a:rPr>
              <a:t>в развитие татарской культуры</a:t>
            </a:r>
            <a:r>
              <a:rPr lang="ru-RU" dirty="0">
                <a:latin typeface="Constantia" panose="02030602050306030303" pitchFamily="18" charset="0"/>
              </a:rPr>
              <a:t>.</a:t>
            </a:r>
          </a:p>
          <a:p>
            <a:endParaRPr lang="ru-RU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32" y="3472543"/>
            <a:ext cx="4067175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479177" y="1531806"/>
            <a:ext cx="5172892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dirty="0">
                <a:latin typeface="Constantia" panose="02030602050306030303" pitchFamily="18" charset="0"/>
              </a:rPr>
              <a:t>Музей Тукая</a:t>
            </a:r>
          </a:p>
          <a:p>
            <a:pPr algn="r"/>
            <a:r>
              <a:rPr lang="ru-RU" dirty="0">
                <a:latin typeface="Constantia" panose="02030602050306030303" pitchFamily="18" charset="0"/>
              </a:rPr>
              <a:t>В Казани также </a:t>
            </a:r>
            <a:r>
              <a:rPr lang="ru-RU" dirty="0" smtClean="0">
                <a:latin typeface="Constantia" panose="02030602050306030303" pitchFamily="18" charset="0"/>
              </a:rPr>
              <a:t>находится музей</a:t>
            </a:r>
            <a:r>
              <a:rPr lang="ru-RU" dirty="0">
                <a:latin typeface="Constantia" panose="02030602050306030303" pitchFamily="18" charset="0"/>
              </a:rPr>
              <a:t>, посвященный </a:t>
            </a:r>
            <a:r>
              <a:rPr lang="ru-RU" dirty="0" smtClean="0">
                <a:latin typeface="Constantia" panose="02030602050306030303" pitchFamily="18" charset="0"/>
              </a:rPr>
              <a:t>жизни и </a:t>
            </a:r>
            <a:r>
              <a:rPr lang="ru-RU" dirty="0">
                <a:latin typeface="Constantia" panose="02030602050306030303" pitchFamily="18" charset="0"/>
              </a:rPr>
              <a:t>творчеству </a:t>
            </a:r>
            <a:r>
              <a:rPr lang="ru-RU" dirty="0" err="1" smtClean="0">
                <a:latin typeface="Constantia" panose="02030602050306030303" pitchFamily="18" charset="0"/>
              </a:rPr>
              <a:t>Габдуллы</a:t>
            </a:r>
            <a:r>
              <a:rPr lang="ru-RU" dirty="0" smtClean="0">
                <a:latin typeface="Constantia" panose="02030602050306030303" pitchFamily="18" charset="0"/>
              </a:rPr>
              <a:t> Тукая</a:t>
            </a:r>
            <a:r>
              <a:rPr lang="ru-RU" dirty="0">
                <a:latin typeface="Constantia" panose="02030602050306030303" pitchFamily="18" charset="0"/>
              </a:rPr>
              <a:t>. Здесь </a:t>
            </a:r>
            <a:r>
              <a:rPr lang="ru-RU" dirty="0" smtClean="0">
                <a:latin typeface="Constantia" panose="02030602050306030303" pitchFamily="18" charset="0"/>
              </a:rPr>
              <a:t>представлены интерактивные экспозиции, личные </a:t>
            </a:r>
            <a:r>
              <a:rPr lang="ru-RU" dirty="0">
                <a:latin typeface="Constantia" panose="02030602050306030303" pitchFamily="18" charset="0"/>
              </a:rPr>
              <a:t>вещи поэта </a:t>
            </a:r>
            <a:r>
              <a:rPr lang="ru-RU" dirty="0" smtClean="0">
                <a:latin typeface="Constantia" panose="02030602050306030303" pitchFamily="18" charset="0"/>
              </a:rPr>
              <a:t>и архивные материалы, позволяющие глубже познать его наследие</a:t>
            </a:r>
            <a:endParaRPr lang="ru-RU" dirty="0">
              <a:latin typeface="Constantia" panose="0203060205030603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800" y="3472543"/>
            <a:ext cx="5782767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40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Значение наследия </a:t>
            </a:r>
            <a:r>
              <a:rPr lang="ru-RU" dirty="0" err="1">
                <a:latin typeface="Constantia" panose="02030602050306030303" pitchFamily="18" charset="0"/>
              </a:rPr>
              <a:t>Габдуллы</a:t>
            </a:r>
            <a:r>
              <a:rPr lang="ru-RU" dirty="0">
                <a:latin typeface="Constantia" panose="02030602050306030303" pitchFamily="18" charset="0"/>
              </a:rPr>
              <a:t> Тукая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6111" y="1989006"/>
            <a:ext cx="49508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>
                <a:latin typeface="Constantia" panose="02030602050306030303" pitchFamily="18" charset="0"/>
              </a:rPr>
              <a:t>Литературное наследие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Произведения Тукая внесли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неоценимый вклад в развитие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татарской литературы и языка, став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классикой и образцами для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последующих поколений писателей</a:t>
            </a:r>
            <a:r>
              <a:rPr lang="ru-RU" sz="2000" dirty="0" smtClean="0">
                <a:latin typeface="Constantia" panose="02030602050306030303" pitchFamily="18" charset="0"/>
              </a:rPr>
              <a:t>.</a:t>
            </a:r>
          </a:p>
          <a:p>
            <a:endParaRPr lang="ru-RU" sz="2000" dirty="0">
              <a:latin typeface="Constantia" panose="0203060205030603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>
                <a:latin typeface="Constantia" panose="02030602050306030303" pitchFamily="18" charset="0"/>
              </a:rPr>
              <a:t>Поэтический талант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Тукай проявил себя как выдающийся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поэт, создавший уникальный и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узнаваемый поэтический стиль,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сочетающий народность и высокое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мастерство</a:t>
            </a:r>
            <a:r>
              <a:rPr lang="ru-RU" sz="2000" dirty="0" smtClean="0">
                <a:latin typeface="Constantia" panose="02030602050306030303" pitchFamily="18" charset="0"/>
              </a:rPr>
              <a:t>.</a:t>
            </a:r>
          </a:p>
          <a:p>
            <a:endParaRPr lang="ru-RU" sz="2000" dirty="0">
              <a:latin typeface="Constantia" panose="0203060205030603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9727" y="1989005"/>
            <a:ext cx="65488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Constantia" panose="02030602050306030303" pitchFamily="18" charset="0"/>
              </a:rPr>
              <a:t>Общественный </a:t>
            </a:r>
            <a:r>
              <a:rPr lang="ru-RU" sz="2000" dirty="0">
                <a:latin typeface="Constantia" panose="02030602050306030303" pitchFamily="18" charset="0"/>
              </a:rPr>
              <a:t>деятель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Тукай активно участвовал в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общественной и культурной жизни,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выступая за просвещение и развитие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татарского народа, что сделало его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ключевой фигурой эпохи</a:t>
            </a:r>
            <a:r>
              <a:rPr lang="ru-RU" sz="2000" dirty="0" smtClean="0">
                <a:latin typeface="Constantia" panose="02030602050306030303" pitchFamily="18" charset="0"/>
              </a:rPr>
              <a:t>.</a:t>
            </a:r>
          </a:p>
          <a:p>
            <a:pPr algn="just"/>
            <a:endParaRPr lang="ru-RU" sz="2000" dirty="0">
              <a:latin typeface="Constantia" panose="020306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>
                <a:latin typeface="Constantia" panose="02030602050306030303" pitchFamily="18" charset="0"/>
              </a:rPr>
              <a:t>Национальный символ</a:t>
            </a:r>
          </a:p>
          <a:p>
            <a:pPr algn="just"/>
            <a:r>
              <a:rPr lang="ru-RU" sz="2000" dirty="0" err="1">
                <a:latin typeface="Constantia" panose="02030602050306030303" pitchFamily="18" charset="0"/>
              </a:rPr>
              <a:t>Габдулла</a:t>
            </a:r>
            <a:r>
              <a:rPr lang="ru-RU" sz="2000" dirty="0">
                <a:latin typeface="Constantia" panose="02030602050306030303" pitchFamily="18" charset="0"/>
              </a:rPr>
              <a:t> Тукай стал национальным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символом татарского народа,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воплощением его культуры, традиций</a:t>
            </a:r>
          </a:p>
          <a:p>
            <a:pPr algn="just"/>
            <a:r>
              <a:rPr lang="ru-RU" sz="2000" dirty="0">
                <a:latin typeface="Constantia" panose="02030602050306030303" pitchFamily="18" charset="0"/>
              </a:rPr>
              <a:t>и духовности.</a:t>
            </a:r>
          </a:p>
        </p:txBody>
      </p:sp>
    </p:spTree>
    <p:extLst>
      <p:ext uri="{BB962C8B-B14F-4D97-AF65-F5344CB8AC3E}">
        <p14:creationId xmlns:p14="http://schemas.microsoft.com/office/powerpoint/2010/main" val="681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859" y="1615312"/>
            <a:ext cx="9404723" cy="140053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281" y="1466491"/>
            <a:ext cx="3204618" cy="4814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547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7371" y="1745940"/>
            <a:ext cx="6211886" cy="4195481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Constantia" panose="02030602050306030303" pitchFamily="18" charset="0"/>
              </a:rPr>
              <a:t>Габдулла</a:t>
            </a:r>
            <a:r>
              <a:rPr lang="ru-RU" sz="2400" dirty="0">
                <a:latin typeface="Constantia" panose="02030602050306030303" pitchFamily="18" charset="0"/>
              </a:rPr>
              <a:t> Тукай - великий татарский поэт, чьи </a:t>
            </a:r>
            <a:r>
              <a:rPr lang="ru-RU" sz="2400" dirty="0" smtClean="0">
                <a:latin typeface="Constantia" panose="02030602050306030303" pitchFamily="18" charset="0"/>
              </a:rPr>
              <a:t>произведения оказали </a:t>
            </a:r>
            <a:r>
              <a:rPr lang="ru-RU" sz="2400" dirty="0">
                <a:latin typeface="Constantia" panose="02030602050306030303" pitchFamily="18" charset="0"/>
              </a:rPr>
              <a:t>глубокое влияние на развитие татарской </a:t>
            </a:r>
            <a:r>
              <a:rPr lang="ru-RU" sz="2400" dirty="0" smtClean="0">
                <a:latin typeface="Constantia" panose="02030602050306030303" pitchFamily="18" charset="0"/>
              </a:rPr>
              <a:t>национальной литературы </a:t>
            </a:r>
            <a:r>
              <a:rPr lang="ru-RU" sz="2400" dirty="0">
                <a:latin typeface="Constantia" panose="02030602050306030303" pitchFamily="18" charset="0"/>
              </a:rPr>
              <a:t>и культуры. Его стихи отличаются </a:t>
            </a:r>
            <a:r>
              <a:rPr lang="ru-RU" sz="2400" dirty="0" smtClean="0">
                <a:latin typeface="Constantia" panose="02030602050306030303" pitchFamily="18" charset="0"/>
              </a:rPr>
              <a:t>глубокой философичностью</a:t>
            </a:r>
            <a:r>
              <a:rPr lang="ru-RU" sz="2400" dirty="0">
                <a:latin typeface="Constantia" panose="02030602050306030303" pitchFamily="18" charset="0"/>
              </a:rPr>
              <a:t>, тонкостью лирического выражения </a:t>
            </a:r>
            <a:r>
              <a:rPr lang="ru-RU" sz="2400" dirty="0" smtClean="0">
                <a:latin typeface="Constantia" panose="02030602050306030303" pitchFamily="18" charset="0"/>
              </a:rPr>
              <a:t>и мастерством </a:t>
            </a:r>
            <a:r>
              <a:rPr lang="ru-RU" sz="2400" dirty="0">
                <a:latin typeface="Constantia" panose="02030602050306030303" pitchFamily="18" charset="0"/>
              </a:rPr>
              <a:t>поэтического языка.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727" t="3846" r="28597" b="6107"/>
          <a:stretch/>
        </p:blipFill>
        <p:spPr>
          <a:xfrm>
            <a:off x="7563393" y="1322184"/>
            <a:ext cx="3474721" cy="48282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559695"/>
            <a:ext cx="3239589" cy="222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0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Биография Тукая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357" y="1687159"/>
            <a:ext cx="4788037" cy="2677656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Ранние годы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Габдулла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 Тукай родился в 1886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году в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деревне 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Кушлауч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Казанского уезда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Казанской губернии. Он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рано остался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сиротой и воспитывался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Constantia" panose="02030602050306030303" pitchFamily="18" charset="0"/>
              </a:rPr>
              <a:t>у родственников</a:t>
            </a:r>
            <a:endParaRPr lang="ru-RU" sz="2400" dirty="0">
              <a:solidFill>
                <a:schemeClr val="tx2">
                  <a:lumMod val="2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5257" y="1687159"/>
            <a:ext cx="4502331" cy="2677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Образование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Тукай получил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начальное образование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в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мектебе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, затем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учился в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Казанской учительской семинарии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где его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талант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как поэта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был замечен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47002" y="4814426"/>
            <a:ext cx="8617132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Творческий путь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В 1905 году Тукай переехал в Казань, где стал сотрудничать с газетами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и журналами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. Он быстро завоевал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популярность среди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читателей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своими стихами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и публицистикой.</a:t>
            </a:r>
          </a:p>
        </p:txBody>
      </p:sp>
    </p:spTree>
    <p:extLst>
      <p:ext uri="{BB962C8B-B14F-4D97-AF65-F5344CB8AC3E}">
        <p14:creationId xmlns:p14="http://schemas.microsoft.com/office/powerpoint/2010/main" val="349737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Детство и юность поэта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981" y="1853248"/>
            <a:ext cx="7178539" cy="42862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err="1">
                <a:latin typeface="Constantia" panose="02030602050306030303" pitchFamily="18" charset="0"/>
              </a:rPr>
              <a:t>Габдулла</a:t>
            </a:r>
            <a:r>
              <a:rPr lang="ru-RU" dirty="0">
                <a:latin typeface="Constantia" panose="02030602050306030303" pitchFamily="18" charset="0"/>
              </a:rPr>
              <a:t> Тукай родился в 1886 году в деревне </a:t>
            </a:r>
            <a:r>
              <a:rPr lang="ru-RU" dirty="0" err="1">
                <a:latin typeface="Constantia" panose="02030602050306030303" pitchFamily="18" charset="0"/>
              </a:rPr>
              <a:t>Кушлавыч</a:t>
            </a:r>
            <a:r>
              <a:rPr lang="ru-RU" dirty="0">
                <a:latin typeface="Constantia" panose="02030602050306030303" pitchFamily="18" charset="0"/>
              </a:rPr>
              <a:t>, недалеко </a:t>
            </a:r>
            <a:r>
              <a:rPr lang="ru-RU" dirty="0" smtClean="0">
                <a:latin typeface="Constantia" panose="02030602050306030303" pitchFamily="18" charset="0"/>
              </a:rPr>
              <a:t>от города </a:t>
            </a:r>
            <a:r>
              <a:rPr lang="ru-RU" dirty="0">
                <a:latin typeface="Constantia" panose="02030602050306030303" pitchFamily="18" charset="0"/>
              </a:rPr>
              <a:t>Казань. </a:t>
            </a:r>
            <a:r>
              <a:rPr lang="ru-RU" dirty="0" smtClean="0">
                <a:latin typeface="Constantia" panose="02030602050306030303" pitchFamily="18" charset="0"/>
              </a:rPr>
              <a:t>Его детство </a:t>
            </a:r>
            <a:r>
              <a:rPr lang="ru-RU" dirty="0">
                <a:latin typeface="Constantia" panose="02030602050306030303" pitchFamily="18" charset="0"/>
              </a:rPr>
              <a:t>было нелегким - родители рано умерли, и он воспитывался у </a:t>
            </a:r>
            <a:r>
              <a:rPr lang="ru-RU" dirty="0" smtClean="0">
                <a:latin typeface="Constantia" panose="02030602050306030303" pitchFamily="18" charset="0"/>
              </a:rPr>
              <a:t>родственников. Однако </a:t>
            </a:r>
            <a:r>
              <a:rPr lang="ru-RU" dirty="0">
                <a:latin typeface="Constantia" panose="02030602050306030303" pitchFamily="18" charset="0"/>
              </a:rPr>
              <a:t>Тукай проявлял незаурядные творческие способности с ранних лет, </a:t>
            </a:r>
            <a:r>
              <a:rPr lang="ru-RU" dirty="0" smtClean="0">
                <a:latin typeface="Constantia" panose="02030602050306030303" pitchFamily="18" charset="0"/>
              </a:rPr>
              <a:t>увлекаясь чтением </a:t>
            </a:r>
            <a:r>
              <a:rPr lang="ru-RU" dirty="0">
                <a:latin typeface="Constantia" panose="02030602050306030303" pitchFamily="18" charset="0"/>
              </a:rPr>
              <a:t>и сочинением стихов</a:t>
            </a:r>
            <a:r>
              <a:rPr lang="ru-RU" dirty="0" smtClean="0">
                <a:latin typeface="Constantia" panose="02030602050306030303" pitchFamily="18" charset="0"/>
              </a:rPr>
              <a:t>.</a:t>
            </a:r>
            <a:endParaRPr lang="ru-RU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В юности Тукай получил хорошее образование, окончив медресе в Казани. Он </a:t>
            </a:r>
            <a:r>
              <a:rPr lang="ru-RU" dirty="0" smtClean="0">
                <a:latin typeface="Constantia" panose="02030602050306030303" pitchFamily="18" charset="0"/>
              </a:rPr>
              <a:t>также работал </a:t>
            </a:r>
            <a:r>
              <a:rPr lang="ru-RU" dirty="0">
                <a:latin typeface="Constantia" panose="02030602050306030303" pitchFamily="18" charset="0"/>
              </a:rPr>
              <a:t>журналистом и публиковал свои первые произведения, которые принесли </a:t>
            </a:r>
            <a:r>
              <a:rPr lang="ru-RU" dirty="0" smtClean="0">
                <a:latin typeface="Constantia" panose="02030602050306030303" pitchFamily="18" charset="0"/>
              </a:rPr>
              <a:t>ему широкую </a:t>
            </a:r>
            <a:r>
              <a:rPr lang="ru-RU" dirty="0">
                <a:latin typeface="Constantia" panose="02030602050306030303" pitchFamily="18" charset="0"/>
              </a:rPr>
              <a:t>известность среди читателей. Эти ранние стихи Тукая отличались </a:t>
            </a:r>
            <a:r>
              <a:rPr lang="ru-RU" dirty="0" smtClean="0">
                <a:latin typeface="Constantia" panose="02030602050306030303" pitchFamily="18" charset="0"/>
              </a:rPr>
              <a:t>глубокой лиричностью </a:t>
            </a:r>
            <a:r>
              <a:rPr lang="ru-RU" dirty="0">
                <a:latin typeface="Constantia" panose="02030602050306030303" pitchFamily="18" charset="0"/>
              </a:rPr>
              <a:t>и яркими образами родной природы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914" y="1853248"/>
            <a:ext cx="3214721" cy="4286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649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Творчество Тукая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289" y="1761808"/>
            <a:ext cx="6943407" cy="4730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latin typeface="Constantia" panose="02030602050306030303" pitchFamily="18" charset="0"/>
              </a:rPr>
              <a:t>Габдулла</a:t>
            </a:r>
            <a:r>
              <a:rPr lang="ru-RU" dirty="0">
                <a:latin typeface="Constantia" panose="02030602050306030303" pitchFamily="18" charset="0"/>
              </a:rPr>
              <a:t> Тукай был одним из самых выдающихся </a:t>
            </a:r>
            <a:r>
              <a:rPr lang="ru-RU" dirty="0" smtClean="0">
                <a:latin typeface="Constantia" panose="02030602050306030303" pitchFamily="18" charset="0"/>
              </a:rPr>
              <a:t>татарских поэтов</a:t>
            </a:r>
            <a:r>
              <a:rPr lang="ru-RU" dirty="0">
                <a:latin typeface="Constantia" panose="02030602050306030303" pitchFamily="18" charset="0"/>
              </a:rPr>
              <a:t>, внесших неоценимый вклад в развитие </a:t>
            </a:r>
            <a:r>
              <a:rPr lang="ru-RU" dirty="0" smtClean="0">
                <a:latin typeface="Constantia" panose="02030602050306030303" pitchFamily="18" charset="0"/>
              </a:rPr>
              <a:t>национальной литературы</a:t>
            </a:r>
            <a:r>
              <a:rPr lang="ru-RU" dirty="0">
                <a:latin typeface="Constantia" panose="02030602050306030303" pitchFamily="18" charset="0"/>
              </a:rPr>
              <a:t>. Его творчество отличалось глубиной </a:t>
            </a:r>
            <a:r>
              <a:rPr lang="ru-RU" dirty="0" smtClean="0">
                <a:latin typeface="Constantia" panose="02030602050306030303" pitchFamily="18" charset="0"/>
              </a:rPr>
              <a:t>мысли, лиризмом </a:t>
            </a:r>
            <a:r>
              <a:rPr lang="ru-RU" dirty="0">
                <a:latin typeface="Constantia" panose="02030602050306030303" pitchFamily="18" charset="0"/>
              </a:rPr>
              <a:t>и мастерством слова. Он затрагивал в </a:t>
            </a:r>
            <a:r>
              <a:rPr lang="ru-RU" dirty="0" smtClean="0">
                <a:latin typeface="Constantia" panose="02030602050306030303" pitchFamily="18" charset="0"/>
              </a:rPr>
              <a:t>своих произведениях </a:t>
            </a:r>
            <a:r>
              <a:rPr lang="ru-RU" dirty="0">
                <a:latin typeface="Constantia" panose="02030602050306030303" pitchFamily="18" charset="0"/>
              </a:rPr>
              <a:t>актуальные социальные темы, обращался </a:t>
            </a:r>
            <a:r>
              <a:rPr lang="ru-RU" dirty="0" smtClean="0">
                <a:latin typeface="Constantia" panose="02030602050306030303" pitchFamily="18" charset="0"/>
              </a:rPr>
              <a:t>к богатому </a:t>
            </a:r>
            <a:r>
              <a:rPr lang="ru-RU" dirty="0">
                <a:latin typeface="Constantia" panose="02030602050306030303" pitchFamily="18" charset="0"/>
              </a:rPr>
              <a:t>фольклорному наследию татарского </a:t>
            </a:r>
            <a:r>
              <a:rPr lang="ru-RU" dirty="0" smtClean="0">
                <a:latin typeface="Constantia" panose="02030602050306030303" pitchFamily="18" charset="0"/>
              </a:rPr>
              <a:t>народа. 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Тукай </a:t>
            </a:r>
            <a:r>
              <a:rPr lang="ru-RU" dirty="0">
                <a:latin typeface="Constantia" panose="02030602050306030303" pitchFamily="18" charset="0"/>
              </a:rPr>
              <a:t>создал замечательные поэтические шедевры, </a:t>
            </a:r>
            <a:r>
              <a:rPr lang="ru-RU" dirty="0" smtClean="0">
                <a:latin typeface="Constantia" panose="02030602050306030303" pitchFamily="18" charset="0"/>
              </a:rPr>
              <a:t>ставшие классикой </a:t>
            </a:r>
            <a:r>
              <a:rPr lang="ru-RU" dirty="0">
                <a:latin typeface="Constantia" panose="02030602050306030303" pitchFamily="18" charset="0"/>
              </a:rPr>
              <a:t>татарской поэзии. Его произведения </a:t>
            </a:r>
            <a:r>
              <a:rPr lang="ru-RU" dirty="0" smtClean="0">
                <a:latin typeface="Constantia" panose="02030602050306030303" pitchFamily="18" charset="0"/>
              </a:rPr>
              <a:t>отличаются высокой </a:t>
            </a:r>
            <a:r>
              <a:rPr lang="ru-RU" dirty="0">
                <a:latin typeface="Constantia" panose="02030602050306030303" pitchFamily="18" charset="0"/>
              </a:rPr>
              <a:t>художественностью, проникновенностью </a:t>
            </a:r>
            <a:r>
              <a:rPr lang="ru-RU" dirty="0" smtClean="0">
                <a:latin typeface="Constantia" panose="02030602050306030303" pitchFamily="18" charset="0"/>
              </a:rPr>
              <a:t>и искренностью</a:t>
            </a:r>
            <a:r>
              <a:rPr lang="ru-RU" dirty="0">
                <a:latin typeface="Constantia" panose="02030602050306030303" pitchFamily="18" charset="0"/>
              </a:rPr>
              <a:t>, отражая чаяния и устремления татарского народа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362" y="1761808"/>
            <a:ext cx="4379462" cy="2801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65622" y="4934432"/>
            <a:ext cx="2948804" cy="164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4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Основные произведения Тукая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603" y="1853248"/>
            <a:ext cx="7256917" cy="4195481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onstantia" panose="02030602050306030303" pitchFamily="18" charset="0"/>
              </a:rPr>
              <a:t>Поэмы "</a:t>
            </a:r>
            <a:r>
              <a:rPr lang="ru-RU" sz="2400" dirty="0" err="1">
                <a:latin typeface="Constantia" panose="02030602050306030303" pitchFamily="18" charset="0"/>
              </a:rPr>
              <a:t>Шурале</a:t>
            </a:r>
            <a:r>
              <a:rPr lang="ru-RU" sz="2400" dirty="0">
                <a:latin typeface="Constantia" panose="02030602050306030303" pitchFamily="18" charset="0"/>
              </a:rPr>
              <a:t>" и "</a:t>
            </a:r>
            <a:r>
              <a:rPr lang="ru-RU" sz="2400" dirty="0" err="1">
                <a:latin typeface="Constantia" panose="02030602050306030303" pitchFamily="18" charset="0"/>
              </a:rPr>
              <a:t>Кысса</a:t>
            </a:r>
            <a:r>
              <a:rPr lang="ru-RU" sz="2400" dirty="0">
                <a:latin typeface="Constantia" panose="02030602050306030303" pitchFamily="18" charset="0"/>
              </a:rPr>
              <a:t>-и-Юсуф" - классические произведения Тукая, </a:t>
            </a:r>
            <a:r>
              <a:rPr lang="ru-RU" sz="2400" dirty="0" smtClean="0">
                <a:latin typeface="Constantia" panose="02030602050306030303" pitchFamily="18" charset="0"/>
              </a:rPr>
              <a:t>раскрывающие богатство </a:t>
            </a:r>
            <a:r>
              <a:rPr lang="ru-RU" sz="2400" dirty="0">
                <a:latin typeface="Constantia" panose="02030602050306030303" pitchFamily="18" charset="0"/>
              </a:rPr>
              <a:t>татарского фольклора и мифологии.</a:t>
            </a:r>
          </a:p>
          <a:p>
            <a:r>
              <a:rPr lang="ru-RU" sz="2400" dirty="0" smtClean="0">
                <a:latin typeface="Constantia" panose="02030602050306030303" pitchFamily="18" charset="0"/>
              </a:rPr>
              <a:t>Лирические </a:t>
            </a:r>
            <a:r>
              <a:rPr lang="ru-RU" sz="2400" dirty="0">
                <a:latin typeface="Constantia" panose="02030602050306030303" pitchFamily="18" charset="0"/>
              </a:rPr>
              <a:t>стихотворения "Родная деревня", "Родной язык", "Весна" </a:t>
            </a:r>
            <a:r>
              <a:rPr lang="ru-RU" sz="2400" dirty="0" smtClean="0">
                <a:latin typeface="Constantia" panose="02030602050306030303" pitchFamily="18" charset="0"/>
              </a:rPr>
              <a:t>– трогательные зарисовки </a:t>
            </a:r>
            <a:r>
              <a:rPr lang="ru-RU" sz="2400" dirty="0">
                <a:latin typeface="Constantia" panose="02030602050306030303" pitchFamily="18" charset="0"/>
              </a:rPr>
              <a:t>природы и народного быта</a:t>
            </a:r>
            <a:r>
              <a:rPr lang="ru-RU" sz="2400" dirty="0" smtClean="0">
                <a:latin typeface="Constantia" panose="02030602050306030303" pitchFamily="18" charset="0"/>
              </a:rPr>
              <a:t>.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dirty="0">
                <a:latin typeface="Constantia" panose="02030602050306030303" pitchFamily="18" charset="0"/>
              </a:rPr>
              <a:t>Философские стихотворения "Черный человек" и "Сумерки" - размышления поэта </a:t>
            </a:r>
            <a:r>
              <a:rPr lang="ru-RU" sz="2400" dirty="0" smtClean="0">
                <a:latin typeface="Constantia" panose="02030602050306030303" pitchFamily="18" charset="0"/>
              </a:rPr>
              <a:t>о судьбах </a:t>
            </a:r>
            <a:r>
              <a:rPr lang="ru-RU" sz="2400" dirty="0">
                <a:latin typeface="Constantia" panose="02030602050306030303" pitchFamily="18" charset="0"/>
              </a:rPr>
              <a:t>родного народа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002" y="1853248"/>
            <a:ext cx="3605491" cy="4195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97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531095"/>
            <a:ext cx="9404723" cy="1400530"/>
          </a:xfrm>
        </p:spPr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Вклад Тукая в татарскую литературу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546" y="2353781"/>
            <a:ext cx="3176949" cy="347267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Constantia" panose="02030602050306030303" pitchFamily="18" charset="0"/>
              </a:rPr>
              <a:t>Новаторство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Тукай внес </a:t>
            </a:r>
            <a:r>
              <a:rPr lang="ru-RU" dirty="0" smtClean="0">
                <a:latin typeface="Constantia" panose="02030602050306030303" pitchFamily="18" charset="0"/>
              </a:rPr>
              <a:t>значительный вклад </a:t>
            </a:r>
            <a:r>
              <a:rPr lang="ru-RU" dirty="0">
                <a:latin typeface="Constantia" panose="02030602050306030303" pitchFamily="18" charset="0"/>
              </a:rPr>
              <a:t>в развитие </a:t>
            </a:r>
            <a:r>
              <a:rPr lang="ru-RU" dirty="0" smtClean="0">
                <a:latin typeface="Constantia" panose="02030602050306030303" pitchFamily="18" charset="0"/>
              </a:rPr>
              <a:t>татарской литературы</a:t>
            </a:r>
            <a:r>
              <a:rPr lang="ru-RU" dirty="0">
                <a:latin typeface="Constantia" panose="02030602050306030303" pitchFamily="18" charset="0"/>
              </a:rPr>
              <a:t>, </a:t>
            </a:r>
            <a:r>
              <a:rPr lang="ru-RU" dirty="0" smtClean="0">
                <a:latin typeface="Constantia" panose="02030602050306030303" pitchFamily="18" charset="0"/>
              </a:rPr>
              <a:t>привнося новые </a:t>
            </a:r>
            <a:r>
              <a:rPr lang="ru-RU" dirty="0">
                <a:latin typeface="Constantia" panose="02030602050306030303" pitchFamily="18" charset="0"/>
              </a:rPr>
              <a:t>поэтические формы </a:t>
            </a:r>
            <a:r>
              <a:rPr lang="ru-RU" dirty="0" smtClean="0">
                <a:latin typeface="Constantia" panose="02030602050306030303" pitchFamily="18" charset="0"/>
              </a:rPr>
              <a:t>и темы</a:t>
            </a:r>
            <a:r>
              <a:rPr lang="ru-RU" dirty="0">
                <a:latin typeface="Constantia" panose="02030602050306030303" pitchFamily="18" charset="0"/>
              </a:rPr>
              <a:t>, которые </a:t>
            </a:r>
            <a:r>
              <a:rPr lang="ru-RU" dirty="0" smtClean="0">
                <a:latin typeface="Constantia" panose="02030602050306030303" pitchFamily="18" charset="0"/>
              </a:rPr>
              <a:t>оказали большое </a:t>
            </a:r>
            <a:r>
              <a:rPr lang="ru-RU" dirty="0">
                <a:latin typeface="Constantia" panose="02030602050306030303" pitchFamily="18" charset="0"/>
              </a:rPr>
              <a:t>влияние </a:t>
            </a:r>
            <a:r>
              <a:rPr lang="ru-RU" dirty="0" smtClean="0">
                <a:latin typeface="Constantia" panose="02030602050306030303" pitchFamily="18" charset="0"/>
              </a:rPr>
              <a:t>на последующие поколения татарских </a:t>
            </a:r>
            <a:r>
              <a:rPr lang="ru-RU" dirty="0">
                <a:latin typeface="Constantia" panose="02030602050306030303" pitchFamily="18" charset="0"/>
              </a:rPr>
              <a:t>писателей.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8045" y="2342427"/>
            <a:ext cx="35269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Язык и </a:t>
            </a:r>
            <a:r>
              <a:rPr lang="ru-RU" sz="2000" dirty="0" smtClean="0">
                <a:latin typeface="Constantia" panose="02030602050306030303" pitchFamily="18" charset="0"/>
              </a:rPr>
              <a:t>стиль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Тукай создал уникальный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поэтический язык,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сочетающий народную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татарскую речь с </a:t>
            </a:r>
            <a:r>
              <a:rPr lang="ru-RU" sz="2000" dirty="0" smtClean="0">
                <a:latin typeface="Constantia" panose="02030602050306030303" pitchFamily="18" charset="0"/>
              </a:rPr>
              <a:t>высоким литературным </a:t>
            </a:r>
            <a:r>
              <a:rPr lang="ru-RU" sz="2000" dirty="0">
                <a:latin typeface="Constantia" panose="02030602050306030303" pitchFamily="18" charset="0"/>
              </a:rPr>
              <a:t>стилем. </a:t>
            </a:r>
            <a:r>
              <a:rPr lang="ru-RU" sz="2000" dirty="0" smtClean="0">
                <a:latin typeface="Constantia" panose="02030602050306030303" pitchFamily="18" charset="0"/>
              </a:rPr>
              <a:t>Его произведения отличались простотой</a:t>
            </a:r>
            <a:r>
              <a:rPr lang="ru-RU" sz="2000" dirty="0">
                <a:latin typeface="Constantia" panose="02030602050306030303" pitchFamily="18" charset="0"/>
              </a:rPr>
              <a:t>, ясностью </a:t>
            </a:r>
            <a:r>
              <a:rPr lang="ru-RU" sz="2000" dirty="0" smtClean="0">
                <a:latin typeface="Constantia" panose="02030602050306030303" pitchFamily="18" charset="0"/>
              </a:rPr>
              <a:t>и доступностью </a:t>
            </a:r>
            <a:r>
              <a:rPr lang="ru-RU" sz="2000" dirty="0">
                <a:latin typeface="Constantia" panose="02030602050306030303" pitchFamily="18" charset="0"/>
              </a:rPr>
              <a:t>для </a:t>
            </a:r>
            <a:r>
              <a:rPr lang="ru-RU" sz="2000" dirty="0" smtClean="0">
                <a:latin typeface="Constantia" panose="02030602050306030303" pitchFamily="18" charset="0"/>
              </a:rPr>
              <a:t>широкого читателя</a:t>
            </a:r>
            <a:r>
              <a:rPr lang="ru-RU" sz="2000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37567" y="2353781"/>
            <a:ext cx="36140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Национальная тематика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Тукай активно обращался </a:t>
            </a:r>
            <a:r>
              <a:rPr lang="ru-RU" sz="2000" dirty="0" smtClean="0">
                <a:latin typeface="Constantia" panose="02030602050306030303" pitchFamily="18" charset="0"/>
              </a:rPr>
              <a:t>к национальной тематике, отражая </a:t>
            </a:r>
            <a:r>
              <a:rPr lang="ru-RU" sz="2000" dirty="0">
                <a:latin typeface="Constantia" panose="02030602050306030303" pitchFamily="18" charset="0"/>
              </a:rPr>
              <a:t>в своих </a:t>
            </a:r>
            <a:r>
              <a:rPr lang="ru-RU" sz="2000" dirty="0" smtClean="0">
                <a:latin typeface="Constantia" panose="02030602050306030303" pitchFamily="18" charset="0"/>
              </a:rPr>
              <a:t>стихах жизнь </a:t>
            </a:r>
            <a:r>
              <a:rPr lang="ru-RU" sz="2000" dirty="0">
                <a:latin typeface="Constantia" panose="02030602050306030303" pitchFamily="18" charset="0"/>
              </a:rPr>
              <a:t>татарского </a:t>
            </a:r>
            <a:r>
              <a:rPr lang="ru-RU" sz="2000" dirty="0" smtClean="0">
                <a:latin typeface="Constantia" panose="02030602050306030303" pitchFamily="18" charset="0"/>
              </a:rPr>
              <a:t>народа, его </a:t>
            </a:r>
            <a:r>
              <a:rPr lang="ru-RU" sz="2000" dirty="0">
                <a:latin typeface="Constantia" panose="02030602050306030303" pitchFamily="18" charset="0"/>
              </a:rPr>
              <a:t>традиции, обычаи </a:t>
            </a:r>
            <a:r>
              <a:rPr lang="ru-RU" sz="2000" dirty="0" smtClean="0">
                <a:latin typeface="Constantia" panose="02030602050306030303" pitchFamily="18" charset="0"/>
              </a:rPr>
              <a:t>и чаяния</a:t>
            </a:r>
            <a:r>
              <a:rPr lang="ru-RU" sz="2000" dirty="0">
                <a:latin typeface="Constantia" panose="02030602050306030303" pitchFamily="18" charset="0"/>
              </a:rPr>
              <a:t>. Это </a:t>
            </a:r>
            <a:r>
              <a:rPr lang="ru-RU" sz="2000" dirty="0" smtClean="0">
                <a:latin typeface="Constantia" panose="02030602050306030303" pitchFamily="18" charset="0"/>
              </a:rPr>
              <a:t>способствовало росту национального самосознания </a:t>
            </a:r>
            <a:r>
              <a:rPr lang="ru-RU" sz="2000" dirty="0">
                <a:latin typeface="Constantia" panose="02030602050306030303" pitchFamily="18" charset="0"/>
              </a:rPr>
              <a:t>и гордости.</a:t>
            </a:r>
          </a:p>
        </p:txBody>
      </p:sp>
    </p:spTree>
    <p:extLst>
      <p:ext uri="{BB962C8B-B14F-4D97-AF65-F5344CB8AC3E}">
        <p14:creationId xmlns:p14="http://schemas.microsoft.com/office/powerpoint/2010/main" val="19008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671" y="452717"/>
            <a:ext cx="9404723" cy="1400530"/>
          </a:xfrm>
        </p:spPr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Тукай как общественный деятель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114" y="1853247"/>
            <a:ext cx="2791097" cy="42165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Политическая активность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Тукай был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не только выдающимся поэтом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, но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и активным общественным деятелем своего времени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Он участвовал в политических дискуссиях, выступал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за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права и свободы татарского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народа.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45768" y="1853247"/>
            <a:ext cx="2245135" cy="452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Борьба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за просвещение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Тукай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был сторонником распространения образования среди татар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. Он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боролся за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открытие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новых школ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и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улучшение системы образования в регионе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3810" y="1853247"/>
            <a:ext cx="2585607" cy="39087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Журналистская деятельность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Тукай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активно сотрудничал с татарскими газетами и журналами, используя свое перо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для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поднятия социальных и политических вопросов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80158" y="1853246"/>
            <a:ext cx="2727585" cy="452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Общественная позиция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Поэт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занимал активную гражданскую позицию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nstantia" panose="02030602050306030303" pitchFamily="18" charset="0"/>
              </a:rPr>
              <a:t>выступая против социальной несправедливости и угнетения татарского народа. Его творчество было проникнуто духом национального самосознания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93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onstantia" panose="02030602050306030303" pitchFamily="18" charset="0"/>
              </a:rPr>
              <a:t>Влияние Тукая на последующие</a:t>
            </a:r>
            <a:br>
              <a:rPr lang="ru-RU" dirty="0">
                <a:latin typeface="Constantia" panose="02030602050306030303" pitchFamily="18" charset="0"/>
              </a:rPr>
            </a:br>
            <a:r>
              <a:rPr lang="ru-RU" dirty="0">
                <a:latin typeface="Constantia" panose="02030602050306030303" pitchFamily="18" charset="0"/>
              </a:rPr>
              <a:t>поколения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61305107"/>
              </p:ext>
            </p:extLst>
          </p:nvPr>
        </p:nvGraphicFramePr>
        <p:xfrm>
          <a:off x="-101140" y="1657304"/>
          <a:ext cx="11949152" cy="4926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138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91</TotalTime>
  <Words>797</Words>
  <Application>Microsoft Office PowerPoint</Application>
  <PresentationFormat>Широкоэкранный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Century Gothic</vt:lpstr>
      <vt:lpstr>Constantia</vt:lpstr>
      <vt:lpstr>Wingdings</vt:lpstr>
      <vt:lpstr>Wingdings 3</vt:lpstr>
      <vt:lpstr>Ион</vt:lpstr>
      <vt:lpstr>Габдулла Тукай Жизнь и творчество</vt:lpstr>
      <vt:lpstr>Презентация PowerPoint</vt:lpstr>
      <vt:lpstr>Биография Тукая</vt:lpstr>
      <vt:lpstr>Детство и юность поэта</vt:lpstr>
      <vt:lpstr>Творчество Тукая</vt:lpstr>
      <vt:lpstr>Основные произведения Тукая</vt:lpstr>
      <vt:lpstr>Вклад Тукая в татарскую литературу</vt:lpstr>
      <vt:lpstr>Тукай как общественный деятель </vt:lpstr>
      <vt:lpstr>Влияние Тукая на последующие поколения</vt:lpstr>
      <vt:lpstr>Память о Тукае в Татарстане </vt:lpstr>
      <vt:lpstr>Значение наследия Габдуллы Тукая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Габдулла Тукай</dc:title>
  <dc:creator>USER</dc:creator>
  <cp:lastModifiedBy>USER</cp:lastModifiedBy>
  <cp:revision>15</cp:revision>
  <dcterms:created xsi:type="dcterms:W3CDTF">2024-04-22T17:49:15Z</dcterms:created>
  <dcterms:modified xsi:type="dcterms:W3CDTF">2024-04-23T17:45:27Z</dcterms:modified>
</cp:coreProperties>
</file>