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61" r:id="rId4"/>
    <p:sldId id="262" r:id="rId5"/>
    <p:sldId id="263" r:id="rId6"/>
    <p:sldId id="281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88352-2D81-447E-8AAD-222F9840D56E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8CEBEE7-D501-47DC-A4D0-00865A51C797}">
      <dgm:prSet custT="1"/>
      <dgm:spPr/>
      <dgm:t>
        <a:bodyPr/>
        <a:lstStyle/>
        <a:p>
          <a:pPr rtl="0"/>
          <a:r>
            <a:rPr lang="ru-RU" sz="3600" b="1" dirty="0" smtClean="0">
              <a:latin typeface="Monotype Corsiva" pitchFamily="66" charset="0"/>
              <a:cs typeface="Times New Roman" pitchFamily="18" charset="0"/>
            </a:rPr>
            <a:t>Цель работы:</a:t>
          </a:r>
          <a:endParaRPr lang="ru-RU" sz="3600" dirty="0">
            <a:latin typeface="Monotype Corsiva" pitchFamily="66" charset="0"/>
            <a:cs typeface="Times New Roman" pitchFamily="18" charset="0"/>
          </a:endParaRPr>
        </a:p>
      </dgm:t>
    </dgm:pt>
    <dgm:pt modelId="{E6D1F6A8-3920-4662-9048-DEB86FCF99DC}" type="parTrans" cxnId="{ABE78804-509D-4018-893D-82769FF7B253}">
      <dgm:prSet/>
      <dgm:spPr/>
      <dgm:t>
        <a:bodyPr/>
        <a:lstStyle/>
        <a:p>
          <a:endParaRPr lang="ru-RU"/>
        </a:p>
      </dgm:t>
    </dgm:pt>
    <dgm:pt modelId="{6BC96D80-7D1E-4648-9691-C02708C61E3F}" type="sibTrans" cxnId="{ABE78804-509D-4018-893D-82769FF7B253}">
      <dgm:prSet/>
      <dgm:spPr/>
      <dgm:t>
        <a:bodyPr/>
        <a:lstStyle/>
        <a:p>
          <a:endParaRPr lang="ru-RU"/>
        </a:p>
      </dgm:t>
    </dgm:pt>
    <dgm:pt modelId="{C7687A8D-75C9-44F0-B3F8-7C6502207F34}">
      <dgm:prSet custT="1"/>
      <dgm:spPr/>
      <dgm:t>
        <a:bodyPr/>
        <a:lstStyle/>
        <a:p>
          <a:pPr rtl="0"/>
          <a:r>
            <a:rPr lang="ru-RU" sz="2400" i="0" dirty="0" smtClean="0">
              <a:latin typeface="Monotype Corsiva" pitchFamily="66" charset="0"/>
              <a:cs typeface="Times New Roman" pitchFamily="18" charset="0"/>
            </a:rPr>
            <a:t>Исследовать</a:t>
          </a:r>
          <a:r>
            <a:rPr lang="en-US" sz="2400" i="0" dirty="0" smtClean="0">
              <a:latin typeface="Monotype Corsiva" pitchFamily="66" charset="0"/>
              <a:cs typeface="Times New Roman" pitchFamily="18" charset="0"/>
            </a:rPr>
            <a:t> </a:t>
          </a:r>
          <a:r>
            <a:rPr lang="ru-RU" sz="2400" i="0" dirty="0" smtClean="0">
              <a:latin typeface="Monotype Corsiva" pitchFamily="66" charset="0"/>
              <a:cs typeface="Times New Roman" pitchFamily="18" charset="0"/>
            </a:rPr>
            <a:t> состав и свойства различных сортов чая</a:t>
          </a:r>
          <a:endParaRPr lang="ru-RU" sz="2400" i="0" dirty="0">
            <a:latin typeface="Monotype Corsiva" pitchFamily="66" charset="0"/>
            <a:cs typeface="Times New Roman" pitchFamily="18" charset="0"/>
          </a:endParaRPr>
        </a:p>
      </dgm:t>
    </dgm:pt>
    <dgm:pt modelId="{6DFC0415-1673-4815-8A01-501394A9D64E}" type="parTrans" cxnId="{A8D15AD3-1CB0-40E2-B63F-64900C2C5C6D}">
      <dgm:prSet/>
      <dgm:spPr/>
      <dgm:t>
        <a:bodyPr/>
        <a:lstStyle/>
        <a:p>
          <a:endParaRPr lang="ru-RU"/>
        </a:p>
      </dgm:t>
    </dgm:pt>
    <dgm:pt modelId="{900A2946-AC1E-4F63-9611-07D098EE4FC3}" type="sibTrans" cxnId="{A8D15AD3-1CB0-40E2-B63F-64900C2C5C6D}">
      <dgm:prSet/>
      <dgm:spPr/>
      <dgm:t>
        <a:bodyPr/>
        <a:lstStyle/>
        <a:p>
          <a:endParaRPr lang="ru-RU"/>
        </a:p>
      </dgm:t>
    </dgm:pt>
    <dgm:pt modelId="{5F2F1378-C25D-477A-81A4-10FB8B7D866F}">
      <dgm:prSet custT="1"/>
      <dgm:spPr/>
      <dgm:t>
        <a:bodyPr/>
        <a:lstStyle/>
        <a:p>
          <a:pPr rtl="0"/>
          <a:r>
            <a:rPr lang="ru-RU" sz="2400" i="0" dirty="0" smtClean="0">
              <a:latin typeface="Monotype Corsiva" pitchFamily="66" charset="0"/>
              <a:cs typeface="Times New Roman" pitchFamily="18" charset="0"/>
            </a:rPr>
            <a:t>Сравнить их по содержанию основных компонентов, </a:t>
          </a:r>
          <a:endParaRPr lang="ru-RU" sz="2400" i="0" dirty="0">
            <a:latin typeface="Monotype Corsiva" pitchFamily="66" charset="0"/>
            <a:cs typeface="Times New Roman" pitchFamily="18" charset="0"/>
          </a:endParaRPr>
        </a:p>
      </dgm:t>
    </dgm:pt>
    <dgm:pt modelId="{0598C3B4-E9C8-4244-BFFD-62B0D867C3B7}" type="parTrans" cxnId="{91394B34-3B6A-4AD7-9A90-2378323E261D}">
      <dgm:prSet/>
      <dgm:spPr/>
      <dgm:t>
        <a:bodyPr/>
        <a:lstStyle/>
        <a:p>
          <a:endParaRPr lang="ru-RU"/>
        </a:p>
      </dgm:t>
    </dgm:pt>
    <dgm:pt modelId="{F1E7D69F-3C76-41DC-AD64-A6B52E5C83AA}" type="sibTrans" cxnId="{91394B34-3B6A-4AD7-9A90-2378323E261D}">
      <dgm:prSet/>
      <dgm:spPr/>
      <dgm:t>
        <a:bodyPr/>
        <a:lstStyle/>
        <a:p>
          <a:endParaRPr lang="ru-RU"/>
        </a:p>
      </dgm:t>
    </dgm:pt>
    <dgm:pt modelId="{A473675C-E475-4FE0-85C1-E8114742FC5F}">
      <dgm:prSet custT="1"/>
      <dgm:spPr/>
      <dgm:t>
        <a:bodyPr/>
        <a:lstStyle/>
        <a:p>
          <a:pPr rtl="0"/>
          <a:r>
            <a:rPr lang="ru-RU" sz="2400" i="0" dirty="0" smtClean="0">
              <a:latin typeface="Monotype Corsiva" pitchFamily="66" charset="0"/>
              <a:cs typeface="Times New Roman" pitchFamily="18" charset="0"/>
            </a:rPr>
            <a:t>Научиться правильно выбирать и готовить данный продукт</a:t>
          </a:r>
          <a:r>
            <a:rPr lang="ru-RU" sz="2400" i="0" dirty="0" smtClean="0">
              <a:latin typeface="Monotype Corsiva" pitchFamily="66" charset="0"/>
            </a:rPr>
            <a:t>.</a:t>
          </a:r>
          <a:endParaRPr lang="ru-RU" sz="2400" i="0" dirty="0">
            <a:latin typeface="Monotype Corsiva" pitchFamily="66" charset="0"/>
          </a:endParaRPr>
        </a:p>
      </dgm:t>
    </dgm:pt>
    <dgm:pt modelId="{CE4B008D-1D15-4C5A-84FF-5D48F5AEDC75}" type="parTrans" cxnId="{F7C01DA9-A443-4876-AC0C-3D69D3B1B30B}">
      <dgm:prSet/>
      <dgm:spPr/>
      <dgm:t>
        <a:bodyPr/>
        <a:lstStyle/>
        <a:p>
          <a:endParaRPr lang="ru-RU"/>
        </a:p>
      </dgm:t>
    </dgm:pt>
    <dgm:pt modelId="{D4EB57E1-2612-4080-B4FB-2294F93046FA}" type="sibTrans" cxnId="{F7C01DA9-A443-4876-AC0C-3D69D3B1B30B}">
      <dgm:prSet/>
      <dgm:spPr/>
      <dgm:t>
        <a:bodyPr/>
        <a:lstStyle/>
        <a:p>
          <a:endParaRPr lang="ru-RU"/>
        </a:p>
      </dgm:t>
    </dgm:pt>
    <dgm:pt modelId="{5A0525E7-C3BC-4453-869A-1DDD42C5596C}" type="pres">
      <dgm:prSet presAssocID="{E7F88352-2D81-447E-8AAD-222F9840D56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340687-C6DC-4BEF-ACD6-0289CECA5C17}" type="pres">
      <dgm:prSet presAssocID="{58CEBEE7-D501-47DC-A4D0-00865A51C797}" presName="horFlow" presStyleCnt="0"/>
      <dgm:spPr/>
      <dgm:t>
        <a:bodyPr/>
        <a:lstStyle/>
        <a:p>
          <a:endParaRPr lang="ru-RU"/>
        </a:p>
      </dgm:t>
    </dgm:pt>
    <dgm:pt modelId="{63D40FF4-ACA7-41C2-AA23-E57F3255A0E0}" type="pres">
      <dgm:prSet presAssocID="{58CEBEE7-D501-47DC-A4D0-00865A51C797}" presName="bigChev" presStyleLbl="node1" presStyleIdx="0" presStyleCnt="4" custScaleX="223861" custLinFactNeighborX="-25189" custLinFactNeighborY="-255"/>
      <dgm:spPr/>
      <dgm:t>
        <a:bodyPr/>
        <a:lstStyle/>
        <a:p>
          <a:endParaRPr lang="ru-RU"/>
        </a:p>
      </dgm:t>
    </dgm:pt>
    <dgm:pt modelId="{6249D3A9-E93F-4220-ACC1-87DBA988B2BF}" type="pres">
      <dgm:prSet presAssocID="{58CEBEE7-D501-47DC-A4D0-00865A51C797}" presName="vSp" presStyleCnt="0"/>
      <dgm:spPr/>
      <dgm:t>
        <a:bodyPr/>
        <a:lstStyle/>
        <a:p>
          <a:endParaRPr lang="ru-RU"/>
        </a:p>
      </dgm:t>
    </dgm:pt>
    <dgm:pt modelId="{E632F7C7-85BB-41DD-BD2F-ABEC960F50CE}" type="pres">
      <dgm:prSet presAssocID="{C7687A8D-75C9-44F0-B3F8-7C6502207F34}" presName="horFlow" presStyleCnt="0"/>
      <dgm:spPr/>
      <dgm:t>
        <a:bodyPr/>
        <a:lstStyle/>
        <a:p>
          <a:endParaRPr lang="ru-RU"/>
        </a:p>
      </dgm:t>
    </dgm:pt>
    <dgm:pt modelId="{15788CE6-4A23-46D7-AABE-BF4709823556}" type="pres">
      <dgm:prSet presAssocID="{C7687A8D-75C9-44F0-B3F8-7C6502207F34}" presName="bigChev" presStyleLbl="node1" presStyleIdx="1" presStyleCnt="4" custScaleX="210871" custScaleY="82798" custLinFactNeighborX="-6987" custLinFactNeighborY="-6178"/>
      <dgm:spPr/>
      <dgm:t>
        <a:bodyPr/>
        <a:lstStyle/>
        <a:p>
          <a:endParaRPr lang="ru-RU"/>
        </a:p>
      </dgm:t>
    </dgm:pt>
    <dgm:pt modelId="{A1B3BC8C-9E5D-43E2-AF79-12E361F3A8E1}" type="pres">
      <dgm:prSet presAssocID="{C7687A8D-75C9-44F0-B3F8-7C6502207F34}" presName="vSp" presStyleCnt="0"/>
      <dgm:spPr/>
      <dgm:t>
        <a:bodyPr/>
        <a:lstStyle/>
        <a:p>
          <a:endParaRPr lang="ru-RU"/>
        </a:p>
      </dgm:t>
    </dgm:pt>
    <dgm:pt modelId="{4EC52CC5-E3CD-4838-9839-774C4F44242A}" type="pres">
      <dgm:prSet presAssocID="{5F2F1378-C25D-477A-81A4-10FB8B7D866F}" presName="horFlow" presStyleCnt="0"/>
      <dgm:spPr/>
      <dgm:t>
        <a:bodyPr/>
        <a:lstStyle/>
        <a:p>
          <a:endParaRPr lang="ru-RU"/>
        </a:p>
      </dgm:t>
    </dgm:pt>
    <dgm:pt modelId="{883E7EF7-D624-4387-AF73-F8683CFE9068}" type="pres">
      <dgm:prSet presAssocID="{5F2F1378-C25D-477A-81A4-10FB8B7D866F}" presName="bigChev" presStyleLbl="node1" presStyleIdx="2" presStyleCnt="4" custScaleX="223861" custScaleY="76804" custLinFactNeighborX="13491" custLinFactNeighborY="-11964"/>
      <dgm:spPr/>
      <dgm:t>
        <a:bodyPr/>
        <a:lstStyle/>
        <a:p>
          <a:endParaRPr lang="ru-RU"/>
        </a:p>
      </dgm:t>
    </dgm:pt>
    <dgm:pt modelId="{6F280678-F93E-4C88-8B62-D0595AE305BF}" type="pres">
      <dgm:prSet presAssocID="{5F2F1378-C25D-477A-81A4-10FB8B7D866F}" presName="vSp" presStyleCnt="0"/>
      <dgm:spPr/>
      <dgm:t>
        <a:bodyPr/>
        <a:lstStyle/>
        <a:p>
          <a:endParaRPr lang="ru-RU"/>
        </a:p>
      </dgm:t>
    </dgm:pt>
    <dgm:pt modelId="{A784D311-DDC2-481E-80DB-6C60A8B8EB38}" type="pres">
      <dgm:prSet presAssocID="{A473675C-E475-4FE0-85C1-E8114742FC5F}" presName="horFlow" presStyleCnt="0"/>
      <dgm:spPr/>
      <dgm:t>
        <a:bodyPr/>
        <a:lstStyle/>
        <a:p>
          <a:endParaRPr lang="ru-RU"/>
        </a:p>
      </dgm:t>
    </dgm:pt>
    <dgm:pt modelId="{8B49FCF4-6BAA-4ADE-A34F-BD30501F77ED}" type="pres">
      <dgm:prSet presAssocID="{A473675C-E475-4FE0-85C1-E8114742FC5F}" presName="bigChev" presStyleLbl="node1" presStyleIdx="3" presStyleCnt="4" custScaleX="223861" custScaleY="80545" custLinFactX="35689" custLinFactNeighborX="100000" custLinFactNeighborY="-12749"/>
      <dgm:spPr/>
      <dgm:t>
        <a:bodyPr/>
        <a:lstStyle/>
        <a:p>
          <a:endParaRPr lang="ru-RU"/>
        </a:p>
      </dgm:t>
    </dgm:pt>
  </dgm:ptLst>
  <dgm:cxnLst>
    <dgm:cxn modelId="{1D6E5F3B-9F27-4D72-8D49-30E20F21B18E}" type="presOf" srcId="{E7F88352-2D81-447E-8AAD-222F9840D56E}" destId="{5A0525E7-C3BC-4453-869A-1DDD42C5596C}" srcOrd="0" destOrd="0" presId="urn:microsoft.com/office/officeart/2005/8/layout/lProcess3"/>
    <dgm:cxn modelId="{ABE78804-509D-4018-893D-82769FF7B253}" srcId="{E7F88352-2D81-447E-8AAD-222F9840D56E}" destId="{58CEBEE7-D501-47DC-A4D0-00865A51C797}" srcOrd="0" destOrd="0" parTransId="{E6D1F6A8-3920-4662-9048-DEB86FCF99DC}" sibTransId="{6BC96D80-7D1E-4648-9691-C02708C61E3F}"/>
    <dgm:cxn modelId="{27D6608C-B72F-47C7-88F1-ED33E3BC01D6}" type="presOf" srcId="{C7687A8D-75C9-44F0-B3F8-7C6502207F34}" destId="{15788CE6-4A23-46D7-AABE-BF4709823556}" srcOrd="0" destOrd="0" presId="urn:microsoft.com/office/officeart/2005/8/layout/lProcess3"/>
    <dgm:cxn modelId="{F7C01DA9-A443-4876-AC0C-3D69D3B1B30B}" srcId="{E7F88352-2D81-447E-8AAD-222F9840D56E}" destId="{A473675C-E475-4FE0-85C1-E8114742FC5F}" srcOrd="3" destOrd="0" parTransId="{CE4B008D-1D15-4C5A-84FF-5D48F5AEDC75}" sibTransId="{D4EB57E1-2612-4080-B4FB-2294F93046FA}"/>
    <dgm:cxn modelId="{91394B34-3B6A-4AD7-9A90-2378323E261D}" srcId="{E7F88352-2D81-447E-8AAD-222F9840D56E}" destId="{5F2F1378-C25D-477A-81A4-10FB8B7D866F}" srcOrd="2" destOrd="0" parTransId="{0598C3B4-E9C8-4244-BFFD-62B0D867C3B7}" sibTransId="{F1E7D69F-3C76-41DC-AD64-A6B52E5C83AA}"/>
    <dgm:cxn modelId="{CCEBBEF0-C2F8-4727-ACBB-C9B0908FCE5A}" type="presOf" srcId="{58CEBEE7-D501-47DC-A4D0-00865A51C797}" destId="{63D40FF4-ACA7-41C2-AA23-E57F3255A0E0}" srcOrd="0" destOrd="0" presId="urn:microsoft.com/office/officeart/2005/8/layout/lProcess3"/>
    <dgm:cxn modelId="{BD5CACD7-801A-4E41-B495-CCE12EB6BB3D}" type="presOf" srcId="{5F2F1378-C25D-477A-81A4-10FB8B7D866F}" destId="{883E7EF7-D624-4387-AF73-F8683CFE9068}" srcOrd="0" destOrd="0" presId="urn:microsoft.com/office/officeart/2005/8/layout/lProcess3"/>
    <dgm:cxn modelId="{A8D15AD3-1CB0-40E2-B63F-64900C2C5C6D}" srcId="{E7F88352-2D81-447E-8AAD-222F9840D56E}" destId="{C7687A8D-75C9-44F0-B3F8-7C6502207F34}" srcOrd="1" destOrd="0" parTransId="{6DFC0415-1673-4815-8A01-501394A9D64E}" sibTransId="{900A2946-AC1E-4F63-9611-07D098EE4FC3}"/>
    <dgm:cxn modelId="{726D367C-E19C-46DC-81CF-855A73E5010C}" type="presOf" srcId="{A473675C-E475-4FE0-85C1-E8114742FC5F}" destId="{8B49FCF4-6BAA-4ADE-A34F-BD30501F77ED}" srcOrd="0" destOrd="0" presId="urn:microsoft.com/office/officeart/2005/8/layout/lProcess3"/>
    <dgm:cxn modelId="{CAF9B37A-1D6F-4825-B288-DEC3CFF03ECA}" type="presParOf" srcId="{5A0525E7-C3BC-4453-869A-1DDD42C5596C}" destId="{09340687-C6DC-4BEF-ACD6-0289CECA5C17}" srcOrd="0" destOrd="0" presId="urn:microsoft.com/office/officeart/2005/8/layout/lProcess3"/>
    <dgm:cxn modelId="{D1A8859E-70DE-49EE-93B6-E81FCBA6B370}" type="presParOf" srcId="{09340687-C6DC-4BEF-ACD6-0289CECA5C17}" destId="{63D40FF4-ACA7-41C2-AA23-E57F3255A0E0}" srcOrd="0" destOrd="0" presId="urn:microsoft.com/office/officeart/2005/8/layout/lProcess3"/>
    <dgm:cxn modelId="{9E6CB58B-523B-4110-B7ED-DF53C71E1752}" type="presParOf" srcId="{5A0525E7-C3BC-4453-869A-1DDD42C5596C}" destId="{6249D3A9-E93F-4220-ACC1-87DBA988B2BF}" srcOrd="1" destOrd="0" presId="urn:microsoft.com/office/officeart/2005/8/layout/lProcess3"/>
    <dgm:cxn modelId="{12947CD2-4067-4DFC-9B7C-A36AA95AADB2}" type="presParOf" srcId="{5A0525E7-C3BC-4453-869A-1DDD42C5596C}" destId="{E632F7C7-85BB-41DD-BD2F-ABEC960F50CE}" srcOrd="2" destOrd="0" presId="urn:microsoft.com/office/officeart/2005/8/layout/lProcess3"/>
    <dgm:cxn modelId="{13189C26-6397-4910-BB0A-64E726F84E31}" type="presParOf" srcId="{E632F7C7-85BB-41DD-BD2F-ABEC960F50CE}" destId="{15788CE6-4A23-46D7-AABE-BF4709823556}" srcOrd="0" destOrd="0" presId="urn:microsoft.com/office/officeart/2005/8/layout/lProcess3"/>
    <dgm:cxn modelId="{036E16D0-DEBF-46ED-8B27-37C29AD79E6C}" type="presParOf" srcId="{5A0525E7-C3BC-4453-869A-1DDD42C5596C}" destId="{A1B3BC8C-9E5D-43E2-AF79-12E361F3A8E1}" srcOrd="3" destOrd="0" presId="urn:microsoft.com/office/officeart/2005/8/layout/lProcess3"/>
    <dgm:cxn modelId="{6C99CC38-71FF-42E0-AC7B-7B2B7C01479A}" type="presParOf" srcId="{5A0525E7-C3BC-4453-869A-1DDD42C5596C}" destId="{4EC52CC5-E3CD-4838-9839-774C4F44242A}" srcOrd="4" destOrd="0" presId="urn:microsoft.com/office/officeart/2005/8/layout/lProcess3"/>
    <dgm:cxn modelId="{1D14D4B6-B408-4CFE-8E3C-E7E767FAEA04}" type="presParOf" srcId="{4EC52CC5-E3CD-4838-9839-774C4F44242A}" destId="{883E7EF7-D624-4387-AF73-F8683CFE9068}" srcOrd="0" destOrd="0" presId="urn:microsoft.com/office/officeart/2005/8/layout/lProcess3"/>
    <dgm:cxn modelId="{CC7CDDB8-8FB3-469A-B9BC-4CE762AD8B90}" type="presParOf" srcId="{5A0525E7-C3BC-4453-869A-1DDD42C5596C}" destId="{6F280678-F93E-4C88-8B62-D0595AE305BF}" srcOrd="5" destOrd="0" presId="urn:microsoft.com/office/officeart/2005/8/layout/lProcess3"/>
    <dgm:cxn modelId="{DE7FF55E-72C9-449D-86D4-8862069A652D}" type="presParOf" srcId="{5A0525E7-C3BC-4453-869A-1DDD42C5596C}" destId="{A784D311-DDC2-481E-80DB-6C60A8B8EB38}" srcOrd="6" destOrd="0" presId="urn:microsoft.com/office/officeart/2005/8/layout/lProcess3"/>
    <dgm:cxn modelId="{7B50B150-D193-4384-B39C-23E079405302}" type="presParOf" srcId="{A784D311-DDC2-481E-80DB-6C60A8B8EB38}" destId="{8B49FCF4-6BAA-4ADE-A34F-BD30501F77E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657549-3040-418D-B64B-470BF5F5817F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3696927-70FD-45FF-96C5-07B5797B09CB}">
      <dgm:prSet custT="1"/>
      <dgm:spPr/>
      <dgm:t>
        <a:bodyPr/>
        <a:lstStyle/>
        <a:p>
          <a:pPr rtl="0"/>
          <a:r>
            <a:rPr lang="ru-RU" sz="3600" b="1" baseline="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rPr>
            <a:t>Задачи: </a:t>
          </a:r>
          <a:endParaRPr lang="ru-RU" sz="3600" b="0" baseline="0" dirty="0"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  <a:cs typeface="Times New Roman" pitchFamily="18" charset="0"/>
          </a:endParaRPr>
        </a:p>
      </dgm:t>
    </dgm:pt>
    <dgm:pt modelId="{B1143131-DB0D-41C7-ACC2-41565C4089D6}" type="parTrans" cxnId="{D0FFE3DC-7E8B-4112-8FCC-A6C4CC74C3A9}">
      <dgm:prSet/>
      <dgm:spPr/>
      <dgm:t>
        <a:bodyPr/>
        <a:lstStyle/>
        <a:p>
          <a:endParaRPr lang="ru-RU"/>
        </a:p>
      </dgm:t>
    </dgm:pt>
    <dgm:pt modelId="{FA4D0D9C-5ACF-4687-9D29-BD659AB97DCD}" type="sibTrans" cxnId="{D0FFE3DC-7E8B-4112-8FCC-A6C4CC74C3A9}">
      <dgm:prSet/>
      <dgm:spPr/>
      <dgm:t>
        <a:bodyPr/>
        <a:lstStyle/>
        <a:p>
          <a:endParaRPr lang="ru-RU"/>
        </a:p>
      </dgm:t>
    </dgm:pt>
    <dgm:pt modelId="{9A724F9A-703D-4F7B-84C2-FAA3BF968A1D}">
      <dgm:prSet custT="1"/>
      <dgm:spPr/>
      <dgm:t>
        <a:bodyPr/>
        <a:lstStyle/>
        <a:p>
          <a:pPr rtl="0"/>
          <a:r>
            <a:rPr lang="ru-RU" sz="2000" b="0" i="1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Познакомиться с  историей возникновения чая, его появлением в России.</a:t>
          </a:r>
          <a:endParaRPr lang="ru-RU" sz="2000" b="0" i="1" baseline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B1F9963F-95C5-4E88-B15D-76FEB95A9810}" type="parTrans" cxnId="{D85A9526-E06E-4075-8385-7747515A06AF}">
      <dgm:prSet/>
      <dgm:spPr/>
      <dgm:t>
        <a:bodyPr/>
        <a:lstStyle/>
        <a:p>
          <a:endParaRPr lang="ru-RU"/>
        </a:p>
      </dgm:t>
    </dgm:pt>
    <dgm:pt modelId="{E6300C78-D660-4AEF-A691-463028D5383A}" type="sibTrans" cxnId="{D85A9526-E06E-4075-8385-7747515A06AF}">
      <dgm:prSet/>
      <dgm:spPr/>
      <dgm:t>
        <a:bodyPr/>
        <a:lstStyle/>
        <a:p>
          <a:endParaRPr lang="ru-RU"/>
        </a:p>
      </dgm:t>
    </dgm:pt>
    <dgm:pt modelId="{D91E3DE0-83B3-4E4F-A30A-FD45D04F25FD}">
      <dgm:prSet custT="1"/>
      <dgm:spPr/>
      <dgm:t>
        <a:bodyPr/>
        <a:lstStyle/>
        <a:p>
          <a:pPr rtl="0"/>
          <a:r>
            <a:rPr lang="ru-RU" sz="2000" b="0" i="1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Изучить литературу,  касающуюся химического состава различных сортов  чая и его влияния на организм человека.</a:t>
          </a:r>
          <a:endParaRPr lang="ru-RU" sz="2000" b="0" i="1" baseline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934B35AC-B394-47B8-87F6-D8FA2CCA156F}" type="parTrans" cxnId="{333DC327-B27F-4375-92B7-7781B28B151A}">
      <dgm:prSet/>
      <dgm:spPr/>
      <dgm:t>
        <a:bodyPr/>
        <a:lstStyle/>
        <a:p>
          <a:endParaRPr lang="ru-RU"/>
        </a:p>
      </dgm:t>
    </dgm:pt>
    <dgm:pt modelId="{491BD89D-58D8-4D9C-A7D1-BB7B06F0AA8F}" type="sibTrans" cxnId="{333DC327-B27F-4375-92B7-7781B28B151A}">
      <dgm:prSet/>
      <dgm:spPr/>
      <dgm:t>
        <a:bodyPr/>
        <a:lstStyle/>
        <a:p>
          <a:endParaRPr lang="ru-RU"/>
        </a:p>
      </dgm:t>
    </dgm:pt>
    <dgm:pt modelId="{BE8A7951-94D2-45DD-B667-1FFD047621D3}">
      <dgm:prSet custT="1"/>
      <dgm:spPr/>
      <dgm:t>
        <a:bodyPr/>
        <a:lstStyle/>
        <a:p>
          <a:pPr rtl="0"/>
          <a:r>
            <a:rPr lang="ru-RU" sz="2000" b="0" i="1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Узнать, какие сорта чая  и как предпочитают употреблять ученики МБОУ «</a:t>
          </a:r>
          <a:r>
            <a:rPr lang="ru-RU" sz="2000" b="0" i="1" baseline="0" dirty="0" err="1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Черемшанский</a:t>
          </a:r>
          <a:r>
            <a:rPr lang="ru-RU" sz="2000" b="0" i="1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 лицей»</a:t>
          </a:r>
          <a:endParaRPr lang="ru-RU" sz="2000" b="0" i="1" baseline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E01F52CC-3C4B-4C16-86E8-AACE17E2E22E}" type="parTrans" cxnId="{6973582F-F9C1-43D1-8179-46DF78305B9C}">
      <dgm:prSet/>
      <dgm:spPr/>
      <dgm:t>
        <a:bodyPr/>
        <a:lstStyle/>
        <a:p>
          <a:endParaRPr lang="ru-RU"/>
        </a:p>
      </dgm:t>
    </dgm:pt>
    <dgm:pt modelId="{E708310C-9E25-43BB-B2A7-F03C1593C29C}" type="sibTrans" cxnId="{6973582F-F9C1-43D1-8179-46DF78305B9C}">
      <dgm:prSet/>
      <dgm:spPr/>
      <dgm:t>
        <a:bodyPr/>
        <a:lstStyle/>
        <a:p>
          <a:endParaRPr lang="ru-RU"/>
        </a:p>
      </dgm:t>
    </dgm:pt>
    <dgm:pt modelId="{9773BF97-0575-44A5-B190-3D34D6AC8511}">
      <dgm:prSet custT="1"/>
      <dgm:spPr/>
      <dgm:t>
        <a:bodyPr/>
        <a:lstStyle/>
        <a:p>
          <a:pPr rtl="0"/>
          <a:r>
            <a:rPr lang="ru-RU" sz="2000" b="0" i="1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Изучить методику выделения компонентов чая. </a:t>
          </a:r>
          <a:endParaRPr lang="ru-RU" sz="200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5B02E032-AF48-45A0-ABEB-82AE962B3514}" type="parTrans" cxnId="{56616069-855B-4A2C-8B5A-7ED01D8F6660}">
      <dgm:prSet/>
      <dgm:spPr/>
      <dgm:t>
        <a:bodyPr/>
        <a:lstStyle/>
        <a:p>
          <a:endParaRPr lang="ru-RU"/>
        </a:p>
      </dgm:t>
    </dgm:pt>
    <dgm:pt modelId="{776E268F-F412-4827-8F95-FA2CFB15A96D}" type="sibTrans" cxnId="{56616069-855B-4A2C-8B5A-7ED01D8F6660}">
      <dgm:prSet/>
      <dgm:spPr/>
      <dgm:t>
        <a:bodyPr/>
        <a:lstStyle/>
        <a:p>
          <a:endParaRPr lang="ru-RU"/>
        </a:p>
      </dgm:t>
    </dgm:pt>
    <dgm:pt modelId="{AE881DAD-CC20-487B-9687-D997BD08A864}">
      <dgm:prSet custT="1"/>
      <dgm:spPr/>
      <dgm:t>
        <a:bodyPr/>
        <a:lstStyle/>
        <a:p>
          <a:pPr rtl="0"/>
          <a:r>
            <a:rPr lang="ru-RU" sz="2000" b="0" i="1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Сравнить  между собой  чай зеленый  и черный листовой и чай пакетированный,  чай  наиболее часто употребляемый учащимися торговых марок по составу и свойствам.</a:t>
          </a:r>
          <a:endParaRPr lang="ru-RU" sz="2000" b="0" i="1" baseline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91630BCD-CD73-4AEF-B46A-4D377627DADD}" type="parTrans" cxnId="{A97BB32E-2860-4F13-8B3C-855328CAF373}">
      <dgm:prSet/>
      <dgm:spPr/>
      <dgm:t>
        <a:bodyPr/>
        <a:lstStyle/>
        <a:p>
          <a:endParaRPr lang="ru-RU"/>
        </a:p>
      </dgm:t>
    </dgm:pt>
    <dgm:pt modelId="{49949246-FA90-462E-A329-44F124BC4D82}" type="sibTrans" cxnId="{A97BB32E-2860-4F13-8B3C-855328CAF373}">
      <dgm:prSet/>
      <dgm:spPr/>
      <dgm:t>
        <a:bodyPr/>
        <a:lstStyle/>
        <a:p>
          <a:endParaRPr lang="ru-RU"/>
        </a:p>
      </dgm:t>
    </dgm:pt>
    <dgm:pt modelId="{CF608EC7-66DD-4653-B4AF-6BFAEAEF3ABC}">
      <dgm:prSet custT="1"/>
      <dgm:spPr/>
      <dgm:t>
        <a:bodyPr/>
        <a:lstStyle/>
        <a:p>
          <a:pPr rtl="0"/>
          <a:r>
            <a:rPr lang="ru-RU" sz="2000" b="0" i="1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Дать рекомендации по выбору сортов чая и правильного употребления.</a:t>
          </a:r>
          <a:endParaRPr lang="ru-RU" sz="2000" b="0" i="1" baseline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0E03E9FD-D084-476B-82F0-89EEF78AF397}" type="parTrans" cxnId="{C5C5C886-D209-4C70-B6DA-6F73C83889B0}">
      <dgm:prSet/>
      <dgm:spPr/>
      <dgm:t>
        <a:bodyPr/>
        <a:lstStyle/>
        <a:p>
          <a:endParaRPr lang="ru-RU"/>
        </a:p>
      </dgm:t>
    </dgm:pt>
    <dgm:pt modelId="{5D57A8E6-9409-4934-A22D-08A2E3ED4F01}" type="sibTrans" cxnId="{C5C5C886-D209-4C70-B6DA-6F73C83889B0}">
      <dgm:prSet/>
      <dgm:spPr/>
      <dgm:t>
        <a:bodyPr/>
        <a:lstStyle/>
        <a:p>
          <a:endParaRPr lang="ru-RU"/>
        </a:p>
      </dgm:t>
    </dgm:pt>
    <dgm:pt modelId="{FAC99BB3-6817-4DAC-B34E-1EB083677408}" type="pres">
      <dgm:prSet presAssocID="{26657549-3040-418D-B64B-470BF5F581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1A9BB-89E1-4B4A-B461-61A2CC05C0F0}" type="pres">
      <dgm:prSet presAssocID="{53696927-70FD-45FF-96C5-07B5797B09CB}" presName="parentText" presStyleLbl="node1" presStyleIdx="0" presStyleCnt="7" custLinFactY="63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4DF38-F281-44A9-8950-E16722AF3659}" type="pres">
      <dgm:prSet presAssocID="{FA4D0D9C-5ACF-4687-9D29-BD659AB97DCD}" presName="spacer" presStyleCnt="0"/>
      <dgm:spPr/>
      <dgm:t>
        <a:bodyPr/>
        <a:lstStyle/>
        <a:p>
          <a:endParaRPr lang="ru-RU"/>
        </a:p>
      </dgm:t>
    </dgm:pt>
    <dgm:pt modelId="{9BC1739B-642E-4818-98B6-2D1BE7496B85}" type="pres">
      <dgm:prSet presAssocID="{9A724F9A-703D-4F7B-84C2-FAA3BF968A1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EFA50-2A78-4444-92F9-C11F0299EB68}" type="pres">
      <dgm:prSet presAssocID="{E6300C78-D660-4AEF-A691-463028D5383A}" presName="spacer" presStyleCnt="0"/>
      <dgm:spPr/>
      <dgm:t>
        <a:bodyPr/>
        <a:lstStyle/>
        <a:p>
          <a:endParaRPr lang="ru-RU"/>
        </a:p>
      </dgm:t>
    </dgm:pt>
    <dgm:pt modelId="{E580021A-513D-4179-94ED-38950A5A10F7}" type="pres">
      <dgm:prSet presAssocID="{D91E3DE0-83B3-4E4F-A30A-FD45D04F25F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E3EBE-BA76-4492-8F58-F3E562C5D148}" type="pres">
      <dgm:prSet presAssocID="{491BD89D-58D8-4D9C-A7D1-BB7B06F0AA8F}" presName="spacer" presStyleCnt="0"/>
      <dgm:spPr/>
      <dgm:t>
        <a:bodyPr/>
        <a:lstStyle/>
        <a:p>
          <a:endParaRPr lang="ru-RU"/>
        </a:p>
      </dgm:t>
    </dgm:pt>
    <dgm:pt modelId="{33A08972-8363-46CD-9FC8-CCA976D55B1D}" type="pres">
      <dgm:prSet presAssocID="{BE8A7951-94D2-45DD-B667-1FFD047621D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023DE-A418-4264-AE24-731F293847D9}" type="pres">
      <dgm:prSet presAssocID="{E708310C-9E25-43BB-B2A7-F03C1593C29C}" presName="spacer" presStyleCnt="0"/>
      <dgm:spPr/>
      <dgm:t>
        <a:bodyPr/>
        <a:lstStyle/>
        <a:p>
          <a:endParaRPr lang="ru-RU"/>
        </a:p>
      </dgm:t>
    </dgm:pt>
    <dgm:pt modelId="{A5B832A5-F8EF-4FBB-8108-9BBDFFD0E3CF}" type="pres">
      <dgm:prSet presAssocID="{9773BF97-0575-44A5-B190-3D34D6AC851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B70F6-2BAA-450D-A915-CD7B1461886D}" type="pres">
      <dgm:prSet presAssocID="{776E268F-F412-4827-8F95-FA2CFB15A96D}" presName="spacer" presStyleCnt="0"/>
      <dgm:spPr/>
      <dgm:t>
        <a:bodyPr/>
        <a:lstStyle/>
        <a:p>
          <a:endParaRPr lang="ru-RU"/>
        </a:p>
      </dgm:t>
    </dgm:pt>
    <dgm:pt modelId="{0BEF4CDF-5002-47C6-AF0A-AC46BFEFF3BE}" type="pres">
      <dgm:prSet presAssocID="{AE881DAD-CC20-487B-9687-D997BD08A86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29342-0CBF-4DCB-AE4A-D4A7AAEC3A68}" type="pres">
      <dgm:prSet presAssocID="{49949246-FA90-462E-A329-44F124BC4D82}" presName="spacer" presStyleCnt="0"/>
      <dgm:spPr/>
      <dgm:t>
        <a:bodyPr/>
        <a:lstStyle/>
        <a:p>
          <a:endParaRPr lang="ru-RU"/>
        </a:p>
      </dgm:t>
    </dgm:pt>
    <dgm:pt modelId="{45624CEE-0B5F-47EF-ABF9-3B47BCD516C8}" type="pres">
      <dgm:prSet presAssocID="{CF608EC7-66DD-4653-B4AF-6BFAEAEF3AB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73582F-F9C1-43D1-8179-46DF78305B9C}" srcId="{26657549-3040-418D-B64B-470BF5F5817F}" destId="{BE8A7951-94D2-45DD-B667-1FFD047621D3}" srcOrd="3" destOrd="0" parTransId="{E01F52CC-3C4B-4C16-86E8-AACE17E2E22E}" sibTransId="{E708310C-9E25-43BB-B2A7-F03C1593C29C}"/>
    <dgm:cxn modelId="{D85A9526-E06E-4075-8385-7747515A06AF}" srcId="{26657549-3040-418D-B64B-470BF5F5817F}" destId="{9A724F9A-703D-4F7B-84C2-FAA3BF968A1D}" srcOrd="1" destOrd="0" parTransId="{B1F9963F-95C5-4E88-B15D-76FEB95A9810}" sibTransId="{E6300C78-D660-4AEF-A691-463028D5383A}"/>
    <dgm:cxn modelId="{56616069-855B-4A2C-8B5A-7ED01D8F6660}" srcId="{26657549-3040-418D-B64B-470BF5F5817F}" destId="{9773BF97-0575-44A5-B190-3D34D6AC8511}" srcOrd="4" destOrd="0" parTransId="{5B02E032-AF48-45A0-ABEB-82AE962B3514}" sibTransId="{776E268F-F412-4827-8F95-FA2CFB15A96D}"/>
    <dgm:cxn modelId="{43F07B96-4B48-46EC-BCA9-C5A8AC735968}" type="presOf" srcId="{53696927-70FD-45FF-96C5-07B5797B09CB}" destId="{20A1A9BB-89E1-4B4A-B461-61A2CC05C0F0}" srcOrd="0" destOrd="0" presId="urn:microsoft.com/office/officeart/2005/8/layout/vList2"/>
    <dgm:cxn modelId="{333DC327-B27F-4375-92B7-7781B28B151A}" srcId="{26657549-3040-418D-B64B-470BF5F5817F}" destId="{D91E3DE0-83B3-4E4F-A30A-FD45D04F25FD}" srcOrd="2" destOrd="0" parTransId="{934B35AC-B394-47B8-87F6-D8FA2CCA156F}" sibTransId="{491BD89D-58D8-4D9C-A7D1-BB7B06F0AA8F}"/>
    <dgm:cxn modelId="{C5C5C886-D209-4C70-B6DA-6F73C83889B0}" srcId="{26657549-3040-418D-B64B-470BF5F5817F}" destId="{CF608EC7-66DD-4653-B4AF-6BFAEAEF3ABC}" srcOrd="6" destOrd="0" parTransId="{0E03E9FD-D084-476B-82F0-89EEF78AF397}" sibTransId="{5D57A8E6-9409-4934-A22D-08A2E3ED4F01}"/>
    <dgm:cxn modelId="{1CEC5012-7C90-4E66-92AA-86BB80F9B5F5}" type="presOf" srcId="{CF608EC7-66DD-4653-B4AF-6BFAEAEF3ABC}" destId="{45624CEE-0B5F-47EF-ABF9-3B47BCD516C8}" srcOrd="0" destOrd="0" presId="urn:microsoft.com/office/officeart/2005/8/layout/vList2"/>
    <dgm:cxn modelId="{9042B3BF-5211-4252-96B9-09972E29BEA3}" type="presOf" srcId="{D91E3DE0-83B3-4E4F-A30A-FD45D04F25FD}" destId="{E580021A-513D-4179-94ED-38950A5A10F7}" srcOrd="0" destOrd="0" presId="urn:microsoft.com/office/officeart/2005/8/layout/vList2"/>
    <dgm:cxn modelId="{167AE63A-59EC-408A-A44F-CB7508A2C857}" type="presOf" srcId="{BE8A7951-94D2-45DD-B667-1FFD047621D3}" destId="{33A08972-8363-46CD-9FC8-CCA976D55B1D}" srcOrd="0" destOrd="0" presId="urn:microsoft.com/office/officeart/2005/8/layout/vList2"/>
    <dgm:cxn modelId="{7E0E2A80-649F-4592-9519-37FE6EA8641A}" type="presOf" srcId="{26657549-3040-418D-B64B-470BF5F5817F}" destId="{FAC99BB3-6817-4DAC-B34E-1EB083677408}" srcOrd="0" destOrd="0" presId="urn:microsoft.com/office/officeart/2005/8/layout/vList2"/>
    <dgm:cxn modelId="{A97BB32E-2860-4F13-8B3C-855328CAF373}" srcId="{26657549-3040-418D-B64B-470BF5F5817F}" destId="{AE881DAD-CC20-487B-9687-D997BD08A864}" srcOrd="5" destOrd="0" parTransId="{91630BCD-CD73-4AEF-B46A-4D377627DADD}" sibTransId="{49949246-FA90-462E-A329-44F124BC4D82}"/>
    <dgm:cxn modelId="{65CB3135-C649-4034-AD43-CF4B16E796C5}" type="presOf" srcId="{9773BF97-0575-44A5-B190-3D34D6AC8511}" destId="{A5B832A5-F8EF-4FBB-8108-9BBDFFD0E3CF}" srcOrd="0" destOrd="0" presId="urn:microsoft.com/office/officeart/2005/8/layout/vList2"/>
    <dgm:cxn modelId="{031655D7-0EC6-4767-8694-23E360230430}" type="presOf" srcId="{AE881DAD-CC20-487B-9687-D997BD08A864}" destId="{0BEF4CDF-5002-47C6-AF0A-AC46BFEFF3BE}" srcOrd="0" destOrd="0" presId="urn:microsoft.com/office/officeart/2005/8/layout/vList2"/>
    <dgm:cxn modelId="{D0FFE3DC-7E8B-4112-8FCC-A6C4CC74C3A9}" srcId="{26657549-3040-418D-B64B-470BF5F5817F}" destId="{53696927-70FD-45FF-96C5-07B5797B09CB}" srcOrd="0" destOrd="0" parTransId="{B1143131-DB0D-41C7-ACC2-41565C4089D6}" sibTransId="{FA4D0D9C-5ACF-4687-9D29-BD659AB97DCD}"/>
    <dgm:cxn modelId="{6C72D3D5-7D98-4591-B705-B48D8BB329CC}" type="presOf" srcId="{9A724F9A-703D-4F7B-84C2-FAA3BF968A1D}" destId="{9BC1739B-642E-4818-98B6-2D1BE7496B85}" srcOrd="0" destOrd="0" presId="urn:microsoft.com/office/officeart/2005/8/layout/vList2"/>
    <dgm:cxn modelId="{74BFF070-2ADE-41C9-B22C-6B2BB78A0915}" type="presParOf" srcId="{FAC99BB3-6817-4DAC-B34E-1EB083677408}" destId="{20A1A9BB-89E1-4B4A-B461-61A2CC05C0F0}" srcOrd="0" destOrd="0" presId="urn:microsoft.com/office/officeart/2005/8/layout/vList2"/>
    <dgm:cxn modelId="{895F6000-5EBA-4C7F-972F-04ABF3BEAD8A}" type="presParOf" srcId="{FAC99BB3-6817-4DAC-B34E-1EB083677408}" destId="{0DA4DF38-F281-44A9-8950-E16722AF3659}" srcOrd="1" destOrd="0" presId="urn:microsoft.com/office/officeart/2005/8/layout/vList2"/>
    <dgm:cxn modelId="{4129DE2C-EAF7-4E33-8DD5-D7CD3CB025DB}" type="presParOf" srcId="{FAC99BB3-6817-4DAC-B34E-1EB083677408}" destId="{9BC1739B-642E-4818-98B6-2D1BE7496B85}" srcOrd="2" destOrd="0" presId="urn:microsoft.com/office/officeart/2005/8/layout/vList2"/>
    <dgm:cxn modelId="{C876383A-CE4B-40F8-B61D-130BE1F5EA41}" type="presParOf" srcId="{FAC99BB3-6817-4DAC-B34E-1EB083677408}" destId="{00DEFA50-2A78-4444-92F9-C11F0299EB68}" srcOrd="3" destOrd="0" presId="urn:microsoft.com/office/officeart/2005/8/layout/vList2"/>
    <dgm:cxn modelId="{3CBE2865-B9C5-4FE6-AEEE-23D2DB66E9D4}" type="presParOf" srcId="{FAC99BB3-6817-4DAC-B34E-1EB083677408}" destId="{E580021A-513D-4179-94ED-38950A5A10F7}" srcOrd="4" destOrd="0" presId="urn:microsoft.com/office/officeart/2005/8/layout/vList2"/>
    <dgm:cxn modelId="{74DBB3CB-AB26-4C61-AF57-E2A56A754D23}" type="presParOf" srcId="{FAC99BB3-6817-4DAC-B34E-1EB083677408}" destId="{04EE3EBE-BA76-4492-8F58-F3E562C5D148}" srcOrd="5" destOrd="0" presId="urn:microsoft.com/office/officeart/2005/8/layout/vList2"/>
    <dgm:cxn modelId="{A261AD40-6280-4E2C-9203-3A7A66D68384}" type="presParOf" srcId="{FAC99BB3-6817-4DAC-B34E-1EB083677408}" destId="{33A08972-8363-46CD-9FC8-CCA976D55B1D}" srcOrd="6" destOrd="0" presId="urn:microsoft.com/office/officeart/2005/8/layout/vList2"/>
    <dgm:cxn modelId="{785D84B9-212D-421F-AA72-A974865446A5}" type="presParOf" srcId="{FAC99BB3-6817-4DAC-B34E-1EB083677408}" destId="{504023DE-A418-4264-AE24-731F293847D9}" srcOrd="7" destOrd="0" presId="urn:microsoft.com/office/officeart/2005/8/layout/vList2"/>
    <dgm:cxn modelId="{85B3BB46-DFB7-42B2-B9C4-FB36674C58DA}" type="presParOf" srcId="{FAC99BB3-6817-4DAC-B34E-1EB083677408}" destId="{A5B832A5-F8EF-4FBB-8108-9BBDFFD0E3CF}" srcOrd="8" destOrd="0" presId="urn:microsoft.com/office/officeart/2005/8/layout/vList2"/>
    <dgm:cxn modelId="{8DC05ED6-7261-48DE-A09C-59E57C1091FA}" type="presParOf" srcId="{FAC99BB3-6817-4DAC-B34E-1EB083677408}" destId="{062B70F6-2BAA-450D-A915-CD7B1461886D}" srcOrd="9" destOrd="0" presId="urn:microsoft.com/office/officeart/2005/8/layout/vList2"/>
    <dgm:cxn modelId="{7C6F6526-0797-48D4-B7BE-C1F8BA8FD7C9}" type="presParOf" srcId="{FAC99BB3-6817-4DAC-B34E-1EB083677408}" destId="{0BEF4CDF-5002-47C6-AF0A-AC46BFEFF3BE}" srcOrd="10" destOrd="0" presId="urn:microsoft.com/office/officeart/2005/8/layout/vList2"/>
    <dgm:cxn modelId="{FEE8F090-3E8D-4082-BE78-CD15D1956946}" type="presParOf" srcId="{FAC99BB3-6817-4DAC-B34E-1EB083677408}" destId="{C0229342-0CBF-4DCB-AE4A-D4A7AAEC3A68}" srcOrd="11" destOrd="0" presId="urn:microsoft.com/office/officeart/2005/8/layout/vList2"/>
    <dgm:cxn modelId="{3AFE8064-3519-4004-9A39-F323934D942E}" type="presParOf" srcId="{FAC99BB3-6817-4DAC-B34E-1EB083677408}" destId="{45624CEE-0B5F-47EF-ABF9-3B47BCD516C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79C116-D71A-424B-A3FF-32BA8E4C1BDD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6204DDF-61E0-4231-8517-456317061330}">
      <dgm:prSet custT="1"/>
      <dgm:spPr/>
      <dgm:t>
        <a:bodyPr/>
        <a:lstStyle/>
        <a:p>
          <a:pPr rtl="0"/>
          <a:r>
            <a:rPr lang="ru-RU" sz="3200" b="1" i="0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Общие выводы:</a:t>
          </a:r>
          <a:endParaRPr lang="ru-RU" sz="3200" b="0" i="0" baseline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A79E820A-69EE-4BA2-AFF7-AFAFFBEDA21E}" type="parTrans" cxnId="{4FE2A567-EA7E-40A7-AF38-4FA600D7086A}">
      <dgm:prSet/>
      <dgm:spPr/>
      <dgm:t>
        <a:bodyPr/>
        <a:lstStyle/>
        <a:p>
          <a:endParaRPr lang="ru-RU"/>
        </a:p>
      </dgm:t>
    </dgm:pt>
    <dgm:pt modelId="{F1590E39-A8F9-44E0-959D-DBD303FC9E50}" type="sibTrans" cxnId="{4FE2A567-EA7E-40A7-AF38-4FA600D7086A}">
      <dgm:prSet/>
      <dgm:spPr/>
      <dgm:t>
        <a:bodyPr/>
        <a:lstStyle/>
        <a:p>
          <a:endParaRPr lang="ru-RU"/>
        </a:p>
      </dgm:t>
    </dgm:pt>
    <dgm:pt modelId="{82719227-601C-4688-BCC2-995C9BCDE4BC}">
      <dgm:prSet custT="1"/>
      <dgm:spPr/>
      <dgm:t>
        <a:bodyPr/>
        <a:lstStyle/>
        <a:p>
          <a:pPr rtl="0"/>
          <a:r>
            <a:rPr lang="ru-RU" sz="2000" b="1" i="0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Были проведены исследования черного и зеленого чая.  Оказалось, что и зеленый,  и черный  чай богаты антиоксидантами,  витаминами «С» и «Е», глюкозой, имеют нейтральную или слабокислую среду.</a:t>
          </a:r>
          <a:endParaRPr lang="ru-RU" sz="2000" i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BD830E33-21EE-4475-B3A0-BBA4547149D7}" type="parTrans" cxnId="{7B24D82D-D864-4C94-AB87-4DA244168724}">
      <dgm:prSet/>
      <dgm:spPr/>
      <dgm:t>
        <a:bodyPr/>
        <a:lstStyle/>
        <a:p>
          <a:endParaRPr lang="ru-RU"/>
        </a:p>
      </dgm:t>
    </dgm:pt>
    <dgm:pt modelId="{33C2CE6D-F632-40EC-BD79-CA4C02318119}" type="sibTrans" cxnId="{7B24D82D-D864-4C94-AB87-4DA244168724}">
      <dgm:prSet/>
      <dgm:spPr/>
      <dgm:t>
        <a:bodyPr/>
        <a:lstStyle/>
        <a:p>
          <a:endParaRPr lang="ru-RU"/>
        </a:p>
      </dgm:t>
    </dgm:pt>
    <dgm:pt modelId="{47DA185A-9643-492B-9D65-488A3402656A}">
      <dgm:prSet custT="1"/>
      <dgm:spPr/>
      <dgm:t>
        <a:bodyPr/>
        <a:lstStyle/>
        <a:p>
          <a:pPr rtl="0"/>
          <a:r>
            <a:rPr lang="ru-RU" sz="2000" b="1" i="0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Немного больше танина в зеленом чае. Кофеином богат и зеленый и черный чай, которого в последнем больше. </a:t>
          </a:r>
          <a:endParaRPr lang="ru-RU" sz="2000" i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705A4BF0-396E-4BDC-AB03-8DD66EC60E0C}" type="parTrans" cxnId="{411911EF-3D49-4B8D-97B1-88DAA0B06389}">
      <dgm:prSet/>
      <dgm:spPr/>
      <dgm:t>
        <a:bodyPr/>
        <a:lstStyle/>
        <a:p>
          <a:endParaRPr lang="ru-RU"/>
        </a:p>
      </dgm:t>
    </dgm:pt>
    <dgm:pt modelId="{1E644C8A-5E8B-428E-BED9-ECDC505F5772}" type="sibTrans" cxnId="{411911EF-3D49-4B8D-97B1-88DAA0B06389}">
      <dgm:prSet/>
      <dgm:spPr/>
      <dgm:t>
        <a:bodyPr/>
        <a:lstStyle/>
        <a:p>
          <a:endParaRPr lang="ru-RU"/>
        </a:p>
      </dgm:t>
    </dgm:pt>
    <dgm:pt modelId="{46C3ADD3-5AB4-4548-B8B9-EF59DAD1E559}">
      <dgm:prSet custT="1"/>
      <dgm:spPr/>
      <dgm:t>
        <a:bodyPr/>
        <a:lstStyle/>
        <a:p>
          <a:pPr rtl="0"/>
          <a:r>
            <a:rPr lang="ru-RU" sz="2000" b="1" i="0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На вопрос, какой чай выбирать пакетированный или листовой можно ответить следующее. Листовой  чай более полезен, он содержит немного больше танинов, витамина «С». </a:t>
          </a:r>
          <a:endParaRPr lang="ru-RU" sz="2000" i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E1784B74-D2AD-49E0-920A-D7A1E4BDEA33}" type="parTrans" cxnId="{66307D80-B503-49DA-941A-A69743487342}">
      <dgm:prSet/>
      <dgm:spPr/>
      <dgm:t>
        <a:bodyPr/>
        <a:lstStyle/>
        <a:p>
          <a:endParaRPr lang="ru-RU"/>
        </a:p>
      </dgm:t>
    </dgm:pt>
    <dgm:pt modelId="{A224BABC-1475-4306-8A51-C33BEFB3DBFC}" type="sibTrans" cxnId="{66307D80-B503-49DA-941A-A69743487342}">
      <dgm:prSet/>
      <dgm:spPr/>
      <dgm:t>
        <a:bodyPr/>
        <a:lstStyle/>
        <a:p>
          <a:endParaRPr lang="ru-RU"/>
        </a:p>
      </dgm:t>
    </dgm:pt>
    <dgm:pt modelId="{D4B17905-F0EF-46B9-89A7-DA7F36BE5CF9}">
      <dgm:prSet custT="1"/>
      <dgm:spPr/>
      <dgm:t>
        <a:bodyPr/>
        <a:lstStyle/>
        <a:p>
          <a:pPr rtl="0"/>
          <a:r>
            <a:rPr lang="ru-RU" sz="2000" b="1" i="0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Чай нужно употреблять свежим, т.к. с течением времени концентрация  танинов, витамина «С», глюкозы  уменьшается и повышается кислотность среды. </a:t>
          </a:r>
          <a:endParaRPr lang="ru-RU" sz="2000" i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E16E132D-C102-41AD-ADEF-5A343A1C7593}" type="parTrans" cxnId="{FDD933A1-FB29-4FCC-9208-58C3FD11BA1F}">
      <dgm:prSet/>
      <dgm:spPr/>
      <dgm:t>
        <a:bodyPr/>
        <a:lstStyle/>
        <a:p>
          <a:endParaRPr lang="ru-RU"/>
        </a:p>
      </dgm:t>
    </dgm:pt>
    <dgm:pt modelId="{668A40C3-19D6-4BC1-AA3D-EA3150CD4293}" type="sibTrans" cxnId="{FDD933A1-FB29-4FCC-9208-58C3FD11BA1F}">
      <dgm:prSet/>
      <dgm:spPr/>
      <dgm:t>
        <a:bodyPr/>
        <a:lstStyle/>
        <a:p>
          <a:endParaRPr lang="ru-RU"/>
        </a:p>
      </dgm:t>
    </dgm:pt>
    <dgm:pt modelId="{F407FEC3-2AD3-4B34-A17D-74E85724BE67}">
      <dgm:prSet custT="1"/>
      <dgm:spPr/>
      <dgm:t>
        <a:bodyPr/>
        <a:lstStyle/>
        <a:p>
          <a:pPr rtl="0"/>
          <a:r>
            <a:rPr lang="ru-RU" sz="2000" b="1" i="0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Чай торговых марок, наиболее часто используемый учениками имеет хорошее качество, об этом можно судить по близким значениям  величин определяемых компонентов.</a:t>
          </a:r>
          <a:endParaRPr lang="ru-RU" sz="2000" b="1" i="0" baseline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5CFED55B-3E2D-4BBC-8754-72C3CE298A5E}" type="parTrans" cxnId="{81A13451-5E98-44E8-B868-ADC39F50A98E}">
      <dgm:prSet/>
      <dgm:spPr/>
      <dgm:t>
        <a:bodyPr/>
        <a:lstStyle/>
        <a:p>
          <a:endParaRPr lang="ru-RU"/>
        </a:p>
      </dgm:t>
    </dgm:pt>
    <dgm:pt modelId="{46ED08B6-7DDD-466C-9D4F-849378B7CB87}" type="sibTrans" cxnId="{81A13451-5E98-44E8-B868-ADC39F50A98E}">
      <dgm:prSet/>
      <dgm:spPr/>
      <dgm:t>
        <a:bodyPr/>
        <a:lstStyle/>
        <a:p>
          <a:endParaRPr lang="ru-RU"/>
        </a:p>
      </dgm:t>
    </dgm:pt>
    <dgm:pt modelId="{4FDCAA08-18F0-4EC3-80AF-19BDBC36C770}" type="pres">
      <dgm:prSet presAssocID="{5479C116-D71A-424B-A3FF-32BA8E4C1B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01218-32AF-4A7C-A023-68B10BFB223E}" type="pres">
      <dgm:prSet presAssocID="{B6204DDF-61E0-4231-8517-456317061330}" presName="parentText" presStyleLbl="node1" presStyleIdx="0" presStyleCnt="6" custScaleY="1248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49DFA-3749-42E7-9E24-A60B689FF1FB}" type="pres">
      <dgm:prSet presAssocID="{F1590E39-A8F9-44E0-959D-DBD303FC9E50}" presName="spacer" presStyleCnt="0"/>
      <dgm:spPr/>
      <dgm:t>
        <a:bodyPr/>
        <a:lstStyle/>
        <a:p>
          <a:endParaRPr lang="ru-RU"/>
        </a:p>
      </dgm:t>
    </dgm:pt>
    <dgm:pt modelId="{9B742DCC-7F59-4558-A5CE-467CE4336426}" type="pres">
      <dgm:prSet presAssocID="{82719227-601C-4688-BCC2-995C9BCDE4B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B2E93-7A63-4578-A94F-B39D4EF039A1}" type="pres">
      <dgm:prSet presAssocID="{33C2CE6D-F632-40EC-BD79-CA4C02318119}" presName="spacer" presStyleCnt="0"/>
      <dgm:spPr/>
      <dgm:t>
        <a:bodyPr/>
        <a:lstStyle/>
        <a:p>
          <a:endParaRPr lang="ru-RU"/>
        </a:p>
      </dgm:t>
    </dgm:pt>
    <dgm:pt modelId="{271FCC4E-BD28-4F2B-8082-489CE76FFDE0}" type="pres">
      <dgm:prSet presAssocID="{47DA185A-9643-492B-9D65-488A3402656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9BD6A-A597-41A6-95E4-512EBFF67718}" type="pres">
      <dgm:prSet presAssocID="{1E644C8A-5E8B-428E-BED9-ECDC505F5772}" presName="spacer" presStyleCnt="0"/>
      <dgm:spPr/>
      <dgm:t>
        <a:bodyPr/>
        <a:lstStyle/>
        <a:p>
          <a:endParaRPr lang="ru-RU"/>
        </a:p>
      </dgm:t>
    </dgm:pt>
    <dgm:pt modelId="{FB5442F2-E540-4CBF-8C5F-BDF78D1B254D}" type="pres">
      <dgm:prSet presAssocID="{46C3ADD3-5AB4-4548-B8B9-EF59DAD1E55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79683-8004-482A-AD86-804897FB2C93}" type="pres">
      <dgm:prSet presAssocID="{A224BABC-1475-4306-8A51-C33BEFB3DBFC}" presName="spacer" presStyleCnt="0"/>
      <dgm:spPr/>
      <dgm:t>
        <a:bodyPr/>
        <a:lstStyle/>
        <a:p>
          <a:endParaRPr lang="ru-RU"/>
        </a:p>
      </dgm:t>
    </dgm:pt>
    <dgm:pt modelId="{4B9C4AA7-7D67-4B86-8264-B15F5E4790B6}" type="pres">
      <dgm:prSet presAssocID="{D4B17905-F0EF-46B9-89A7-DA7F36BE5CF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1ACB0-D592-4829-A8CB-D66979EEADC3}" type="pres">
      <dgm:prSet presAssocID="{668A40C3-19D6-4BC1-AA3D-EA3150CD4293}" presName="spacer" presStyleCnt="0"/>
      <dgm:spPr/>
      <dgm:t>
        <a:bodyPr/>
        <a:lstStyle/>
        <a:p>
          <a:endParaRPr lang="ru-RU"/>
        </a:p>
      </dgm:t>
    </dgm:pt>
    <dgm:pt modelId="{667A1F9A-60D5-4404-8990-B66BF15F8D86}" type="pres">
      <dgm:prSet presAssocID="{F407FEC3-2AD3-4B34-A17D-74E85724BE6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6787DE-CE9C-47B2-877E-9D4BE4DF2837}" type="presOf" srcId="{B6204DDF-61E0-4231-8517-456317061330}" destId="{93001218-32AF-4A7C-A023-68B10BFB223E}" srcOrd="0" destOrd="0" presId="urn:microsoft.com/office/officeart/2005/8/layout/vList2"/>
    <dgm:cxn modelId="{CF89C70B-D8AB-46C2-AECE-C5528209F17E}" type="presOf" srcId="{82719227-601C-4688-BCC2-995C9BCDE4BC}" destId="{9B742DCC-7F59-4558-A5CE-467CE4336426}" srcOrd="0" destOrd="0" presId="urn:microsoft.com/office/officeart/2005/8/layout/vList2"/>
    <dgm:cxn modelId="{4FE2A567-EA7E-40A7-AF38-4FA600D7086A}" srcId="{5479C116-D71A-424B-A3FF-32BA8E4C1BDD}" destId="{B6204DDF-61E0-4231-8517-456317061330}" srcOrd="0" destOrd="0" parTransId="{A79E820A-69EE-4BA2-AFF7-AFAFFBEDA21E}" sibTransId="{F1590E39-A8F9-44E0-959D-DBD303FC9E50}"/>
    <dgm:cxn modelId="{66307D80-B503-49DA-941A-A69743487342}" srcId="{5479C116-D71A-424B-A3FF-32BA8E4C1BDD}" destId="{46C3ADD3-5AB4-4548-B8B9-EF59DAD1E559}" srcOrd="3" destOrd="0" parTransId="{E1784B74-D2AD-49E0-920A-D7A1E4BDEA33}" sibTransId="{A224BABC-1475-4306-8A51-C33BEFB3DBFC}"/>
    <dgm:cxn modelId="{7A7FF243-D6BE-428C-B6AE-1DFEE72FA481}" type="presOf" srcId="{F407FEC3-2AD3-4B34-A17D-74E85724BE67}" destId="{667A1F9A-60D5-4404-8990-B66BF15F8D86}" srcOrd="0" destOrd="0" presId="urn:microsoft.com/office/officeart/2005/8/layout/vList2"/>
    <dgm:cxn modelId="{B7CFB027-073E-42EF-B62C-91F556E5C187}" type="presOf" srcId="{D4B17905-F0EF-46B9-89A7-DA7F36BE5CF9}" destId="{4B9C4AA7-7D67-4B86-8264-B15F5E4790B6}" srcOrd="0" destOrd="0" presId="urn:microsoft.com/office/officeart/2005/8/layout/vList2"/>
    <dgm:cxn modelId="{4B8CF4E2-DC1B-42E0-8F98-5F2BDA1D1CEC}" type="presOf" srcId="{5479C116-D71A-424B-A3FF-32BA8E4C1BDD}" destId="{4FDCAA08-18F0-4EC3-80AF-19BDBC36C770}" srcOrd="0" destOrd="0" presId="urn:microsoft.com/office/officeart/2005/8/layout/vList2"/>
    <dgm:cxn modelId="{FDD933A1-FB29-4FCC-9208-58C3FD11BA1F}" srcId="{5479C116-D71A-424B-A3FF-32BA8E4C1BDD}" destId="{D4B17905-F0EF-46B9-89A7-DA7F36BE5CF9}" srcOrd="4" destOrd="0" parTransId="{E16E132D-C102-41AD-ADEF-5A343A1C7593}" sibTransId="{668A40C3-19D6-4BC1-AA3D-EA3150CD4293}"/>
    <dgm:cxn modelId="{68CA4144-F31C-4EBB-BBDD-D02ED81AFAC1}" type="presOf" srcId="{47DA185A-9643-492B-9D65-488A3402656A}" destId="{271FCC4E-BD28-4F2B-8082-489CE76FFDE0}" srcOrd="0" destOrd="0" presId="urn:microsoft.com/office/officeart/2005/8/layout/vList2"/>
    <dgm:cxn modelId="{7B24D82D-D864-4C94-AB87-4DA244168724}" srcId="{5479C116-D71A-424B-A3FF-32BA8E4C1BDD}" destId="{82719227-601C-4688-BCC2-995C9BCDE4BC}" srcOrd="1" destOrd="0" parTransId="{BD830E33-21EE-4475-B3A0-BBA4547149D7}" sibTransId="{33C2CE6D-F632-40EC-BD79-CA4C02318119}"/>
    <dgm:cxn modelId="{411911EF-3D49-4B8D-97B1-88DAA0B06389}" srcId="{5479C116-D71A-424B-A3FF-32BA8E4C1BDD}" destId="{47DA185A-9643-492B-9D65-488A3402656A}" srcOrd="2" destOrd="0" parTransId="{705A4BF0-396E-4BDC-AB03-8DD66EC60E0C}" sibTransId="{1E644C8A-5E8B-428E-BED9-ECDC505F5772}"/>
    <dgm:cxn modelId="{81A13451-5E98-44E8-B868-ADC39F50A98E}" srcId="{5479C116-D71A-424B-A3FF-32BA8E4C1BDD}" destId="{F407FEC3-2AD3-4B34-A17D-74E85724BE67}" srcOrd="5" destOrd="0" parTransId="{5CFED55B-3E2D-4BBC-8754-72C3CE298A5E}" sibTransId="{46ED08B6-7DDD-466C-9D4F-849378B7CB87}"/>
    <dgm:cxn modelId="{EF9098FE-BFE3-4B97-93CF-A56BA244406A}" type="presOf" srcId="{46C3ADD3-5AB4-4548-B8B9-EF59DAD1E559}" destId="{FB5442F2-E540-4CBF-8C5F-BDF78D1B254D}" srcOrd="0" destOrd="0" presId="urn:microsoft.com/office/officeart/2005/8/layout/vList2"/>
    <dgm:cxn modelId="{6FFF87A8-DC9D-4306-8585-A56909EC9B2C}" type="presParOf" srcId="{4FDCAA08-18F0-4EC3-80AF-19BDBC36C770}" destId="{93001218-32AF-4A7C-A023-68B10BFB223E}" srcOrd="0" destOrd="0" presId="urn:microsoft.com/office/officeart/2005/8/layout/vList2"/>
    <dgm:cxn modelId="{3FCAE7C9-2EDA-4069-BA28-2FDD3DBAFDDE}" type="presParOf" srcId="{4FDCAA08-18F0-4EC3-80AF-19BDBC36C770}" destId="{8B649DFA-3749-42E7-9E24-A60B689FF1FB}" srcOrd="1" destOrd="0" presId="urn:microsoft.com/office/officeart/2005/8/layout/vList2"/>
    <dgm:cxn modelId="{EAF3877A-5F4E-4789-8E74-674D30534B68}" type="presParOf" srcId="{4FDCAA08-18F0-4EC3-80AF-19BDBC36C770}" destId="{9B742DCC-7F59-4558-A5CE-467CE4336426}" srcOrd="2" destOrd="0" presId="urn:microsoft.com/office/officeart/2005/8/layout/vList2"/>
    <dgm:cxn modelId="{42F38179-306C-424B-A1A0-48503D5AE28D}" type="presParOf" srcId="{4FDCAA08-18F0-4EC3-80AF-19BDBC36C770}" destId="{437B2E93-7A63-4578-A94F-B39D4EF039A1}" srcOrd="3" destOrd="0" presId="urn:microsoft.com/office/officeart/2005/8/layout/vList2"/>
    <dgm:cxn modelId="{4BF94ACB-D591-47AE-9A14-6C365762C56C}" type="presParOf" srcId="{4FDCAA08-18F0-4EC3-80AF-19BDBC36C770}" destId="{271FCC4E-BD28-4F2B-8082-489CE76FFDE0}" srcOrd="4" destOrd="0" presId="urn:microsoft.com/office/officeart/2005/8/layout/vList2"/>
    <dgm:cxn modelId="{D01F315C-1A0F-4A44-9F9D-C6C2F4EB556E}" type="presParOf" srcId="{4FDCAA08-18F0-4EC3-80AF-19BDBC36C770}" destId="{C719BD6A-A597-41A6-95E4-512EBFF67718}" srcOrd="5" destOrd="0" presId="urn:microsoft.com/office/officeart/2005/8/layout/vList2"/>
    <dgm:cxn modelId="{1336F938-328F-4852-83B4-49048430E8B7}" type="presParOf" srcId="{4FDCAA08-18F0-4EC3-80AF-19BDBC36C770}" destId="{FB5442F2-E540-4CBF-8C5F-BDF78D1B254D}" srcOrd="6" destOrd="0" presId="urn:microsoft.com/office/officeart/2005/8/layout/vList2"/>
    <dgm:cxn modelId="{51117D60-9F14-4977-B7C8-832D61D63539}" type="presParOf" srcId="{4FDCAA08-18F0-4EC3-80AF-19BDBC36C770}" destId="{EC979683-8004-482A-AD86-804897FB2C93}" srcOrd="7" destOrd="0" presId="urn:microsoft.com/office/officeart/2005/8/layout/vList2"/>
    <dgm:cxn modelId="{2816FF6D-1156-41E5-8FEC-036299688971}" type="presParOf" srcId="{4FDCAA08-18F0-4EC3-80AF-19BDBC36C770}" destId="{4B9C4AA7-7D67-4B86-8264-B15F5E4790B6}" srcOrd="8" destOrd="0" presId="urn:microsoft.com/office/officeart/2005/8/layout/vList2"/>
    <dgm:cxn modelId="{5621AA35-06ED-414C-B173-D1936EF05106}" type="presParOf" srcId="{4FDCAA08-18F0-4EC3-80AF-19BDBC36C770}" destId="{4AE1ACB0-D592-4829-A8CB-D66979EEADC3}" srcOrd="9" destOrd="0" presId="urn:microsoft.com/office/officeart/2005/8/layout/vList2"/>
    <dgm:cxn modelId="{3FFC1782-A061-4B4C-BCB1-C5F19ACB0D86}" type="presParOf" srcId="{4FDCAA08-18F0-4EC3-80AF-19BDBC36C770}" destId="{667A1F9A-60D5-4404-8990-B66BF15F8D8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D40FF4-ACA7-41C2-AA23-E57F3255A0E0}">
      <dsp:nvSpPr>
        <dsp:cNvPr id="0" name=""/>
        <dsp:cNvSpPr/>
      </dsp:nvSpPr>
      <dsp:spPr>
        <a:xfrm>
          <a:off x="105082" y="0"/>
          <a:ext cx="7028584" cy="125588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Monotype Corsiva" pitchFamily="66" charset="0"/>
              <a:cs typeface="Times New Roman" pitchFamily="18" charset="0"/>
            </a:rPr>
            <a:t>Цель работы:</a:t>
          </a:r>
          <a:endParaRPr lang="ru-RU" sz="3600" kern="1200" dirty="0">
            <a:latin typeface="Monotype Corsiva" pitchFamily="66" charset="0"/>
            <a:cs typeface="Times New Roman" pitchFamily="18" charset="0"/>
          </a:endParaRPr>
        </a:p>
      </dsp:txBody>
      <dsp:txXfrm>
        <a:off x="105082" y="0"/>
        <a:ext cx="7028584" cy="1255883"/>
      </dsp:txXfrm>
    </dsp:sp>
    <dsp:sp modelId="{15788CE6-4A23-46D7-AABE-BF4709823556}">
      <dsp:nvSpPr>
        <dsp:cNvPr id="0" name=""/>
        <dsp:cNvSpPr/>
      </dsp:nvSpPr>
      <dsp:spPr>
        <a:xfrm>
          <a:off x="676572" y="1357321"/>
          <a:ext cx="6620735" cy="1039846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0" kern="1200" dirty="0" smtClean="0">
              <a:latin typeface="Monotype Corsiva" pitchFamily="66" charset="0"/>
              <a:cs typeface="Times New Roman" pitchFamily="18" charset="0"/>
            </a:rPr>
            <a:t>Исследовать</a:t>
          </a:r>
          <a:r>
            <a:rPr lang="en-US" sz="2400" i="0" kern="1200" dirty="0" smtClean="0">
              <a:latin typeface="Monotype Corsiva" pitchFamily="66" charset="0"/>
              <a:cs typeface="Times New Roman" pitchFamily="18" charset="0"/>
            </a:rPr>
            <a:t> </a:t>
          </a:r>
          <a:r>
            <a:rPr lang="ru-RU" sz="2400" i="0" kern="1200" dirty="0" smtClean="0">
              <a:latin typeface="Monotype Corsiva" pitchFamily="66" charset="0"/>
              <a:cs typeface="Times New Roman" pitchFamily="18" charset="0"/>
            </a:rPr>
            <a:t> состав и свойства различных сортов чая</a:t>
          </a:r>
          <a:endParaRPr lang="ru-RU" sz="2400" i="0" kern="1200" dirty="0">
            <a:latin typeface="Monotype Corsiva" pitchFamily="66" charset="0"/>
            <a:cs typeface="Times New Roman" pitchFamily="18" charset="0"/>
          </a:endParaRPr>
        </a:p>
      </dsp:txBody>
      <dsp:txXfrm>
        <a:off x="676572" y="1357321"/>
        <a:ext cx="6620735" cy="1039846"/>
      </dsp:txXfrm>
    </dsp:sp>
    <dsp:sp modelId="{883E7EF7-D624-4387-AF73-F8683CFE9068}">
      <dsp:nvSpPr>
        <dsp:cNvPr id="0" name=""/>
        <dsp:cNvSpPr/>
      </dsp:nvSpPr>
      <dsp:spPr>
        <a:xfrm>
          <a:off x="1319522" y="2500325"/>
          <a:ext cx="7028584" cy="964568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0" kern="1200" dirty="0" smtClean="0">
              <a:latin typeface="Monotype Corsiva" pitchFamily="66" charset="0"/>
              <a:cs typeface="Times New Roman" pitchFamily="18" charset="0"/>
            </a:rPr>
            <a:t>Сравнить их по содержанию основных компонентов, </a:t>
          </a:r>
          <a:endParaRPr lang="ru-RU" sz="2400" i="0" kern="1200" dirty="0">
            <a:latin typeface="Monotype Corsiva" pitchFamily="66" charset="0"/>
            <a:cs typeface="Times New Roman" pitchFamily="18" charset="0"/>
          </a:endParaRPr>
        </a:p>
      </dsp:txBody>
      <dsp:txXfrm>
        <a:off x="1319522" y="2500325"/>
        <a:ext cx="7028584" cy="964568"/>
      </dsp:txXfrm>
    </dsp:sp>
    <dsp:sp modelId="{8B49FCF4-6BAA-4ADE-A34F-BD30501F77ED}">
      <dsp:nvSpPr>
        <dsp:cNvPr id="0" name=""/>
        <dsp:cNvSpPr/>
      </dsp:nvSpPr>
      <dsp:spPr>
        <a:xfrm>
          <a:off x="1791887" y="3630859"/>
          <a:ext cx="7028584" cy="1011551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0" kern="1200" dirty="0" smtClean="0">
              <a:latin typeface="Monotype Corsiva" pitchFamily="66" charset="0"/>
              <a:cs typeface="Times New Roman" pitchFamily="18" charset="0"/>
            </a:rPr>
            <a:t>Научиться правильно выбирать и готовить данный продукт</a:t>
          </a:r>
          <a:r>
            <a:rPr lang="ru-RU" sz="2400" i="0" kern="1200" dirty="0" smtClean="0">
              <a:latin typeface="Monotype Corsiva" pitchFamily="66" charset="0"/>
            </a:rPr>
            <a:t>.</a:t>
          </a:r>
          <a:endParaRPr lang="ru-RU" sz="2400" i="0" kern="1200" dirty="0">
            <a:latin typeface="Monotype Corsiva" pitchFamily="66" charset="0"/>
          </a:endParaRPr>
        </a:p>
      </dsp:txBody>
      <dsp:txXfrm>
        <a:off x="1791887" y="3630859"/>
        <a:ext cx="7028584" cy="10115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A1A9BB-89E1-4B4A-B461-61A2CC05C0F0}">
      <dsp:nvSpPr>
        <dsp:cNvPr id="0" name=""/>
        <dsp:cNvSpPr/>
      </dsp:nvSpPr>
      <dsp:spPr>
        <a:xfrm>
          <a:off x="0" y="132929"/>
          <a:ext cx="9144000" cy="819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baseline="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rPr>
            <a:t>Задачи: </a:t>
          </a:r>
          <a:endParaRPr lang="ru-RU" sz="3600" b="0" kern="1200" baseline="0" dirty="0"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  <a:cs typeface="Times New Roman" pitchFamily="18" charset="0"/>
          </a:endParaRPr>
        </a:p>
      </dsp:txBody>
      <dsp:txXfrm>
        <a:off x="0" y="132929"/>
        <a:ext cx="9144000" cy="819000"/>
      </dsp:txXfrm>
    </dsp:sp>
    <dsp:sp modelId="{9BC1739B-642E-4818-98B6-2D1BE7496B85}">
      <dsp:nvSpPr>
        <dsp:cNvPr id="0" name=""/>
        <dsp:cNvSpPr/>
      </dsp:nvSpPr>
      <dsp:spPr>
        <a:xfrm>
          <a:off x="0" y="899677"/>
          <a:ext cx="9144000" cy="819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Познакомиться с  историей возникновения чая, его появлением в России.</a:t>
          </a:r>
          <a:endParaRPr lang="ru-RU" sz="2000" b="0" i="1" kern="1200" baseline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0" y="899677"/>
        <a:ext cx="9144000" cy="819000"/>
      </dsp:txXfrm>
    </dsp:sp>
    <dsp:sp modelId="{E580021A-513D-4179-94ED-38950A5A10F7}">
      <dsp:nvSpPr>
        <dsp:cNvPr id="0" name=""/>
        <dsp:cNvSpPr/>
      </dsp:nvSpPr>
      <dsp:spPr>
        <a:xfrm>
          <a:off x="0" y="1776277"/>
          <a:ext cx="9144000" cy="819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Изучить литературу,  касающуюся химического состава различных сортов  чая и его влияния на организм человека.</a:t>
          </a:r>
          <a:endParaRPr lang="ru-RU" sz="2000" b="0" i="1" kern="1200" baseline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0" y="1776277"/>
        <a:ext cx="9144000" cy="819000"/>
      </dsp:txXfrm>
    </dsp:sp>
    <dsp:sp modelId="{33A08972-8363-46CD-9FC8-CCA976D55B1D}">
      <dsp:nvSpPr>
        <dsp:cNvPr id="0" name=""/>
        <dsp:cNvSpPr/>
      </dsp:nvSpPr>
      <dsp:spPr>
        <a:xfrm>
          <a:off x="0" y="2652877"/>
          <a:ext cx="9144000" cy="819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Узнать, какие сорта чая  и как предпочитают употреблять ученики МБОУ «</a:t>
          </a:r>
          <a:r>
            <a:rPr lang="ru-RU" sz="2000" b="0" i="1" kern="1200" baseline="0" dirty="0" err="1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Черемшанский</a:t>
          </a:r>
          <a:r>
            <a:rPr lang="ru-RU" sz="2000" b="0" i="1" kern="1200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 лицей»</a:t>
          </a:r>
          <a:endParaRPr lang="ru-RU" sz="2000" b="0" i="1" kern="1200" baseline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0" y="2652877"/>
        <a:ext cx="9144000" cy="819000"/>
      </dsp:txXfrm>
    </dsp:sp>
    <dsp:sp modelId="{A5B832A5-F8EF-4FBB-8108-9BBDFFD0E3CF}">
      <dsp:nvSpPr>
        <dsp:cNvPr id="0" name=""/>
        <dsp:cNvSpPr/>
      </dsp:nvSpPr>
      <dsp:spPr>
        <a:xfrm>
          <a:off x="0" y="3529477"/>
          <a:ext cx="9144000" cy="819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Изучить методику выделения компонентов чая. </a:t>
          </a:r>
          <a:endParaRPr lang="ru-RU" sz="2000" kern="120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0" y="3529477"/>
        <a:ext cx="9144000" cy="819000"/>
      </dsp:txXfrm>
    </dsp:sp>
    <dsp:sp modelId="{0BEF4CDF-5002-47C6-AF0A-AC46BFEFF3BE}">
      <dsp:nvSpPr>
        <dsp:cNvPr id="0" name=""/>
        <dsp:cNvSpPr/>
      </dsp:nvSpPr>
      <dsp:spPr>
        <a:xfrm>
          <a:off x="0" y="4406076"/>
          <a:ext cx="9144000" cy="819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Сравнить  между собой  чай зеленый  и черный листовой и чай пакетированный,  чай  наиболее часто употребляемый учащимися торговых марок по составу и свойствам.</a:t>
          </a:r>
          <a:endParaRPr lang="ru-RU" sz="2000" b="0" i="1" kern="1200" baseline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0" y="4406076"/>
        <a:ext cx="9144000" cy="819000"/>
      </dsp:txXfrm>
    </dsp:sp>
    <dsp:sp modelId="{45624CEE-0B5F-47EF-ABF9-3B47BCD516C8}">
      <dsp:nvSpPr>
        <dsp:cNvPr id="0" name=""/>
        <dsp:cNvSpPr/>
      </dsp:nvSpPr>
      <dsp:spPr>
        <a:xfrm>
          <a:off x="0" y="5282677"/>
          <a:ext cx="9144000" cy="819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baseline="0" dirty="0" smtClean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rPr>
            <a:t>Дать рекомендации по выбору сортов чая и правильного употребления.</a:t>
          </a:r>
          <a:endParaRPr lang="ru-RU" sz="2000" b="0" i="1" kern="1200" baseline="0" dirty="0">
            <a:solidFill>
              <a:srgbClr val="006600"/>
            </a:solidFill>
            <a:latin typeface="Monotype Corsiva" pitchFamily="66" charset="0"/>
            <a:cs typeface="Times New Roman" pitchFamily="18" charset="0"/>
          </a:endParaRPr>
        </a:p>
      </dsp:txBody>
      <dsp:txXfrm>
        <a:off x="0" y="5282677"/>
        <a:ext cx="9144000" cy="819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420D1-605E-483D-ABD0-F65ECC511769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D46CF-6A28-4240-A3EB-B198EBFB3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DA6B-502F-4D14-8A0B-7EA6E115786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DA6B-502F-4D14-8A0B-7EA6E115786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DA6B-502F-4D14-8A0B-7EA6E115786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DA6B-502F-4D14-8A0B-7EA6E115786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DA6B-502F-4D14-8A0B-7EA6E11578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DA6B-502F-4D14-8A0B-7EA6E115786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DA6B-502F-4D14-8A0B-7EA6E115786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DA6B-502F-4D14-8A0B-7EA6E115786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DA6B-502F-4D14-8A0B-7EA6E115786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DA6B-502F-4D14-8A0B-7EA6E115786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DA6B-502F-4D14-8A0B-7EA6E115786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ADA6B-502F-4D14-8A0B-7EA6E115786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F44E-7A09-4296-982F-8288A1D3B25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8D4-5910-497A-B8C5-AB0F65D6C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F44E-7A09-4296-982F-8288A1D3B25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8D4-5910-497A-B8C5-AB0F65D6C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F44E-7A09-4296-982F-8288A1D3B25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8D4-5910-497A-B8C5-AB0F65D6C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F44E-7A09-4296-982F-8288A1D3B25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8D4-5910-497A-B8C5-AB0F65D6C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F44E-7A09-4296-982F-8288A1D3B25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8D4-5910-497A-B8C5-AB0F65D6C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F44E-7A09-4296-982F-8288A1D3B25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8D4-5910-497A-B8C5-AB0F65D6C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F44E-7A09-4296-982F-8288A1D3B25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8D4-5910-497A-B8C5-AB0F65D6C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F44E-7A09-4296-982F-8288A1D3B25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8D4-5910-497A-B8C5-AB0F65D6C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F44E-7A09-4296-982F-8288A1D3B25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8D4-5910-497A-B8C5-AB0F65D6C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F44E-7A09-4296-982F-8288A1D3B25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8D4-5910-497A-B8C5-AB0F65D6C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F44E-7A09-4296-982F-8288A1D3B25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8D4-5910-497A-B8C5-AB0F65D6C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6F44E-7A09-4296-982F-8288A1D3B250}" type="datetimeFigureOut">
              <a:rPr lang="ru-RU" smtClean="0"/>
              <a:pPr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008D4-5910-497A-B8C5-AB0F65D6C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data18.gallery.ru/albums/gallery/300357-bdc27-51935389-m750x740-u64545.jpg" TargetMode="External"/><Relationship Id="rId3" Type="http://schemas.openxmlformats.org/officeDocument/2006/relationships/hyperlink" Target="https://docviewer.yandex.ru/?url=ya-disk-public://n/tjPx78JxC8DtlQ/IBIramQ6BUuRXx8LA/luWwfto8=&amp;archive-path=//Vasiliev-1.djvu&amp;name=Vasiliev-1-2.rar//Vasiliev-1.djvu&amp;c=552179f623b0" TargetMode="External"/><Relationship Id="rId7" Type="http://schemas.openxmlformats.org/officeDocument/2006/relationships/hyperlink" Target="http://photooboi.ru/upload/iblock/3e4/3e419348bcebb308bdec7e4d459a540d.jpg" TargetMode="External"/><Relationship Id="rId2" Type="http://schemas.openxmlformats.org/officeDocument/2006/relationships/hyperlink" Target="http://pedsovet.su/load/401-1-0-4291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6.favim.com/mini/61/art-arts-creativity-creative-liquid-603665.jpg" TargetMode="External"/><Relationship Id="rId5" Type="http://schemas.openxmlformats.org/officeDocument/2006/relationships/hyperlink" Target="http://chayblog.ru/" TargetMode="External"/><Relationship Id="rId10" Type="http://schemas.openxmlformats.org/officeDocument/2006/relationships/hyperlink" Target="http://l2.yimg.com/bt/api/res/1.2/huASCaZAXISZxf110pmPyg--/YXBwaWQ9eW5ld3M7cT04NTt3PTYwMA--/http:/media.zenfs.com/en-US/blogs/partner/ori_79a1113a36899d.jpg" TargetMode="External"/><Relationship Id="rId4" Type="http://schemas.openxmlformats.org/officeDocument/2006/relationships/hyperlink" Target="https://ru.wikipedia.org/wiki/%D7%E0%E9" TargetMode="External"/><Relationship Id="rId9" Type="http://schemas.openxmlformats.org/officeDocument/2006/relationships/hyperlink" Target="http://numerologic.ucoz.ru/_pu/2/9150550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акты-о-чае.jpg (598×6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492896"/>
            <a:ext cx="2436991" cy="2445141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grpSp>
        <p:nvGrpSpPr>
          <p:cNvPr id="2" name="Группа 6"/>
          <p:cNvGrpSpPr/>
          <p:nvPr/>
        </p:nvGrpSpPr>
        <p:grpSpPr>
          <a:xfrm>
            <a:off x="755576" y="908720"/>
            <a:ext cx="6912768" cy="5674115"/>
            <a:chOff x="529654" y="1892262"/>
            <a:chExt cx="6731792" cy="47179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29654" y="1892262"/>
              <a:ext cx="6731792" cy="2072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i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Чай – знакомый незнакомец.</a:t>
              </a:r>
            </a:p>
            <a:p>
              <a:pPr algn="ctr">
                <a:defRPr/>
              </a:pPr>
              <a:r>
                <a:rPr lang="ru-RU" sz="3600" b="1" i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Исследовательская работа</a:t>
              </a:r>
              <a:endParaRPr lang="ru-RU" sz="3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20514" y="5305038"/>
              <a:ext cx="5620174" cy="1305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Выполнила  ученица </a:t>
              </a:r>
              <a:r>
                <a:rPr lang="ru-RU" sz="24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11 </a:t>
              </a:r>
              <a:r>
                <a:rPr lang="ru-RU" sz="24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класса  :</a:t>
              </a:r>
            </a:p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Кузьмина Евгения</a:t>
              </a:r>
            </a:p>
            <a:p>
              <a:pPr algn="ctr"/>
              <a:r>
                <a:rPr lang="ru-RU" sz="24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Руководитель учитель химии:</a:t>
              </a:r>
            </a:p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Кузьмина  Вера Васильевна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Результаты анкетирования</a:t>
            </a:r>
            <a:endParaRPr lang="ru-RU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12976" y="-243408"/>
            <a:ext cx="446449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692696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бразец №1 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20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Ахмад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» </a:t>
            </a:r>
            <a:r>
              <a:rPr lang="ru-RU" sz="2000" b="1" i="1" dirty="0" smtClean="0">
                <a:latin typeface="Monotype Corsiva" pitchFamily="66" charset="0"/>
              </a:rPr>
              <a:t>– 36 человек (24%)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Образец №2 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20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Нури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» </a:t>
            </a:r>
            <a:r>
              <a:rPr lang="ru-RU" sz="2000" b="1" i="1" dirty="0" smtClean="0">
                <a:latin typeface="Monotype Corsiva" pitchFamily="66" charset="0"/>
              </a:rPr>
              <a:t>– 29 человек (19%)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Образец №3 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20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Липтон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» </a:t>
            </a:r>
            <a:r>
              <a:rPr lang="ru-RU" sz="2000" b="1" i="1" dirty="0" smtClean="0">
                <a:latin typeface="Monotype Corsiva" pitchFamily="66" charset="0"/>
              </a:rPr>
              <a:t>– 23 человека (15%)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Образец №4 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«Ява» </a:t>
            </a:r>
            <a:r>
              <a:rPr lang="ru-RU" sz="2000" b="1" i="1" dirty="0" smtClean="0">
                <a:latin typeface="Monotype Corsiva" pitchFamily="66" charset="0"/>
              </a:rPr>
              <a:t>– 19 человек (13%)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Образец №5 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«Майский» </a:t>
            </a:r>
            <a:r>
              <a:rPr lang="ru-RU" sz="2000" b="1" i="1" dirty="0" smtClean="0">
                <a:latin typeface="Monotype Corsiva" pitchFamily="66" charset="0"/>
              </a:rPr>
              <a:t>– 13 человек (9%)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Образец №6 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20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Нури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» </a:t>
            </a:r>
            <a:r>
              <a:rPr lang="ru-RU" sz="2000" b="1" i="1" dirty="0" smtClean="0">
                <a:latin typeface="Monotype Corsiva" pitchFamily="66" charset="0"/>
              </a:rPr>
              <a:t>– 11 человек (7%)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Образец №7 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en-US" sz="2000" b="1" i="1" dirty="0" smtClean="0">
                <a:solidFill>
                  <a:srgbClr val="FF0000"/>
                </a:solidFill>
                <a:latin typeface="Monotype Corsiva" pitchFamily="66" charset="0"/>
              </a:rPr>
              <a:t>Tess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itchFamily="66" charset="0"/>
              </a:rPr>
              <a:t>» </a:t>
            </a:r>
            <a:r>
              <a:rPr lang="ru-RU" sz="2000" b="1" i="1" dirty="0" smtClean="0">
                <a:latin typeface="Monotype Corsiva" pitchFamily="66" charset="0"/>
              </a:rPr>
              <a:t>– 19 человек (13%)</a:t>
            </a:r>
            <a:endParaRPr lang="ru-RU" sz="2000" b="1" i="1" dirty="0">
              <a:latin typeface="Monotype Corsiva" pitchFamily="66" charset="0"/>
            </a:endParaRPr>
          </a:p>
        </p:txBody>
      </p:sp>
      <p:sp>
        <p:nvSpPr>
          <p:cNvPr id="5" name="Управляющая кнопка: в конец 4">
            <a:hlinkClick r:id="rId4" action="ppaction://hlinksldjump" highlightClick="1"/>
          </p:cNvPr>
          <p:cNvSpPr/>
          <p:nvPr/>
        </p:nvSpPr>
        <p:spPr>
          <a:xfrm rot="10800000">
            <a:off x="571472" y="6429396"/>
            <a:ext cx="928694" cy="214314"/>
          </a:xfrm>
          <a:prstGeom prst="actionButtonEn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09516" y="3284984"/>
          <a:ext cx="9034484" cy="3175566"/>
        </p:xfrm>
        <a:graphic>
          <a:graphicData uri="http://schemas.openxmlformats.org/presentationml/2006/ole">
            <p:oleObj spid="_x0000_s4098" name="Диаграмма" r:id="rId5" imgW="5419551" imgH="1904813" progId="MSGraph.Chart.8">
              <p:embed/>
            </p:oleObj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3365074" y="980728"/>
          <a:ext cx="5836780" cy="4176464"/>
        </p:xfrm>
        <a:graphic>
          <a:graphicData uri="http://schemas.openxmlformats.org/presentationml/2006/ole">
            <p:oleObj spid="_x0000_s5122" name="Диаграмма" r:id="rId4" imgW="3247908" imgH="2324109" progId="MSGraph.Char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18864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 пользе чая знают 68 человек (43%), не знают 82 человека (55%)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4941168"/>
            <a:ext cx="89644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основании этого можно сделать вывод, что о пользе чая, а так же о химическом составе чая имеет какое-либо представление наименьшее количество опрашиваемых. Поэтому  проблема, которой мы занялись, является актуальной.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63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Monotype Corsiva" pitchFamily="66" charset="0"/>
              </a:rPr>
              <a:t>Исследование химического состава чая</a:t>
            </a:r>
            <a:endParaRPr lang="ru-RU" sz="4000" b="1" i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MG_0797.JPG"/>
          <p:cNvPicPr>
            <a:picLocks noChangeAspect="1"/>
          </p:cNvPicPr>
          <p:nvPr/>
        </p:nvPicPr>
        <p:blipFill>
          <a:blip r:embed="rId3" cstate="print"/>
          <a:srcRect l="5574" t="19172" r="3434" b="40769"/>
          <a:stretch>
            <a:fillRect/>
          </a:stretch>
        </p:blipFill>
        <p:spPr>
          <a:xfrm>
            <a:off x="683568" y="1412776"/>
            <a:ext cx="763284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0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221088"/>
            <a:ext cx="3960440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>
          <a:xfrm>
            <a:off x="8532440" y="6165304"/>
            <a:ext cx="432048" cy="360040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798.JPG"/>
          <p:cNvPicPr>
            <a:picLocks noChangeAspect="1"/>
          </p:cNvPicPr>
          <p:nvPr/>
        </p:nvPicPr>
        <p:blipFill>
          <a:blip r:embed="rId3" cstate="print"/>
          <a:srcRect l="15202" t="7067" r="-1843" b="37630"/>
          <a:stretch>
            <a:fillRect/>
          </a:stretch>
        </p:blipFill>
        <p:spPr>
          <a:xfrm>
            <a:off x="4375911" y="1484784"/>
            <a:ext cx="4768089" cy="2282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Эксперимент 1: Определение  витамина «С» </a:t>
            </a:r>
            <a:b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3600" b="1" dirty="0" err="1" smtClean="0">
                <a:solidFill>
                  <a:srgbClr val="006600"/>
                </a:solidFill>
                <a:latin typeface="Monotype Corsiva" pitchFamily="66" charset="0"/>
              </a:rPr>
              <a:t>с</a:t>
            </a:r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 помощью йодометрического метода.</a:t>
            </a: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</a:br>
            <a:endParaRPr lang="ru-RU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25488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определения количества витамина «С»  мы использовали следующие вычисления: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1мл йода – 30 капель йода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Х мл йода— число капель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1 мл йода—35 мг витамина С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Объём йода—Х мг витамина С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4365104"/>
          <a:ext cx="8424936" cy="2057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0833"/>
                <a:gridCol w="967729"/>
                <a:gridCol w="967729"/>
                <a:gridCol w="967729"/>
                <a:gridCol w="967729"/>
                <a:gridCol w="967729"/>
                <a:gridCol w="967729"/>
                <a:gridCol w="967729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образца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7835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витамина «С», мг/мл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9,47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10,5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9,47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16,45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10,5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Эксперимент 2: Обнаружение  танина в чае.</a:t>
            </a: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</a:br>
            <a:endParaRPr lang="ru-RU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 наличии танина в чае при добавлении хлорида железа(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III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 наблюдается тёмно - фиолетовое окрашивание. В каждый образец  добавили по 2 капли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FeCl</a:t>
            </a:r>
            <a:r>
              <a:rPr lang="ru-RU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IMG_0827.JPG"/>
          <p:cNvPicPr>
            <a:picLocks noChangeAspect="1"/>
          </p:cNvPicPr>
          <p:nvPr/>
        </p:nvPicPr>
        <p:blipFill>
          <a:blip r:embed="rId3" cstate="print"/>
          <a:srcRect t="-799" r="13088"/>
          <a:stretch>
            <a:fillRect/>
          </a:stretch>
        </p:blipFill>
        <p:spPr>
          <a:xfrm rot="5400000">
            <a:off x="2359452" y="2833236"/>
            <a:ext cx="4122844" cy="3586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647053"/>
          <a:ext cx="9144000" cy="19259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7372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образца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84693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Обнаружение  танина в чае.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+++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+++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Monotype Corsiva" pitchFamily="66" charset="0"/>
              </a:rPr>
              <a:t>Эксперимент 3: Обнаружение  кофеина.</a:t>
            </a:r>
            <a:endParaRPr lang="ru-RU" sz="36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507288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 фарфоровую чашку  поместили 0,5 г чая, добавляли 8 капель концентрированной азотной кислоты. Смесь осторожно выпарили досуха. В результате окисления кофеина образуется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тетраметилаллоксантин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оранжевого цвета. При реакции с концентрированным раствором аммиака это вещество превращается в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пурпурат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аммония. Данные анализа сравнивали с эталоном, полученным из таблетки цитрамона, содержащего 43% кофеина.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Рисунок 4" descr="IMG_0755.JPG"/>
          <p:cNvPicPr>
            <a:picLocks noChangeAspect="1"/>
          </p:cNvPicPr>
          <p:nvPr/>
        </p:nvPicPr>
        <p:blipFill>
          <a:blip r:embed="rId2" cstate="print"/>
          <a:srcRect t="16401" b="33200"/>
          <a:stretch>
            <a:fillRect/>
          </a:stretch>
        </p:blipFill>
        <p:spPr>
          <a:xfrm>
            <a:off x="251520" y="4581128"/>
            <a:ext cx="51435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757.JPG"/>
          <p:cNvPicPr>
            <a:picLocks noChangeAspect="1"/>
          </p:cNvPicPr>
          <p:nvPr/>
        </p:nvPicPr>
        <p:blipFill>
          <a:blip r:embed="rId3" cstate="print"/>
          <a:srcRect t="9051" r="29525" b="8001"/>
          <a:stretch>
            <a:fillRect/>
          </a:stretch>
        </p:blipFill>
        <p:spPr>
          <a:xfrm>
            <a:off x="6300192" y="4509120"/>
            <a:ext cx="2376264" cy="209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492896"/>
          <a:ext cx="9144000" cy="19259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7372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образца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84693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Обнаружение  кофеина в чае.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+++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+++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+++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>
                <a:solidFill>
                  <a:srgbClr val="006600"/>
                </a:solidFill>
                <a:latin typeface="Monotype Corsiva" pitchFamily="66" charset="0"/>
              </a:rPr>
              <a:t>Эксперемент</a:t>
            </a:r>
            <a:r>
              <a:rPr lang="ru-RU" sz="3100" b="1" dirty="0" smtClean="0">
                <a:solidFill>
                  <a:srgbClr val="006600"/>
                </a:solidFill>
                <a:latin typeface="Monotype Corsiva" pitchFamily="66" charset="0"/>
              </a:rPr>
              <a:t> 4: Определение глюкозы  с помощью реактива </a:t>
            </a:r>
            <a:r>
              <a:rPr lang="ru-RU" sz="3100" b="1" dirty="0" err="1" smtClean="0">
                <a:solidFill>
                  <a:srgbClr val="006600"/>
                </a:solidFill>
                <a:latin typeface="Monotype Corsiva" pitchFamily="66" charset="0"/>
              </a:rPr>
              <a:t>Фелинга</a:t>
            </a:r>
            <a:r>
              <a:rPr lang="ru-RU" sz="3100" b="1" dirty="0" smtClean="0">
                <a:solidFill>
                  <a:srgbClr val="006600"/>
                </a:solidFill>
                <a:latin typeface="Monotype Corsiva" pitchFamily="66" charset="0"/>
              </a:rPr>
              <a:t>.</a:t>
            </a:r>
            <a:r>
              <a:rPr lang="ru-RU" sz="31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5"/>
            <a:ext cx="8748464" cy="25922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Приготовление реактива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Фелинга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3,5 г сульфата меди растворяют в 50 мл воды. К этому раствору прибавляют раствор, содержащий 7 г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гидроксида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натрия и 18 г сегнетовой соли в 50 мл воды. 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пробирку поместили 1мл чая и 8 капель реактива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Фелинга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появления синего окрашивания.  Держа пробирку наклонно, осторожно нагревали верхнюю часть раствора. При этом нагретая часть раствора окраситься в оранжево-желтый цвет вследствие образования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гидроксида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меди (I)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CuOH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который в дальнейшем переходит в красный осадок оксида меди (I).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IMG_0818.JPG"/>
          <p:cNvPicPr>
            <a:picLocks noChangeAspect="1"/>
          </p:cNvPicPr>
          <p:nvPr/>
        </p:nvPicPr>
        <p:blipFill>
          <a:blip r:embed="rId3" cstate="print"/>
          <a:srcRect t="651" r="19288"/>
          <a:stretch>
            <a:fillRect/>
          </a:stretch>
        </p:blipFill>
        <p:spPr>
          <a:xfrm rot="5400000">
            <a:off x="3466865" y="4102087"/>
            <a:ext cx="2526055" cy="233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0819.JPG"/>
          <p:cNvPicPr>
            <a:picLocks noChangeAspect="1"/>
          </p:cNvPicPr>
          <p:nvPr/>
        </p:nvPicPr>
        <p:blipFill>
          <a:blip r:embed="rId4" cstate="print"/>
          <a:srcRect l="14563" t="41667" r="16138"/>
          <a:stretch>
            <a:fillRect/>
          </a:stretch>
        </p:blipFill>
        <p:spPr>
          <a:xfrm rot="5400000">
            <a:off x="94852" y="3729683"/>
            <a:ext cx="319365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0802.JPG"/>
          <p:cNvPicPr>
            <a:picLocks noChangeAspect="1"/>
          </p:cNvPicPr>
          <p:nvPr/>
        </p:nvPicPr>
        <p:blipFill>
          <a:blip r:embed="rId5" cstate="print"/>
          <a:srcRect l="19288" t="29000" r="12500"/>
          <a:stretch>
            <a:fillRect/>
          </a:stretch>
        </p:blipFill>
        <p:spPr>
          <a:xfrm rot="5400000">
            <a:off x="6627190" y="3246018"/>
            <a:ext cx="2270947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876256" y="5373216"/>
            <a:ext cx="1995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6600"/>
                </a:solidFill>
              </a:rPr>
              <a:t>Реактив </a:t>
            </a:r>
            <a:r>
              <a:rPr lang="ru-RU" b="1" i="1" dirty="0" err="1" smtClean="0">
                <a:solidFill>
                  <a:srgbClr val="006600"/>
                </a:solidFill>
              </a:rPr>
              <a:t>Фелинга</a:t>
            </a:r>
            <a:endParaRPr lang="ru-RU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Monotype Corsiva" pitchFamily="66" charset="0"/>
              </a:rPr>
              <a:t>Эксперимент 5: Определение кислотно-щелочного баланса.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Определение проводили с помощью универсальной индикаторной  бумаги</a:t>
            </a:r>
            <a:r>
              <a:rPr lang="ru-RU" b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IMG_0830.JPG"/>
          <p:cNvPicPr>
            <a:picLocks noChangeAspect="1"/>
          </p:cNvPicPr>
          <p:nvPr/>
        </p:nvPicPr>
        <p:blipFill>
          <a:blip r:embed="rId2" cstate="print"/>
          <a:srcRect b="36740"/>
          <a:stretch>
            <a:fillRect/>
          </a:stretch>
        </p:blipFill>
        <p:spPr>
          <a:xfrm>
            <a:off x="0" y="2780928"/>
            <a:ext cx="4499992" cy="2135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0814.JPG"/>
          <p:cNvPicPr>
            <a:picLocks noChangeAspect="1"/>
          </p:cNvPicPr>
          <p:nvPr/>
        </p:nvPicPr>
        <p:blipFill>
          <a:blip r:embed="rId3" cstate="print"/>
          <a:srcRect t="25850" b="33200"/>
          <a:stretch>
            <a:fillRect/>
          </a:stretch>
        </p:blipFill>
        <p:spPr>
          <a:xfrm>
            <a:off x="3347864" y="4941168"/>
            <a:ext cx="5580112" cy="171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Эксперимент 6: Определение витамина «Е».</a:t>
            </a:r>
            <a:endParaRPr lang="ru-RU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Около 0,5  г чая растворяют в 10 мл спирта, добавляют 2 мл концентрированной азотной кислоты, нагревают на водяной бане, при появлении красно-оранжевого окрашивания подтверждается наличие витамина «Е»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0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33170" y="3511446"/>
            <a:ext cx="3539885" cy="2654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MG_0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429000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0830.JPG"/>
          <p:cNvPicPr>
            <a:picLocks noChangeAspect="1"/>
          </p:cNvPicPr>
          <p:nvPr/>
        </p:nvPicPr>
        <p:blipFill>
          <a:blip r:embed="rId3" cstate="print"/>
          <a:srcRect t="4720" b="43356"/>
          <a:stretch>
            <a:fillRect/>
          </a:stretch>
        </p:blipFill>
        <p:spPr>
          <a:xfrm>
            <a:off x="827584" y="1988840"/>
            <a:ext cx="4067944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Monotype Corsiva" pitchFamily="66" charset="0"/>
              </a:rPr>
              <a:t>Эксперимент 7: Сравнение изменения содержания  определяемых компонентов чая с течением времени.</a:t>
            </a:r>
            <a: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6600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08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49984"/>
          <a:stretch>
            <a:fillRect/>
          </a:stretch>
        </p:blipFill>
        <p:spPr>
          <a:xfrm>
            <a:off x="4932040" y="1988840"/>
            <a:ext cx="396044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1052736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  <a:latin typeface="Monotype Corsiva" pitchFamily="66" charset="0"/>
              </a:rPr>
              <a:t>1.Определение  </a:t>
            </a:r>
            <a:r>
              <a:rPr lang="ru-RU" sz="2400" b="1" i="1" dirty="0" err="1" smtClean="0">
                <a:solidFill>
                  <a:srgbClr val="006600"/>
                </a:solidFill>
                <a:latin typeface="Monotype Corsiva" pitchFamily="66" charset="0"/>
              </a:rPr>
              <a:t>рН</a:t>
            </a:r>
            <a:endParaRPr lang="ru-RU" sz="2400" b="1" i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717032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  <a:latin typeface="Monotype Corsiva" pitchFamily="66" charset="0"/>
              </a:rPr>
              <a:t>2. Содержание  танина: </a:t>
            </a:r>
            <a:endParaRPr lang="ru-RU" sz="2400" b="1" i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032" y="414908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 добавлении 2 капель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FeCl</a:t>
            </a:r>
            <a:r>
              <a:rPr lang="ru-RU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  каждому образцу  цвет чая не изменился (за исключением  зелёного пакетированного). Для изменения окраски в остальные образцы пришлось добавить в среднем по 18 капель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5733256"/>
            <a:ext cx="3158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6600"/>
                </a:solidFill>
                <a:latin typeface="Monotype Corsiva" pitchFamily="66" charset="0"/>
              </a:rPr>
              <a:t>3.  Содержание   глюкозы:</a:t>
            </a:r>
            <a:endParaRPr lang="ru-RU" sz="2400" b="1" i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6165304"/>
            <a:ext cx="3742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глюкозы уменьшилось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48478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Через сутки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1484784"/>
            <a:ext cx="1111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Свежий 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1000108"/>
          <a:ext cx="8820472" cy="480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538808"/>
          <a:ext cx="8964488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3" y="548680"/>
          <a:ext cx="8784976" cy="5643914"/>
        </p:xfrm>
        <a:graphic>
          <a:graphicData uri="http://schemas.openxmlformats.org/drawingml/2006/table">
            <a:tbl>
              <a:tblPr/>
              <a:tblGrid>
                <a:gridCol w="601476"/>
                <a:gridCol w="575905"/>
                <a:gridCol w="1147239"/>
                <a:gridCol w="575905"/>
                <a:gridCol w="1147239"/>
                <a:gridCol w="575905"/>
                <a:gridCol w="1147893"/>
                <a:gridCol w="575905"/>
                <a:gridCol w="1147893"/>
                <a:gridCol w="575905"/>
                <a:gridCol w="713711"/>
              </a:tblGrid>
              <a:tr h="2215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Образец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528" marR="5352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Свежий чай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Чай через 24 часа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6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Число капель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иода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витамина «С»,мг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Обнаружение 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танина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Обнаружение кофеина (интенсивность 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окрашивания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PH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Число капель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иода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витамина С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Обнаружение 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танина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Обнаружение 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кофеина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PH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9,47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++.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+++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9,47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+++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 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8,4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++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9,47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10,5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+++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+++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8,4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+++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+++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9,47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 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++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+++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9,47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+++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 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16,45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++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 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10,5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++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07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8580"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+++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++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9,47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+++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++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/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28" marR="5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-48399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195736" y="1196753"/>
            <a:ext cx="6562036" cy="6863418"/>
            <a:chOff x="1828573" y="2213426"/>
            <a:chExt cx="6674670" cy="5487298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1828573" y="2213426"/>
              <a:ext cx="6674670" cy="5487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sz="1600" b="1" dirty="0" smtClean="0">
                  <a:solidFill>
                    <a:srgbClr val="006600"/>
                  </a:solidFill>
                  <a:latin typeface="Monotype Corsiva" pitchFamily="66" charset="0"/>
                  <a:hlinkClick r:id="rId2"/>
                </a:rPr>
                <a:t>http://pedsovet.su/load/401-1-0-42919</a:t>
              </a:r>
              <a:endParaRPr lang="ru-RU" sz="1600" b="1" dirty="0" smtClean="0">
                <a:solidFill>
                  <a:srgbClr val="006600"/>
                </a:solidFill>
                <a:latin typeface="Monotype Corsiva" pitchFamily="66" charset="0"/>
              </a:endParaRPr>
            </a:p>
            <a:p>
              <a:pPr lvl="0">
                <a:buFont typeface="Arial" pitchFamily="34" charset="0"/>
                <a:buChar char="•"/>
              </a:pPr>
              <a:r>
                <a:rPr lang="ru-RU" sz="1600" b="1" dirty="0" err="1" smtClean="0">
                  <a:solidFill>
                    <a:srgbClr val="006600"/>
                  </a:solidFill>
                  <a:latin typeface="Monotype Corsiva" pitchFamily="66" charset="0"/>
                </a:rPr>
                <a:t>Цоциашвили</a:t>
              </a:r>
              <a:r>
                <a:rPr lang="ru-RU" sz="1600" b="1" dirty="0" smtClean="0">
                  <a:solidFill>
                    <a:srgbClr val="006600"/>
                  </a:solidFill>
                  <a:latin typeface="Monotype Corsiva" pitchFamily="66" charset="0"/>
                </a:rPr>
                <a:t> И.И., </a:t>
              </a:r>
              <a:r>
                <a:rPr lang="ru-RU" sz="1600" b="1" dirty="0" err="1" smtClean="0">
                  <a:solidFill>
                    <a:srgbClr val="006600"/>
                  </a:solidFill>
                  <a:latin typeface="Monotype Corsiva" pitchFamily="66" charset="0"/>
                </a:rPr>
                <a:t>Бокучава</a:t>
              </a:r>
              <a:r>
                <a:rPr lang="ru-RU" sz="1600" b="1" dirty="0" smtClean="0">
                  <a:solidFill>
                    <a:srgbClr val="006600"/>
                  </a:solidFill>
                  <a:latin typeface="Monotype Corsiva" pitchFamily="66" charset="0"/>
                </a:rPr>
                <a:t> М.А.. Химия и технология чая. М.: ВО «</a:t>
              </a:r>
              <a:r>
                <a:rPr lang="ru-RU" sz="1600" b="1" dirty="0" err="1" smtClean="0">
                  <a:solidFill>
                    <a:srgbClr val="006600"/>
                  </a:solidFill>
                  <a:latin typeface="Monotype Corsiva" pitchFamily="66" charset="0"/>
                </a:rPr>
                <a:t>Агропромиздат</a:t>
              </a:r>
              <a:r>
                <a:rPr lang="ru-RU" sz="1600" b="1" dirty="0" smtClean="0">
                  <a:solidFill>
                    <a:srgbClr val="006600"/>
                  </a:solidFill>
                  <a:latin typeface="Monotype Corsiva" pitchFamily="66" charset="0"/>
                </a:rPr>
                <a:t>», 1989.- с.348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006600"/>
                  </a:solidFill>
                  <a:latin typeface="Monotype Corsiva" pitchFamily="66" charset="0"/>
                </a:rPr>
                <a:t>Шевченко В. Товароведение и экспертиза потребительских товаров. </a:t>
              </a:r>
              <a:r>
                <a:rPr lang="ru-RU" sz="1600" b="1" dirty="0" err="1" smtClean="0">
                  <a:solidFill>
                    <a:srgbClr val="006600"/>
                  </a:solidFill>
                  <a:latin typeface="Monotype Corsiva" pitchFamily="66" charset="0"/>
                </a:rPr>
                <a:t>Уч</a:t>
              </a:r>
              <a:r>
                <a:rPr lang="ru-RU" sz="1600" b="1" dirty="0" smtClean="0">
                  <a:solidFill>
                    <a:srgbClr val="006600"/>
                  </a:solidFill>
                  <a:latin typeface="Monotype Corsiva" pitchFamily="66" charset="0"/>
                </a:rPr>
                <a:t>.— М.: </a:t>
              </a:r>
              <a:r>
                <a:rPr lang="ru-RU" sz="1600" b="1" dirty="0" err="1" smtClean="0">
                  <a:solidFill>
                    <a:srgbClr val="006600"/>
                  </a:solidFill>
                  <a:latin typeface="Monotype Corsiva" pitchFamily="66" charset="0"/>
                </a:rPr>
                <a:t>Инфра-М</a:t>
              </a:r>
              <a:r>
                <a:rPr lang="ru-RU" sz="1600" b="1" dirty="0" smtClean="0">
                  <a:solidFill>
                    <a:srgbClr val="006600"/>
                  </a:solidFill>
                  <a:latin typeface="Monotype Corsiva" pitchFamily="66" charset="0"/>
                </a:rPr>
                <a:t>, 2009.- 752 с.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006600"/>
                  </a:solidFill>
                  <a:latin typeface="Monotype Corsiva" pitchFamily="66" charset="0"/>
                </a:rPr>
                <a:t>Стёпин Б. Д., </a:t>
              </a:r>
              <a:r>
                <a:rPr lang="ru-RU" sz="1600" b="1" dirty="0" err="1" smtClean="0">
                  <a:solidFill>
                    <a:srgbClr val="006600"/>
                  </a:solidFill>
                  <a:latin typeface="Monotype Corsiva" pitchFamily="66" charset="0"/>
                </a:rPr>
                <a:t>Аликберова</a:t>
              </a:r>
              <a:r>
                <a:rPr lang="ru-RU" sz="1600" b="1" dirty="0" smtClean="0">
                  <a:solidFill>
                    <a:srgbClr val="006600"/>
                  </a:solidFill>
                  <a:latin typeface="Monotype Corsiva" pitchFamily="66" charset="0"/>
                </a:rPr>
                <a:t> Л. Ю. Занимательные задания и эффектные опыты по химии. — М.: Дрофа, 2002.-432 с.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006600"/>
                  </a:solidFill>
                  <a:latin typeface="Monotype Corsiva" pitchFamily="66" charset="0"/>
                </a:rPr>
                <a:t>Васильев В.П.Аналитическая химия. </a:t>
              </a:r>
              <a:r>
                <a:rPr lang="ru-RU" sz="1600" b="1" u="sng" dirty="0" smtClean="0">
                  <a:solidFill>
                    <a:srgbClr val="006600"/>
                  </a:solidFill>
                  <a:latin typeface="Monotype Corsiva" pitchFamily="66" charset="0"/>
                  <a:hlinkClick r:id="rId3"/>
                </a:rPr>
                <a:t>https://docviewer.yandex.ru/?url=ya-disk-public%3A%2F%2Fn%2FtjPx78JxC8DtlQ%2FIBIramQ6BUuRXx8LA%2FluWwfto8%3D&amp;archive-path=%2F%2FVasiliev-1.djvu&amp;name=Vasiliev-1-2.rar%2F%2FVasiliev-1.djvu&amp;c=552179f623b0</a:t>
              </a:r>
              <a:r>
                <a:rPr lang="ru-RU" sz="1600" b="1" dirty="0" smtClean="0">
                  <a:solidFill>
                    <a:srgbClr val="006600"/>
                  </a:solidFill>
                  <a:latin typeface="Monotype Corsiva" pitchFamily="66" charset="0"/>
                </a:rPr>
                <a:t> 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600" b="1" dirty="0" err="1" smtClean="0">
                  <a:solidFill>
                    <a:srgbClr val="006600"/>
                  </a:solidFill>
                  <a:latin typeface="Monotype Corsiva" pitchFamily="66" charset="0"/>
                </a:rPr>
                <a:t>Википедия</a:t>
              </a:r>
              <a:r>
                <a:rPr lang="ru-RU" sz="1600" b="1" dirty="0" smtClean="0">
                  <a:solidFill>
                    <a:srgbClr val="006600"/>
                  </a:solidFill>
                  <a:latin typeface="Monotype Corsiva" pitchFamily="66" charset="0"/>
                </a:rPr>
                <a:t>. </a:t>
              </a:r>
              <a:r>
                <a:rPr lang="ru-RU" sz="1600" b="1" u="sng" dirty="0" smtClean="0">
                  <a:solidFill>
                    <a:srgbClr val="006600"/>
                  </a:solidFill>
                  <a:latin typeface="Monotype Corsiva" pitchFamily="66" charset="0"/>
                  <a:hlinkClick r:id="rId4"/>
                </a:rPr>
                <a:t>https://ru.wikipedia.org/wiki/%D7%E0%E9</a:t>
              </a:r>
              <a:endParaRPr lang="ru-RU" sz="1600" b="1" dirty="0" smtClean="0">
                <a:solidFill>
                  <a:srgbClr val="006600"/>
                </a:solidFill>
                <a:latin typeface="Monotype Corsiva" pitchFamily="66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600" b="1" dirty="0" smtClean="0">
                  <a:solidFill>
                    <a:srgbClr val="006600"/>
                  </a:solidFill>
                  <a:latin typeface="Monotype Corsiva" pitchFamily="66" charset="0"/>
                </a:rPr>
                <a:t>Все про чай. </a:t>
              </a:r>
              <a:r>
                <a:rPr lang="ru-RU" sz="1600" b="1" u="sng" dirty="0" smtClean="0">
                  <a:solidFill>
                    <a:srgbClr val="006600"/>
                  </a:solidFill>
                  <a:latin typeface="Monotype Corsiva" pitchFamily="66" charset="0"/>
                  <a:hlinkClick r:id="rId5"/>
                </a:rPr>
                <a:t>http://chayblog.ru/</a:t>
              </a:r>
              <a:endParaRPr lang="ru-RU" sz="1600" b="1" u="sng" dirty="0" smtClean="0">
                <a:solidFill>
                  <a:srgbClr val="006600"/>
                </a:solidFill>
                <a:latin typeface="Monotype Corsiva" pitchFamily="66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006600"/>
                  </a:solidFill>
                  <a:latin typeface="Monotype Corsiva" pitchFamily="66" charset="0"/>
                  <a:hlinkClick r:id="rId6"/>
                </a:rPr>
                <a:t>http://s6.favim.com/mini/61/art-arts-creativity-creative-liquid-603665.jpg</a:t>
              </a:r>
              <a:endParaRPr lang="ru-RU" sz="1600" b="1" dirty="0" smtClean="0">
                <a:solidFill>
                  <a:srgbClr val="006600"/>
                </a:solidFill>
                <a:latin typeface="Monotype Corsiva" pitchFamily="66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006600"/>
                  </a:solidFill>
                  <a:latin typeface="Monotype Corsiva" pitchFamily="66" charset="0"/>
                  <a:hlinkClick r:id="rId7"/>
                </a:rPr>
                <a:t>http://photooboi.ru/upload/iblock/3e4/3e419348bcebb308bdec7e4d459a540d.jpg</a:t>
              </a:r>
              <a:endParaRPr lang="ru-RU" sz="1600" b="1" dirty="0" smtClean="0">
                <a:solidFill>
                  <a:srgbClr val="006600"/>
                </a:solidFill>
                <a:latin typeface="Monotype Corsiva" pitchFamily="66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006600"/>
                  </a:solidFill>
                  <a:latin typeface="Monotype Corsiva" pitchFamily="66" charset="0"/>
                  <a:hlinkClick r:id="rId8"/>
                </a:rPr>
                <a:t>http://data18.gallery.ru/albums/gallery/300357-bdc27-51935389-m750x740-u64545.jpg</a:t>
              </a:r>
              <a:endParaRPr lang="ru-RU" sz="1600" b="1" dirty="0" smtClean="0">
                <a:solidFill>
                  <a:srgbClr val="006600"/>
                </a:solidFill>
                <a:latin typeface="Monotype Corsiva" pitchFamily="66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006600"/>
                  </a:solidFill>
                  <a:latin typeface="Monotype Corsiva" pitchFamily="66" charset="0"/>
                  <a:hlinkClick r:id="rId9"/>
                </a:rPr>
                <a:t>http://numerologic.ucoz.ru/_pu/2/91505507.jpg</a:t>
              </a:r>
              <a:endParaRPr lang="ru-RU" sz="1600" b="1" dirty="0" smtClean="0">
                <a:solidFill>
                  <a:srgbClr val="006600"/>
                </a:solidFill>
                <a:latin typeface="Monotype Corsiva" pitchFamily="66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006600"/>
                  </a:solidFill>
                  <a:latin typeface="Monotype Corsiva" pitchFamily="66" charset="0"/>
                  <a:hlinkClick r:id="rId10"/>
                </a:rPr>
                <a:t>http://l2.yimg.com/bt/api/res/1.2/huASCaZAXISZxf110pmPyg--/YXBwaWQ9eW5ld3M7cT04NTt3PTYwMA--/http://media.zenfs.com/en-US/blogs/partner/ori_79a1113a36899d.jpg</a:t>
              </a:r>
              <a:endParaRPr lang="ru-RU" sz="1600" b="1" dirty="0" smtClean="0">
                <a:solidFill>
                  <a:srgbClr val="006600"/>
                </a:solidFill>
                <a:latin typeface="Monotype Corsiva" pitchFamily="66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sz="1600" b="1" dirty="0" smtClean="0">
                <a:latin typeface="Monotype Corsiva" pitchFamily="66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sz="1600" b="1" dirty="0" smtClean="0">
                <a:latin typeface="Monotype Corsiva" pitchFamily="66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b="1" dirty="0" smtClean="0">
                <a:latin typeface="Monotype Corsiva" pitchFamily="66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b="1" dirty="0" smtClean="0">
                <a:latin typeface="Monotype Corsiva" pitchFamily="66" charset="0"/>
              </a:endParaRPr>
            </a:p>
            <a:p>
              <a:pPr>
                <a:buFont typeface="Arial" pitchFamily="34" charset="0"/>
                <a:buChar char="•"/>
              </a:pPr>
              <a:endParaRPr lang="ru-RU" b="1" dirty="0" smtClean="0">
                <a:latin typeface="Monotype Corsiva" pitchFamily="66" charset="0"/>
              </a:endParaRPr>
            </a:p>
            <a:p>
              <a:pPr algn="ctr">
                <a:defRPr/>
              </a:pPr>
              <a:endParaRPr lang="ru-RU" dirty="0">
                <a:solidFill>
                  <a:srgbClr val="9BBB59">
                    <a:lumMod val="75000"/>
                  </a:srgbClr>
                </a:solidFill>
                <a:latin typeface="Monotype Corsiva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1760" y="6093293"/>
              <a:ext cx="187902" cy="295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9BBB59">
                    <a:lumMod val="75000"/>
                  </a:srgbClr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43042" y="214290"/>
            <a:ext cx="71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9BBB59">
                    <a:lumMod val="75000"/>
                  </a:srgb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Ресурсы </a:t>
            </a:r>
            <a:endParaRPr lang="ru-RU" sz="3200" b="1" dirty="0">
              <a:solidFill>
                <a:srgbClr val="9BBB59">
                  <a:lumMod val="75000"/>
                </a:srgb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548680"/>
          <a:ext cx="9144000" cy="6124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63688" y="738664"/>
            <a:ext cx="67687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6600"/>
                </a:solidFill>
                <a:latin typeface="Monotype Corsiva" pitchFamily="66" charset="0"/>
              </a:rPr>
              <a:t>«Чай усмиряет дух и гармонизирует разум, снимает усталость и придает сил, пробуждает мысль и предотвращает сонливость, придает легкость и освежает тело, обостряет ощущения»</a:t>
            </a:r>
            <a:endParaRPr lang="ru-RU" sz="24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algn="r"/>
            <a:r>
              <a:rPr lang="ru-RU" sz="2400" b="1" i="1" dirty="0" smtClean="0">
                <a:solidFill>
                  <a:srgbClr val="006600"/>
                </a:solidFill>
                <a:latin typeface="Monotype Corsiva" pitchFamily="66" charset="0"/>
              </a:rPr>
              <a:t>                                                                 Конфуций</a:t>
            </a:r>
            <a:endParaRPr lang="ru-RU" sz="24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Рисунок 2" descr="_iXP_sWCcy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3140968"/>
            <a:ext cx="2088232" cy="31323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  <a:latin typeface="Monotype Corsiva" pitchFamily="66" charset="0"/>
              </a:rPr>
              <a:t>Картины </a:t>
            </a:r>
            <a:r>
              <a:rPr lang="ru-RU" b="1" i="1" dirty="0" err="1" smtClean="0">
                <a:solidFill>
                  <a:srgbClr val="006600"/>
                </a:solidFill>
                <a:latin typeface="Monotype Corsiva" pitchFamily="66" charset="0"/>
              </a:rPr>
              <a:t>Карне</a:t>
            </a:r>
            <a:r>
              <a:rPr lang="ru-RU" b="1" i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6600"/>
                </a:solidFill>
                <a:latin typeface="Monotype Corsiva" pitchFamily="66" charset="0"/>
              </a:rPr>
              <a:t>Гриффитс</a:t>
            </a:r>
            <a:r>
              <a:rPr lang="ru-RU" b="1" i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006600"/>
                </a:solidFill>
                <a:latin typeface="Monotype Corsiva" pitchFamily="66" charset="0"/>
              </a:rPr>
              <a:t>(</a:t>
            </a:r>
            <a:r>
              <a:rPr lang="ru-RU" b="1" i="1" dirty="0" err="1" smtClean="0">
                <a:solidFill>
                  <a:srgbClr val="006600"/>
                </a:solidFill>
                <a:latin typeface="Monotype Corsiva" pitchFamily="66" charset="0"/>
              </a:rPr>
              <a:t>Carne</a:t>
            </a:r>
            <a:r>
              <a:rPr lang="ru-RU" b="1" i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b="1" i="1" dirty="0" err="1" smtClean="0">
                <a:solidFill>
                  <a:srgbClr val="006600"/>
                </a:solidFill>
                <a:latin typeface="Monotype Corsiva" pitchFamily="66" charset="0"/>
              </a:rPr>
              <a:t>Griffiths</a:t>
            </a:r>
            <a:r>
              <a:rPr lang="ru-RU" b="1" i="1" dirty="0" smtClean="0">
                <a:solidFill>
                  <a:srgbClr val="006600"/>
                </a:solidFill>
                <a:latin typeface="Monotype Corsiva" pitchFamily="66" charset="0"/>
              </a:rPr>
              <a:t>) из чая</a:t>
            </a:r>
            <a:endParaRPr lang="ru-RU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История возникновения чая</a:t>
            </a:r>
            <a:endParaRPr lang="ru-RU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istoriya-chaya-na-Rusi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060848"/>
            <a:ext cx="3816424" cy="30022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2080" y="508518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  <a:latin typeface="Monotype Corsiva" pitchFamily="66" charset="0"/>
              </a:rPr>
              <a:t>Появление чая на Руси</a:t>
            </a:r>
          </a:p>
          <a:p>
            <a:pPr algn="ctr"/>
            <a:r>
              <a:rPr lang="ru-RU" b="1" i="1" dirty="0" smtClean="0">
                <a:solidFill>
                  <a:srgbClr val="006600"/>
                </a:solidFill>
                <a:latin typeface="Monotype Corsiva" pitchFamily="66" charset="0"/>
              </a:rPr>
              <a:t>(чайная церемония)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445224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latin typeface="Monotype Corsiva" pitchFamily="66" charset="0"/>
              </a:rPr>
              <a:t>Появление чая в Китае</a:t>
            </a:r>
          </a:p>
        </p:txBody>
      </p:sp>
      <p:pic>
        <p:nvPicPr>
          <p:cNvPr id="27650" name="Picture 2" descr="300357-bdc27-51935389-m750x740-u64545.jpg (326×48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8"/>
            <a:ext cx="2903122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51520" y="332656"/>
            <a:ext cx="4392488" cy="3744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067128" cy="9087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Состав чая</a:t>
            </a:r>
            <a:endParaRPr lang="ru-RU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clip_image08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428735"/>
            <a:ext cx="4368357" cy="15641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00192" y="980728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Monotype Corsiva" pitchFamily="66" charset="0"/>
              </a:rPr>
              <a:t>Алкалоиды</a:t>
            </a:r>
            <a:endParaRPr lang="ru-RU" sz="20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140968"/>
            <a:ext cx="206196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236296" y="2996952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latin typeface="Monotype Corsiva" pitchFamily="66" charset="0"/>
              </a:rPr>
              <a:t>Ферменты</a:t>
            </a:r>
          </a:p>
        </p:txBody>
      </p:sp>
      <p:pic>
        <p:nvPicPr>
          <p:cNvPr id="12" name="Рисунок 11" descr="slide_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33" b="22222"/>
          <a:stretch>
            <a:fillRect/>
          </a:stretch>
        </p:blipFill>
        <p:spPr>
          <a:xfrm>
            <a:off x="4499992" y="3140968"/>
            <a:ext cx="2376264" cy="15121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48064" y="3717032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6600"/>
                </a:solidFill>
                <a:latin typeface="Monotype Corsiva" pitchFamily="66" charset="0"/>
              </a:rPr>
              <a:t>Углеводы</a:t>
            </a:r>
          </a:p>
        </p:txBody>
      </p:sp>
      <p:grpSp>
        <p:nvGrpSpPr>
          <p:cNvPr id="3" name="Группа 38"/>
          <p:cNvGrpSpPr/>
          <p:nvPr/>
        </p:nvGrpSpPr>
        <p:grpSpPr>
          <a:xfrm>
            <a:off x="323528" y="327720"/>
            <a:ext cx="4230216" cy="3653537"/>
            <a:chOff x="251520" y="399728"/>
            <a:chExt cx="4230216" cy="3653537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395536" y="399728"/>
              <a:ext cx="324036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Monotype Corsiva" pitchFamily="66" charset="0"/>
                </a:rPr>
                <a:t>Дубильные вещества: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Monotype Corsiva" pitchFamily="6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Monotype Corsiva" pitchFamily="66" charset="0"/>
                </a:rPr>
                <a:t>Танины делятся на 2 класса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Monotype Corsiva" pitchFamily="66" charset="0"/>
                </a:rPr>
                <a:t>:</a:t>
              </a:r>
            </a:p>
          </p:txBody>
        </p:sp>
        <p:pic>
          <p:nvPicPr>
            <p:cNvPr id="21509" name="Picture 5" descr="Gallic acid.sv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536" y="1340768"/>
              <a:ext cx="1405136" cy="1411891"/>
            </a:xfrm>
            <a:prstGeom prst="rect">
              <a:avLst/>
            </a:prstGeom>
            <a:noFill/>
          </p:spPr>
        </p:pic>
        <p:sp>
          <p:nvSpPr>
            <p:cNvPr id="20" name="Прямоугольник 19"/>
            <p:cNvSpPr/>
            <p:nvPr/>
          </p:nvSpPr>
          <p:spPr>
            <a:xfrm>
              <a:off x="251520" y="2852936"/>
              <a:ext cx="2286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err="1" smtClean="0">
                  <a:solidFill>
                    <a:srgbClr val="0933E5"/>
                  </a:solidFill>
                </a:rPr>
                <a:t>Гидролизуемые</a:t>
              </a:r>
              <a:r>
                <a:rPr lang="ru-RU" b="1" dirty="0" smtClean="0">
                  <a:solidFill>
                    <a:srgbClr val="0933E5"/>
                  </a:solidFill>
                </a:rPr>
                <a:t> танины</a:t>
              </a:r>
              <a:endParaRPr lang="en-US" b="1" dirty="0" smtClean="0">
                <a:solidFill>
                  <a:srgbClr val="0933E5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933E5"/>
                  </a:solidFill>
                </a:rPr>
                <a:t>Галловая кислота</a:t>
              </a:r>
            </a:p>
            <a:p>
              <a:endParaRPr lang="ru-RU" dirty="0"/>
            </a:p>
          </p:txBody>
        </p:sp>
        <p:pic>
          <p:nvPicPr>
            <p:cNvPr id="21511" name="Picture 7" descr="Flavon.sv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07704" y="1412776"/>
              <a:ext cx="1728986" cy="1350324"/>
            </a:xfrm>
            <a:prstGeom prst="rect">
              <a:avLst/>
            </a:prstGeom>
            <a:noFill/>
          </p:spPr>
        </p:pic>
        <p:sp>
          <p:nvSpPr>
            <p:cNvPr id="23" name="Прямоугольник 22"/>
            <p:cNvSpPr/>
            <p:nvPr/>
          </p:nvSpPr>
          <p:spPr>
            <a:xfrm>
              <a:off x="2195736" y="2852936"/>
              <a:ext cx="228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ru-RU" b="1" dirty="0" smtClean="0">
                  <a:solidFill>
                    <a:srgbClr val="0933E5"/>
                  </a:solidFill>
                </a:rPr>
                <a:t>Конденсированные танины</a:t>
              </a:r>
              <a:endParaRPr lang="en-US" b="1" dirty="0" smtClean="0">
                <a:solidFill>
                  <a:srgbClr val="0933E5"/>
                </a:solidFill>
              </a:endParaRPr>
            </a:p>
            <a:p>
              <a:pPr lvl="0" algn="ctr"/>
              <a:r>
                <a:rPr lang="ru-RU" b="1" dirty="0" smtClean="0">
                  <a:solidFill>
                    <a:srgbClr val="0933E5"/>
                  </a:solidFill>
                </a:rPr>
                <a:t>Флавон</a:t>
              </a:r>
              <a:endParaRPr lang="ru-RU" b="1" dirty="0">
                <a:solidFill>
                  <a:srgbClr val="0933E5"/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79512" y="58772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Одна чашка </a:t>
            </a:r>
            <a:r>
              <a:rPr lang="en-US" sz="2000" b="1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чая в день даёт 10—40 миллиграммов полифенолов</a:t>
            </a:r>
            <a:endParaRPr lang="ru-RU" sz="2000" b="1" dirty="0">
              <a:latin typeface="Monotype Corsiva" pitchFamily="66" charset="0"/>
            </a:endParaRPr>
          </a:p>
        </p:txBody>
      </p:sp>
      <p:grpSp>
        <p:nvGrpSpPr>
          <p:cNvPr id="4" name="Группа 42"/>
          <p:cNvGrpSpPr/>
          <p:nvPr/>
        </p:nvGrpSpPr>
        <p:grpSpPr>
          <a:xfrm>
            <a:off x="4427984" y="4509120"/>
            <a:ext cx="4716016" cy="2126124"/>
            <a:chOff x="4427984" y="4509120"/>
            <a:chExt cx="4716016" cy="2126124"/>
          </a:xfrm>
        </p:grpSpPr>
        <p:pic>
          <p:nvPicPr>
            <p:cNvPr id="21517" name="Picture 13" descr="Oxalic acid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32040" y="4797152"/>
              <a:ext cx="1344339" cy="720080"/>
            </a:xfrm>
            <a:prstGeom prst="rect">
              <a:avLst/>
            </a:prstGeom>
            <a:noFill/>
          </p:spPr>
        </p:pic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4788024" y="5373216"/>
              <a:ext cx="17281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933E5"/>
                  </a:solidFill>
                  <a:effectLst/>
                  <a:latin typeface="Arial" charset="0"/>
                  <a:cs typeface="Arial" charset="0"/>
                </a:rPr>
                <a:t>Щавелевая кислота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933E5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427984" y="4509120"/>
              <a:ext cx="47160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6600"/>
                  </a:solidFill>
                  <a:latin typeface="Monotype Corsiva" pitchFamily="66" charset="0"/>
                </a:rPr>
                <a:t>Органические кислоты </a:t>
              </a:r>
              <a:endParaRPr lang="ru-RU" sz="2400" dirty="0">
                <a:solidFill>
                  <a:srgbClr val="006600"/>
                </a:solidFill>
                <a:latin typeface="Monotype Corsiva" pitchFamily="66" charset="0"/>
              </a:endParaRPr>
            </a:p>
          </p:txBody>
        </p:sp>
        <p:pic>
          <p:nvPicPr>
            <p:cNvPr id="21520" name="Picture 16" descr="Zitronensäure - Citric acid.sv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88024" y="5589240"/>
              <a:ext cx="2065883" cy="792089"/>
            </a:xfrm>
            <a:prstGeom prst="rect">
              <a:avLst/>
            </a:prstGeom>
            <a:noFill/>
          </p:spPr>
        </p:pic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5004048" y="6358245"/>
              <a:ext cx="17281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933E5"/>
                  </a:solidFill>
                  <a:effectLst/>
                  <a:latin typeface="Arial" charset="0"/>
                  <a:cs typeface="Arial" charset="0"/>
                </a:rPr>
                <a:t>Лимонная кислота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933E5"/>
                  </a:solidFill>
                  <a:effectLst/>
                  <a:latin typeface="Arial" charset="0"/>
                </a:rPr>
                <a:t> </a:t>
              </a:r>
            </a:p>
          </p:txBody>
        </p:sp>
        <p:pic>
          <p:nvPicPr>
            <p:cNvPr id="21523" name="Picture 19" descr="Malic acid2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64288" y="4869160"/>
              <a:ext cx="1403647" cy="576064"/>
            </a:xfrm>
            <a:prstGeom prst="rect">
              <a:avLst/>
            </a:prstGeom>
            <a:noFill/>
          </p:spPr>
        </p:pic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7020272" y="5373216"/>
              <a:ext cx="17281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933E5"/>
                  </a:solidFill>
                  <a:effectLst/>
                  <a:latin typeface="Arial" charset="0"/>
                  <a:cs typeface="Arial" charset="0"/>
                </a:rPr>
                <a:t>Яблочная кислота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933E5"/>
                  </a:solidFill>
                  <a:effectLst/>
                  <a:latin typeface="Arial" charset="0"/>
                </a:rPr>
                <a:t> </a:t>
              </a:r>
            </a:p>
          </p:txBody>
        </p:sp>
        <p:pic>
          <p:nvPicPr>
            <p:cNvPr id="21525" name="Picture 21" descr="Succinic acid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92280" y="5589240"/>
              <a:ext cx="1558304" cy="648072"/>
            </a:xfrm>
            <a:prstGeom prst="rect">
              <a:avLst/>
            </a:prstGeom>
            <a:noFill/>
          </p:spPr>
        </p:pic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7020272" y="6309320"/>
              <a:ext cx="17281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0933E5"/>
                  </a:solidFill>
                  <a:effectLst/>
                  <a:latin typeface="Arial" charset="0"/>
                  <a:cs typeface="Arial" charset="0"/>
                </a:rPr>
                <a:t>Янтарная  кислота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933E5"/>
                  </a:solidFill>
                  <a:effectLst/>
                  <a:latin typeface="Arial" charset="0"/>
                </a:rPr>
                <a:t> </a:t>
              </a:r>
            </a:p>
          </p:txBody>
        </p:sp>
      </p:grpSp>
      <p:grpSp>
        <p:nvGrpSpPr>
          <p:cNvPr id="6" name="Группа 41"/>
          <p:cNvGrpSpPr/>
          <p:nvPr/>
        </p:nvGrpSpPr>
        <p:grpSpPr>
          <a:xfrm>
            <a:off x="251520" y="3933056"/>
            <a:ext cx="4277866" cy="1809492"/>
            <a:chOff x="251520" y="3933056"/>
            <a:chExt cx="4277866" cy="180949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827584" y="5373216"/>
              <a:ext cx="13446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err="1" smtClean="0">
                  <a:solidFill>
                    <a:srgbClr val="0933E5"/>
                  </a:solidFill>
                </a:rPr>
                <a:t>Эпикатехин</a:t>
              </a:r>
              <a:endParaRPr lang="ru-RU" b="1" dirty="0">
                <a:solidFill>
                  <a:srgbClr val="0933E5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411760" y="5373216"/>
              <a:ext cx="19442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err="1" smtClean="0">
                  <a:solidFill>
                    <a:srgbClr val="0933E5"/>
                  </a:solidFill>
                </a:rPr>
                <a:t>Эпигаллокатехин</a:t>
              </a:r>
              <a:r>
                <a:rPr lang="ru-RU" b="1" dirty="0" smtClean="0">
                  <a:solidFill>
                    <a:srgbClr val="0933E5"/>
                  </a:solidFill>
                </a:rPr>
                <a:t> </a:t>
              </a:r>
              <a:endParaRPr lang="ru-RU" b="1" dirty="0">
                <a:solidFill>
                  <a:srgbClr val="0933E5"/>
                </a:solidFill>
              </a:endParaRPr>
            </a:p>
          </p:txBody>
        </p:sp>
        <p:pic>
          <p:nvPicPr>
            <p:cNvPr id="21513" name="Picture 9" descr="https://upload.wikimedia.org/wikipedia/commons/2/20/Epicatechin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1520" y="4293096"/>
              <a:ext cx="2083430" cy="1152128"/>
            </a:xfrm>
            <a:prstGeom prst="rect">
              <a:avLst/>
            </a:prstGeom>
            <a:noFill/>
          </p:spPr>
        </p:pic>
        <p:pic>
          <p:nvPicPr>
            <p:cNvPr id="21515" name="Picture 11" descr="https://upload.wikimedia.org/wikipedia/commons/6/6c/Epigallocatechin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55776" y="4077072"/>
              <a:ext cx="1973610" cy="1314224"/>
            </a:xfrm>
            <a:prstGeom prst="rect">
              <a:avLst/>
            </a:prstGeom>
            <a:noFill/>
          </p:spPr>
        </p:pic>
        <p:sp>
          <p:nvSpPr>
            <p:cNvPr id="40" name="Прямоугольник 39"/>
            <p:cNvSpPr/>
            <p:nvPr/>
          </p:nvSpPr>
          <p:spPr>
            <a:xfrm>
              <a:off x="1259632" y="3933056"/>
              <a:ext cx="20716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6600"/>
                  </a:solidFill>
                  <a:latin typeface="Monotype Corsiva" pitchFamily="66" charset="0"/>
                </a:rPr>
                <a:t>Катехины </a:t>
              </a:r>
              <a:endParaRPr lang="ru-RU" sz="2000" dirty="0">
                <a:solidFill>
                  <a:srgbClr val="006600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Правила при выборе, хранении и заваривании чая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340768"/>
            <a:ext cx="7632848" cy="453650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Так при выборе чайной заварки необходимо следить за ароматом, исходящим от чайных листьев, а также их цветом – ни в коем случае чай не должен иметь сероватого оттенка.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Для того  чтобы чай не потерял своих вкусовых качеств, необходимо хранить его в плотно закрытой посуде в тёмном и прохладном помещении, вдали от продуктов с посторонним особенно очень сильным запахом.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Не нужно употреблять ароматизированный с искусственными добавками чай, так как эти добавки нейтрализуют все полезные вещества, содержащиеся в чае, а сами по себе могут быть даже вредными, при этом сырьё для ароматизируемого чая может быть некондиционным или состаренным.</a:t>
            </a:r>
          </a:p>
          <a:p>
            <a:pPr lvl="0"/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Много зависит от региона произрастания, время сбора, срок хранения готового сырья. Так что будьте внимательны при выборе чая.</a:t>
            </a:r>
          </a:p>
          <a:p>
            <a:pPr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5602" name="Picture 2" descr="ori_79a1113a36899d.jpg (375×19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373216"/>
            <a:ext cx="2182060" cy="1152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Анкетирование</a:t>
            </a:r>
            <a:endParaRPr lang="ru-RU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>
            <a:normAutofit fontScale="92500"/>
          </a:bodyPr>
          <a:lstStyle/>
          <a:p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Пьёте ли вы чай ? (да/нет)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 Какой чай вы предпочитаете (чёрный/зелёный, пакетированный/рассыпной)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 Марка чая ?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 Какая крепость чая ? (крепкий/не крепкий)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 Сколько кружек в день пьёте ? (примерно)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 Знаете ли вы, как правильно заваривать чай ?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 Знаете ли вы химический состав чая? </a:t>
            </a:r>
            <a:endParaRPr lang="ru-RU" sz="2800" b="1" i="1" dirty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d1877da668ca6994a15909fa0e7e56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3573016"/>
            <a:ext cx="1656184" cy="1656184"/>
          </a:xfrm>
          <a:prstGeom prst="rect">
            <a:avLst/>
          </a:prstGeom>
        </p:spPr>
      </p:pic>
      <p:pic>
        <p:nvPicPr>
          <p:cNvPr id="3" name="Рисунок 2" descr="1373388027_celnolistovoy-chay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4725144"/>
            <a:ext cx="1584176" cy="1394075"/>
          </a:xfrm>
          <a:prstGeom prst="rect">
            <a:avLst/>
          </a:prstGeom>
        </p:spPr>
      </p:pic>
      <p:pic>
        <p:nvPicPr>
          <p:cNvPr id="4" name="Рисунок 3" descr="teaba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267744" cy="2216537"/>
          </a:xfrm>
          <a:prstGeom prst="rect">
            <a:avLst/>
          </a:prstGeom>
        </p:spPr>
      </p:pic>
      <p:pic>
        <p:nvPicPr>
          <p:cNvPr id="5" name="Рисунок 4" descr="Origami_Green_Berry_Tea_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696" r="13043"/>
          <a:stretch>
            <a:fillRect/>
          </a:stretch>
        </p:blipFill>
        <p:spPr>
          <a:xfrm>
            <a:off x="2915816" y="2348880"/>
            <a:ext cx="1296144" cy="2258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348880"/>
            <a:ext cx="2863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6600"/>
                </a:solidFill>
              </a:rPr>
              <a:t>Чёрный пакетированный 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653136"/>
            <a:ext cx="2952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6600"/>
                </a:solidFill>
              </a:rPr>
              <a:t>Зелёный пакетированный 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5373216"/>
            <a:ext cx="2104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6600"/>
                </a:solidFill>
              </a:rPr>
              <a:t>Чёрный рассыпной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50130" y="6237312"/>
            <a:ext cx="21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6600"/>
                </a:solidFill>
              </a:rPr>
              <a:t>Зелёный рассыпной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3470891" y="0"/>
          <a:ext cx="5673109" cy="3429000"/>
        </p:xfrm>
        <a:graphic>
          <a:graphicData uri="http://schemas.openxmlformats.org/presentationml/2006/ole">
            <p:oleObj spid="_x0000_s3074" name="Диаграмма" r:id="rId8" imgW="3010048" imgH="1819401" progId="MSGraph.Chart.8">
              <p:embed/>
            </p:oleObj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1277</Words>
  <Application>Microsoft Office PowerPoint</Application>
  <PresentationFormat>Экран (4:3)</PresentationFormat>
  <Paragraphs>275</Paragraphs>
  <Slides>22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История возникновения чая</vt:lpstr>
      <vt:lpstr>Состав чая</vt:lpstr>
      <vt:lpstr>Правила при выборе, хранении и заваривании чая</vt:lpstr>
      <vt:lpstr>Анкетирование</vt:lpstr>
      <vt:lpstr>Слайд 9</vt:lpstr>
      <vt:lpstr>Результаты анкетирования</vt:lpstr>
      <vt:lpstr>Слайд 11</vt:lpstr>
      <vt:lpstr>Слайд 12</vt:lpstr>
      <vt:lpstr>Эксперимент 1: Определение  витамина «С»  с помощью йодометрического метода. </vt:lpstr>
      <vt:lpstr>Эксперимент 2: Обнаружение  танина в чае. </vt:lpstr>
      <vt:lpstr>Эксперимент 3: Обнаружение  кофеина.</vt:lpstr>
      <vt:lpstr>Эксперемент 4: Определение глюкозы  с помощью реактива Фелинга.  </vt:lpstr>
      <vt:lpstr>Эксперимент 5: Определение кислотно-щелочного баланса. </vt:lpstr>
      <vt:lpstr>Эксперимент 6: Определение витамина «Е».</vt:lpstr>
      <vt:lpstr>Эксперимент 7: Сравнение изменения содержания  определяемых компонентов чая с течением времени. 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12</cp:revision>
  <dcterms:created xsi:type="dcterms:W3CDTF">2014-06-22T08:43:24Z</dcterms:created>
  <dcterms:modified xsi:type="dcterms:W3CDTF">2017-07-01T07:20:34Z</dcterms:modified>
</cp:coreProperties>
</file>