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4" r:id="rId4"/>
    <p:sldId id="299" r:id="rId5"/>
    <p:sldId id="300" r:id="rId6"/>
    <p:sldId id="276" r:id="rId7"/>
    <p:sldId id="273" r:id="rId8"/>
    <p:sldId id="289" r:id="rId9"/>
    <p:sldId id="30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CC0000"/>
    <a:srgbClr val="7C2452"/>
    <a:srgbClr val="FE007F"/>
    <a:srgbClr val="6C0000"/>
    <a:srgbClr val="753805"/>
    <a:srgbClr val="7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887" autoAdjust="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6DDDE-3C24-42F7-AD86-2E92357493A0}" type="datetimeFigureOut">
              <a:rPr lang="ru-RU" smtClean="0"/>
              <a:pPr/>
              <a:t>12.06.2017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AE15F-6247-4BFE-8560-255CB9D3AF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du.tatar.ru/aktanysh/page2497896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Picture 1" descr="C:\Documents and Settings\User\Рабочий стол\эковесна фото\фото баннер\print_676925_1039875 фото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844" y="1714488"/>
            <a:ext cx="4235823" cy="342902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4282" y="357166"/>
            <a:ext cx="86439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hlinkClick r:id="rId4"/>
              </a:rPr>
              <a:t>Муниципальное бюджетное общеобразовательное учреждение для детей дошкольного и младшего школьного возраста «</a:t>
            </a:r>
            <a:r>
              <a:rPr lang="ru-RU" sz="2400" b="1" i="1" dirty="0" err="1" smtClean="0">
                <a:solidFill>
                  <a:schemeClr val="accent6">
                    <a:lumMod val="50000"/>
                  </a:schemeClr>
                </a:solidFill>
                <a:hlinkClick r:id="rId4"/>
              </a:rPr>
              <a:t>Актанышская</a:t>
            </a:r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hlinkClick r:id="rId4"/>
              </a:rPr>
              <a:t> начальная общеобразовательная </a:t>
            </a:r>
            <a:r>
              <a:rPr lang="ru-RU" sz="2400" b="1" i="1" dirty="0" err="1" smtClean="0">
                <a:solidFill>
                  <a:schemeClr val="accent6">
                    <a:lumMod val="50000"/>
                  </a:schemeClr>
                </a:solidFill>
                <a:hlinkClick r:id="rId4"/>
              </a:rPr>
              <a:t>школа-детский</a:t>
            </a:r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hlinkClick r:id="rId4"/>
              </a:rPr>
              <a:t> сад»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32" y="2571744"/>
            <a:ext cx="7429552" cy="2214578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5400" b="1" dirty="0" smtClean="0">
                <a:ln w="11430">
                  <a:noFill/>
                </a:ln>
                <a:solidFill>
                  <a:srgbClr val="CC0066">
                    <a:alpha val="75000"/>
                  </a:srgbClr>
                </a:solidFill>
                <a:effectLst>
                  <a:outerShdw blurRad="50800" dist="63500" dir="10800000" algn="tl">
                    <a:srgbClr val="000000">
                      <a:alpha val="30000"/>
                    </a:srgbClr>
                  </a:outerShdw>
                </a:effectLst>
              </a:rPr>
              <a:t>«Республиканский конкурс творчества «Сохраним планету своими руками»»</a:t>
            </a:r>
            <a:endParaRPr lang="ru-RU" sz="5400" b="1" dirty="0">
              <a:ln w="11430">
                <a:noFill/>
              </a:ln>
              <a:solidFill>
                <a:srgbClr val="CC0066">
                  <a:alpha val="75000"/>
                </a:srgbClr>
              </a:solidFill>
              <a:effectLst>
                <a:outerShdw blurRad="50800" dist="63500" dir="108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5"/>
          <p:cNvSpPr>
            <a:spLocks noGrp="1"/>
          </p:cNvSpPr>
          <p:nvPr>
            <p:ph idx="1"/>
          </p:nvPr>
        </p:nvSpPr>
        <p:spPr>
          <a:xfrm>
            <a:off x="500034" y="1357298"/>
            <a:ext cx="8429684" cy="144358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dirty="0" smtClean="0"/>
              <a:t>Акция была организована в начале весны. Чтобы выяснить, что знают родители о первоцветах, любят ли собирать букеты, поощряют ли в этом увлечении своих детей, знают ли последствия массового сбора цветов,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C0000"/>
                </a:solidFill>
              </a:rPr>
              <a:t>Акция</a:t>
            </a:r>
            <a:r>
              <a:rPr lang="ru-RU" dirty="0" smtClean="0">
                <a:solidFill>
                  <a:srgbClr val="CC0000"/>
                </a:solidFill>
              </a:rPr>
              <a:t> </a:t>
            </a:r>
            <a:r>
              <a:rPr lang="ru-RU" b="1" i="1" dirty="0" smtClean="0">
                <a:solidFill>
                  <a:srgbClr val="CC0000"/>
                </a:solidFill>
              </a:rPr>
              <a:t>«Берегите первоцветы»</a:t>
            </a:r>
            <a:r>
              <a:rPr lang="ru-RU" i="1" dirty="0" smtClean="0">
                <a:solidFill>
                  <a:srgbClr val="CC0000"/>
                </a:solidFill>
              </a:rPr>
              <a:t> </a:t>
            </a:r>
            <a:endParaRPr lang="ru-RU" i="1" dirty="0">
              <a:solidFill>
                <a:srgbClr val="CC0000"/>
              </a:solidFill>
            </a:endParaRPr>
          </a:p>
        </p:txBody>
      </p:sp>
      <p:pic>
        <p:nvPicPr>
          <p:cNvPr id="47106" name="Picture 2" descr="C:\Documents and Settings\User\Рабочий стол\экологич воспит\XtP6hAt_fYM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844" y="3071810"/>
            <a:ext cx="4333873" cy="3429024"/>
          </a:xfrm>
          <a:prstGeom prst="rect">
            <a:avLst/>
          </a:prstGeom>
          <a:noFill/>
        </p:spPr>
      </p:pic>
      <p:pic>
        <p:nvPicPr>
          <p:cNvPr id="47107" name="Picture 3" descr="C:\Documents and Settings\User\Рабочий стол\экологич воспит\hvek9ZVabus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7937" b="2646"/>
          <a:stretch>
            <a:fillRect/>
          </a:stretch>
        </p:blipFill>
        <p:spPr bwMode="auto">
          <a:xfrm>
            <a:off x="4572000" y="3071810"/>
            <a:ext cx="4357718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5"/>
          <p:cNvSpPr>
            <a:spLocks noGrp="1"/>
          </p:cNvSpPr>
          <p:nvPr>
            <p:ph idx="1"/>
          </p:nvPr>
        </p:nvSpPr>
        <p:spPr>
          <a:xfrm>
            <a:off x="357158" y="1214422"/>
            <a:ext cx="8429684" cy="14435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Акция</a:t>
            </a:r>
            <a:r>
              <a:rPr lang="ru-RU" sz="2800" b="1" i="1" dirty="0" smtClean="0"/>
              <a:t> </a:t>
            </a:r>
            <a:r>
              <a:rPr lang="ru-RU" sz="2800" dirty="0" smtClean="0"/>
              <a:t>родилась как реакция на нерациональное использование воды детьми и взрослыми.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C0000"/>
                </a:solidFill>
              </a:rPr>
              <a:t>Акция</a:t>
            </a:r>
            <a:r>
              <a:rPr lang="ru-RU" dirty="0" smtClean="0">
                <a:solidFill>
                  <a:srgbClr val="CC0000"/>
                </a:solidFill>
              </a:rPr>
              <a:t> </a:t>
            </a:r>
            <a:r>
              <a:rPr lang="ru-RU" b="1" i="1" dirty="0" smtClean="0">
                <a:solidFill>
                  <a:srgbClr val="CC0000"/>
                </a:solidFill>
              </a:rPr>
              <a:t>«</a:t>
            </a:r>
            <a:r>
              <a:rPr lang="ru-RU" b="1" i="1" dirty="0" err="1" smtClean="0">
                <a:solidFill>
                  <a:srgbClr val="CC0000"/>
                </a:solidFill>
              </a:rPr>
              <a:t>Берегиня</a:t>
            </a:r>
            <a:r>
              <a:rPr lang="ru-RU" b="1" i="1" dirty="0" smtClean="0">
                <a:solidFill>
                  <a:srgbClr val="CC0000"/>
                </a:solidFill>
              </a:rPr>
              <a:t>» </a:t>
            </a:r>
            <a:endParaRPr lang="ru-RU" i="1" dirty="0">
              <a:solidFill>
                <a:srgbClr val="CC0000"/>
              </a:solidFill>
            </a:endParaRPr>
          </a:p>
        </p:txBody>
      </p:sp>
      <p:pic>
        <p:nvPicPr>
          <p:cNvPr id="7170" name="Picture 2" descr="H:\P106012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34" y="2357430"/>
            <a:ext cx="4000709" cy="3000396"/>
          </a:xfrm>
          <a:prstGeom prst="rect">
            <a:avLst/>
          </a:prstGeom>
          <a:noFill/>
        </p:spPr>
      </p:pic>
      <p:pic>
        <p:nvPicPr>
          <p:cNvPr id="7171" name="Picture 3" descr="H:\P106011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7686" y="3571876"/>
            <a:ext cx="4568493" cy="308720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429124" y="2285992"/>
            <a:ext cx="421480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Проект: </a:t>
            </a:r>
            <a:r>
              <a:rPr lang="ru-RU" sz="20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</a:t>
            </a:r>
            <a:r>
              <a:rPr lang="ru-RU" sz="2000" b="1" u="sng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Голубая</a:t>
            </a:r>
            <a:r>
              <a:rPr lang="ru-RU" sz="20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капелька».</a:t>
            </a:r>
          </a:p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 Цель: Расширить представление о воде, о её свойствах, уточнить ее значение для всего живого на земле.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5"/>
          <p:cNvSpPr>
            <a:spLocks noGrp="1"/>
          </p:cNvSpPr>
          <p:nvPr>
            <p:ph idx="1"/>
          </p:nvPr>
        </p:nvSpPr>
        <p:spPr>
          <a:xfrm>
            <a:off x="285720" y="1928802"/>
            <a:ext cx="8429684" cy="144358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Акция </a:t>
            </a:r>
            <a:r>
              <a:rPr lang="ru-RU" b="1" dirty="0" smtClean="0"/>
              <a:t>«Детский сад – цветущий сад»</a:t>
            </a:r>
            <a:r>
              <a:rPr lang="ru-RU" i="1" dirty="0" smtClean="0"/>
              <a:t>, </a:t>
            </a:r>
            <a:r>
              <a:rPr lang="ru-RU" dirty="0" smtClean="0"/>
              <a:t>цель которой – активизировать деятельность детского сада по благоустройству и озеленению территории, создать комфортные условия воспитания и развития детей дошкольного возраста.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785794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C0000"/>
                </a:solidFill>
              </a:rPr>
              <a:t>Акция</a:t>
            </a:r>
            <a:r>
              <a:rPr lang="ru-RU" dirty="0" smtClean="0">
                <a:solidFill>
                  <a:srgbClr val="CC0000"/>
                </a:solidFill>
              </a:rPr>
              <a:t> </a:t>
            </a:r>
            <a:r>
              <a:rPr lang="ru-RU" b="1" i="1" dirty="0" smtClean="0">
                <a:solidFill>
                  <a:srgbClr val="CC0000"/>
                </a:solidFill>
              </a:rPr>
              <a:t>«Детский сад – цветущий сад»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rgbClr val="CC0000"/>
              </a:solidFill>
            </a:endParaRPr>
          </a:p>
        </p:txBody>
      </p:sp>
      <p:pic>
        <p:nvPicPr>
          <p:cNvPr id="5" name="Рисунок 4" descr="D:\Филиза фото\Фотографии\IMG_3281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5786" y="3143248"/>
            <a:ext cx="4113220" cy="265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User\Desktop\Camera\IMG_20160517_074736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3504" y="3143248"/>
            <a:ext cx="2511401" cy="2669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5"/>
          <p:cNvSpPr>
            <a:spLocks noGrp="1"/>
          </p:cNvSpPr>
          <p:nvPr>
            <p:ph idx="1"/>
          </p:nvPr>
        </p:nvSpPr>
        <p:spPr>
          <a:xfrm>
            <a:off x="357158" y="1428736"/>
            <a:ext cx="8429684" cy="144358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Цель этой акции: подвести детей к пониманию значения леса в жизни человека; воспитать бережное отношение к предметам, сделанным из древесины.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785794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C0000"/>
                </a:solidFill>
              </a:rPr>
              <a:t>Акция</a:t>
            </a:r>
            <a:r>
              <a:rPr lang="ru-RU" dirty="0" smtClean="0">
                <a:solidFill>
                  <a:srgbClr val="CC0000"/>
                </a:solidFill>
              </a:rPr>
              <a:t> </a:t>
            </a:r>
            <a:r>
              <a:rPr lang="ru-RU" b="1" i="1" dirty="0" smtClean="0">
                <a:solidFill>
                  <a:srgbClr val="CC0000"/>
                </a:solidFill>
              </a:rPr>
              <a:t>«Возвращённый лес»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rgbClr val="CC0000"/>
              </a:solidFill>
            </a:endParaRPr>
          </a:p>
        </p:txBody>
      </p:sp>
      <p:pic>
        <p:nvPicPr>
          <p:cNvPr id="2050" name="Picture 2" descr="C:\Documents and Settings\User\Рабочий стол\эковесна фото\подготовка экология\P10601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997"/>
          <a:stretch>
            <a:fillRect/>
          </a:stretch>
        </p:blipFill>
        <p:spPr bwMode="auto">
          <a:xfrm>
            <a:off x="214282" y="2714620"/>
            <a:ext cx="4109128" cy="3349587"/>
          </a:xfrm>
          <a:prstGeom prst="rect">
            <a:avLst/>
          </a:prstGeom>
          <a:noFill/>
        </p:spPr>
      </p:pic>
      <p:pic>
        <p:nvPicPr>
          <p:cNvPr id="2051" name="Picture 3" descr="C:\Documents and Settings\User\Рабочий стол\эковесна фото\Парк и скверы\DSCN101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00562" y="2714620"/>
            <a:ext cx="4257120" cy="335758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714612" y="6143644"/>
            <a:ext cx="38127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Подготовительная группа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7358114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 в природе, на огороде и в саду </a:t>
            </a:r>
            <a:endParaRPr lang="ru-RU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одержимое 5"/>
          <p:cNvSpPr>
            <a:spLocks noGrp="1"/>
          </p:cNvSpPr>
          <p:nvPr>
            <p:ph idx="1"/>
          </p:nvPr>
        </p:nvSpPr>
        <p:spPr>
          <a:xfrm>
            <a:off x="1857356" y="5429264"/>
            <a:ext cx="3214710" cy="1143008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Работаем на огороде, подготовительная группа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5121" name="Picture 1" descr="C:\Documents and Settings\User\Рабочий стол\экологич воспит\P104089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34" y="1428736"/>
            <a:ext cx="4191269" cy="3143272"/>
          </a:xfrm>
          <a:prstGeom prst="rect">
            <a:avLst/>
          </a:prstGeom>
          <a:noFill/>
        </p:spPr>
      </p:pic>
      <p:pic>
        <p:nvPicPr>
          <p:cNvPr id="5124" name="Picture 4" descr="C:\Documents and Settings\User\Рабочий стол\рабочий стол\садик новые\P1040927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890" r="19965" b="11902"/>
          <a:stretch>
            <a:fillRect/>
          </a:stretch>
        </p:blipFill>
        <p:spPr bwMode="auto">
          <a:xfrm>
            <a:off x="4857752" y="1357298"/>
            <a:ext cx="3214710" cy="3372809"/>
          </a:xfrm>
          <a:prstGeom prst="rect">
            <a:avLst/>
          </a:prstGeom>
          <a:noFill/>
        </p:spPr>
      </p:pic>
      <p:pic>
        <p:nvPicPr>
          <p:cNvPr id="5122" name="Picture 2" descr="D:\фотографии\1 июнь\DSC02218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14942" y="3929066"/>
            <a:ext cx="3540121" cy="265509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928662" y="4572008"/>
            <a:ext cx="33575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Полив растений,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Старшая  группа 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86380" y="928670"/>
            <a:ext cx="35963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Очистка навеса от снега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19672" y="476672"/>
            <a:ext cx="5832648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Экологические проекты</a:t>
            </a:r>
            <a:endParaRPr lang="ru-RU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одержимое 5"/>
          <p:cNvSpPr>
            <a:spLocks noGrp="1"/>
          </p:cNvSpPr>
          <p:nvPr>
            <p:ph idx="1"/>
          </p:nvPr>
        </p:nvSpPr>
        <p:spPr>
          <a:xfrm>
            <a:off x="4429124" y="5214950"/>
            <a:ext cx="4429156" cy="1357322"/>
          </a:xfrm>
        </p:spPr>
        <p:txBody>
          <a:bodyPr>
            <a:normAutofit fontScale="77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egoe UI" pitchFamily="34" charset="0"/>
                <a:ea typeface="Times New Roman" pitchFamily="18" charset="0"/>
                <a:cs typeface="Segoe UI" pitchFamily="34" charset="0"/>
              </a:rPr>
              <a:t>Проект: «Скворечник для скворца» 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egoe UI" pitchFamily="34" charset="0"/>
                <a:ea typeface="Times New Roman" pitchFamily="18" charset="0"/>
                <a:cs typeface="Segoe UI" pitchFamily="34" charset="0"/>
              </a:rPr>
              <a:t>Цель: </a:t>
            </a: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построить </a:t>
            </a:r>
            <a:r>
              <a:rPr lang="ru-RU" sz="3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 взрослыми скворечник для скворца.</a:t>
            </a:r>
            <a:endParaRPr lang="ru-RU" sz="29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4098" name="Picture 2" descr="C:\Documents and Settings\User\Рабочий стол\эковесна фото\подготовка экология\P106006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1285860"/>
            <a:ext cx="3786214" cy="3786214"/>
          </a:xfrm>
          <a:prstGeom prst="rect">
            <a:avLst/>
          </a:prstGeom>
          <a:noFill/>
        </p:spPr>
      </p:pic>
      <p:pic>
        <p:nvPicPr>
          <p:cNvPr id="4099" name="Picture 3" descr="C:\Documents and Settings\User\Рабочий стол\эковесна фото\P3211037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7686" y="1357298"/>
            <a:ext cx="4286280" cy="3857652"/>
          </a:xfrm>
          <a:prstGeom prst="rect">
            <a:avLst/>
          </a:prstGeom>
          <a:noFill/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57158" y="5072074"/>
            <a:ext cx="407196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egoe UI" pitchFamily="34" charset="0"/>
                <a:ea typeface="Times New Roman" pitchFamily="18" charset="0"/>
                <a:cs typeface="Segoe UI" pitchFamily="34" charset="0"/>
              </a:rPr>
              <a:t>Проект: «Наш огород»</a:t>
            </a:r>
            <a:endParaRPr kumimoji="0" lang="ru-RU" sz="2000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egoe UI" pitchFamily="34" charset="0"/>
                <a:ea typeface="Times New Roman" pitchFamily="18" charset="0"/>
                <a:cs typeface="Segoe UI" pitchFamily="34" charset="0"/>
              </a:rPr>
              <a:t>Цель: Наблюдение за ростом семян, и результатом продукта.</a:t>
            </a:r>
            <a:endParaRPr kumimoji="0" lang="ru-RU" sz="3200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User\Рабочий стол\экологич воспит\140801541368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3235" r="3431"/>
          <a:stretch>
            <a:fillRect/>
          </a:stretch>
        </p:blipFill>
        <p:spPr bwMode="auto">
          <a:xfrm>
            <a:off x="6072198" y="428604"/>
            <a:ext cx="2600333" cy="3115118"/>
          </a:xfrm>
          <a:prstGeom prst="rect">
            <a:avLst/>
          </a:prstGeom>
          <a:noFill/>
        </p:spPr>
      </p:pic>
      <p:pic>
        <p:nvPicPr>
          <p:cNvPr id="1026" name="Picture 2" descr="C:\Documents and Settings\User\Рабочий стол\экологич воспит\1408015411370.jpg"/>
          <p:cNvPicPr>
            <a:picLocks noChangeAspect="1" noChangeArrowheads="1"/>
          </p:cNvPicPr>
          <p:nvPr/>
        </p:nvPicPr>
        <p:blipFill>
          <a:blip r:embed="rId3"/>
          <a:srcRect t="29412" r="14215"/>
          <a:stretch>
            <a:fillRect/>
          </a:stretch>
        </p:blipFill>
        <p:spPr bwMode="auto">
          <a:xfrm>
            <a:off x="3143240" y="1071546"/>
            <a:ext cx="2500330" cy="2743192"/>
          </a:xfrm>
          <a:prstGeom prst="rect">
            <a:avLst/>
          </a:prstGeom>
          <a:noFill/>
        </p:spPr>
      </p:pic>
      <p:pic>
        <p:nvPicPr>
          <p:cNvPr id="1028" name="Picture 4" descr="C:\Documents and Settings\User\Рабочий стол\экологич воспит\147739381175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571480"/>
            <a:ext cx="2384838" cy="3179784"/>
          </a:xfrm>
          <a:prstGeom prst="rect">
            <a:avLst/>
          </a:prstGeom>
          <a:noFill/>
        </p:spPr>
      </p:pic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785818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Конкурсные работы по экологическому воспитанию</a:t>
            </a:r>
            <a:endParaRPr lang="ru-RU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одержимое 5"/>
          <p:cNvSpPr>
            <a:spLocks noGrp="1"/>
          </p:cNvSpPr>
          <p:nvPr>
            <p:ph idx="1"/>
          </p:nvPr>
        </p:nvSpPr>
        <p:spPr>
          <a:xfrm>
            <a:off x="642910" y="3143248"/>
            <a:ext cx="2643174" cy="7143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«Подсолнух»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Гарипов Сулейман</a:t>
            </a:r>
            <a:r>
              <a:rPr lang="ru-RU" sz="8000" dirty="0" smtClean="0"/>
              <a:t>.</a:t>
            </a:r>
            <a:endParaRPr lang="ru-RU" sz="8000" dirty="0"/>
          </a:p>
        </p:txBody>
      </p:sp>
      <p:pic>
        <p:nvPicPr>
          <p:cNvPr id="1030" name="Picture 6" descr="C:\Documents and Settings\User\Рабочий стол\экологич воспит\1477393812629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2910" y="3857628"/>
            <a:ext cx="2971795" cy="2228846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714348" y="6000768"/>
            <a:ext cx="25717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«Кошки»</a:t>
            </a:r>
          </a:p>
          <a:p>
            <a:pPr algn="ctr"/>
            <a:r>
              <a:rPr lang="ru-RU" sz="2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Муллаяров</a:t>
            </a:r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Рамазан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929322" y="3500438"/>
            <a:ext cx="2857520" cy="6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«Первые цветы»</a:t>
            </a:r>
          </a:p>
          <a:p>
            <a:pPr algn="ctr"/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Галимуллина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Адиля</a:t>
            </a:r>
            <a:endParaRPr lang="ru-RU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29026" y="4143380"/>
            <a:ext cx="521497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детском саду ежегодно проводятся выставки «Осенняя фантазия из природного материала»; Конкурсы рисунков по временам года, Чудо – дерево, Эко елочка, Сказочный снеговик, Поделки из природного материала, Конкурс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«Кормушка для птиц».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500034" y="476672"/>
            <a:ext cx="7429552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в экологических досугах, праздниках</a:t>
            </a:r>
            <a:endParaRPr lang="ru-RU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одержимое 5"/>
          <p:cNvSpPr>
            <a:spLocks noGrp="1"/>
          </p:cNvSpPr>
          <p:nvPr>
            <p:ph idx="1"/>
          </p:nvPr>
        </p:nvSpPr>
        <p:spPr>
          <a:xfrm>
            <a:off x="1115616" y="1556792"/>
            <a:ext cx="6624736" cy="482453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Вариант 1</a:t>
            </a:r>
            <a:endParaRPr lang="ru-RU" dirty="0"/>
          </a:p>
        </p:txBody>
      </p:sp>
      <p:pic>
        <p:nvPicPr>
          <p:cNvPr id="9218" name="Picture 2" descr="C:\Documents and Settings\User\Рабочий стол\эковесна фото\Парк и скверы\DSCN101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720" y="1714488"/>
            <a:ext cx="5162002" cy="3871502"/>
          </a:xfrm>
          <a:prstGeom prst="rect">
            <a:avLst/>
          </a:prstGeom>
          <a:noFill/>
        </p:spPr>
      </p:pic>
      <p:pic>
        <p:nvPicPr>
          <p:cNvPr id="9219" name="Picture 3" descr="C:\Documents and Settings\User\Рабочий стол\эковесна фото\Парк и скверы\DSCN100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8164" t="22321" r="26344"/>
          <a:stretch>
            <a:fillRect/>
          </a:stretch>
        </p:blipFill>
        <p:spPr bwMode="auto">
          <a:xfrm>
            <a:off x="5643570" y="1714488"/>
            <a:ext cx="3171609" cy="385765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357290" y="5715016"/>
            <a:ext cx="63579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Экологический субботник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«Мусор земле не к лицу»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C0000"/>
      </a:hlink>
      <a:folHlink>
        <a:srgbClr val="974806"/>
      </a:folHlink>
    </a:clrScheme>
    <a:fontScheme name="Другая 1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1501</TotalTime>
  <Words>301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Segoe UI</vt:lpstr>
      <vt:lpstr>Times New Roman</vt:lpstr>
      <vt:lpstr>Тема Office</vt:lpstr>
      <vt:lpstr>«Республиканский конкурс творчества «Сохраним планету своими руками»»</vt:lpstr>
      <vt:lpstr>Акция «Берегите первоцветы» </vt:lpstr>
      <vt:lpstr>Акция «Берегиня» </vt:lpstr>
      <vt:lpstr>Акция «Детский сад – цветущий сад» </vt:lpstr>
      <vt:lpstr>Акция «Возвращённый лес» </vt:lpstr>
      <vt:lpstr>Труд в природе, на огороде и в саду </vt:lpstr>
      <vt:lpstr>Экологические проекты</vt:lpstr>
      <vt:lpstr>Конкурсные работы по экологическому воспитанию</vt:lpstr>
      <vt:lpstr>Участие в экологических досугах, праздниках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Пользователь</cp:lastModifiedBy>
  <cp:revision>144</cp:revision>
  <dcterms:created xsi:type="dcterms:W3CDTF">2014-08-08T16:01:14Z</dcterms:created>
  <dcterms:modified xsi:type="dcterms:W3CDTF">2017-06-12T11:05:05Z</dcterms:modified>
</cp:coreProperties>
</file>