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0" r:id="rId3"/>
    <p:sldId id="261" r:id="rId4"/>
    <p:sldId id="265" r:id="rId5"/>
    <p:sldId id="269" r:id="rId6"/>
    <p:sldId id="267" r:id="rId7"/>
    <p:sldId id="266" r:id="rId8"/>
    <p:sldId id="263" r:id="rId9"/>
    <p:sldId id="273" r:id="rId10"/>
    <p:sldId id="285" r:id="rId11"/>
    <p:sldId id="270" r:id="rId12"/>
    <p:sldId id="262" r:id="rId13"/>
    <p:sldId id="278" r:id="rId14"/>
    <p:sldId id="277" r:id="rId15"/>
    <p:sldId id="283" r:id="rId16"/>
    <p:sldId id="282" r:id="rId17"/>
    <p:sldId id="281" r:id="rId18"/>
    <p:sldId id="280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0;&#1083;&#1077;&#1096;&#1072;_&#1091;&#1095;&#1077;&#1073;&#1072;\&#1101;&#1082;&#1086;&#1083;&#1086;&#1075;&#1080;&#1095;&#1077;&#1089;&#1082;&#1080;&#1081;%20&#1089;&#1083;&#1077;&#1076;\&#1101;&#1082;&#1086;&#1083;&#1086;&#1075;&#1080;&#1095;&#1077;&#1089;&#1082;&#1080;&#1081;%20&#1089;&#1083;&#1077;&#1076;%20&#1089;&#1090;&#1088;&#1072;&#1085;%20&#1084;&#1080;&#1088;&#107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&#1040;&#1083;&#1077;&#1096;&#1072;_&#1091;&#1095;&#1077;&#1073;&#1072;\&#1101;&#1082;&#1086;&#1083;&#1086;&#1075;&#1080;&#1095;&#1077;&#1089;&#1082;&#1080;&#1081;%20&#1089;&#1083;&#1077;&#1076;\&#1088;&#1077;&#1092;&#1077;&#1088;&#1072;&#1090;\&#1073;&#1080;&#1086;&#1077;&#1084;&#1082;&#1086;&#1089;&#1090;&#1100;%20&#1080;%20&#1101;&#1082;&#1086;&#1089;&#1083;&#1077;&#1076;%20&#1089;&#1091;&#1073;&#1098;&#1077;&#1082;&#1090;&#1086;&#1074;%20&#1056;&#1060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&#1040;&#1083;&#1077;&#1096;&#1072;_&#1091;&#1095;&#1077;&#1073;&#1072;\&#1101;&#1082;&#1086;&#1083;&#1086;&#1075;&#1080;&#1095;&#1077;&#1089;&#1082;&#1080;&#1081;%20&#1089;&#1083;&#1077;&#1076;\&#1088;&#1077;&#1092;&#1077;&#1088;&#1072;&#1090;\&#1073;&#1080;&#1086;&#1077;&#1084;&#1082;&#1086;&#1089;&#1090;&#1100;%20&#1080;%20&#1101;&#1082;&#1086;&#1089;&#1083;&#1077;&#1076;%20&#1089;&#1091;&#1073;&#1098;&#1077;&#1082;&#1090;&#1086;&#1074;%20&#1056;&#106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0;&#1083;&#1077;&#1096;&#1072;_&#1091;&#1095;&#1077;&#1073;&#1072;\&#1101;&#1082;&#1086;&#1083;&#1086;&#1075;&#1080;&#1095;&#1077;&#1089;&#1082;&#1080;&#1081;%20&#1089;&#1083;&#1077;&#1076;\&#1088;&#1077;&#1079;&#1091;&#1083;&#1100;&#1090;&#1072;&#1090;&#1099;%20&#1090;&#1077;&#1089;&#1090;&#1080;&#1088;&#1086;&#1074;&#1072;&#1085;&#1080;&#1103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&#1040;&#1083;&#1077;&#1096;&#1072;_&#1091;&#1095;&#1077;&#1073;&#1072;\&#1101;&#1082;&#1086;&#1083;&#1086;&#1075;&#1080;&#1095;&#1077;&#1089;&#1082;&#1080;&#1081;%20&#1089;&#1083;&#1077;&#1076;\&#1088;&#1077;&#1079;&#1091;&#1083;&#1100;&#1090;&#1072;&#1090;&#1099;%20&#1090;&#1077;&#1089;&#1090;&#1080;&#1088;&#1086;&#1074;&#1072;&#1085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b="1">
                <a:solidFill>
                  <a:srgbClr val="CC9900"/>
                </a:solidFill>
              </a:rPr>
              <a:t>Экологический след стран мира</a:t>
            </a:r>
          </a:p>
        </c:rich>
      </c:tx>
      <c:layout>
        <c:manualLayout>
          <c:xMode val="edge"/>
          <c:yMode val="edge"/>
          <c:x val="0.1681489088085589"/>
          <c:y val="9.55284552845530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022943063966804E-2"/>
          <c:y val="4.0021474588403723E-2"/>
          <c:w val="0.90051936122016485"/>
          <c:h val="0.72146343929231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Лист1!$G$2</c:f>
              <c:strCache>
                <c:ptCount val="1"/>
                <c:pt idx="0">
                  <c:v>кол-во планет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Лист1!$F$3:$F$17</c:f>
              <c:strCache>
                <c:ptCount val="15"/>
                <c:pt idx="0">
                  <c:v>Катар</c:v>
                </c:pt>
                <c:pt idx="1">
                  <c:v>Дания</c:v>
                </c:pt>
                <c:pt idx="2">
                  <c:v>США</c:v>
                </c:pt>
                <c:pt idx="3">
                  <c:v>Австралия</c:v>
                </c:pt>
                <c:pt idx="4">
                  <c:v>Великобритания</c:v>
                </c:pt>
                <c:pt idx="5">
                  <c:v>Германия</c:v>
                </c:pt>
                <c:pt idx="6">
                  <c:v>Россия</c:v>
                </c:pt>
                <c:pt idx="7">
                  <c:v>Япония</c:v>
                </c:pt>
                <c:pt idx="8">
                  <c:v>Польша</c:v>
                </c:pt>
                <c:pt idx="9">
                  <c:v>Украина</c:v>
                </c:pt>
                <c:pt idx="10">
                  <c:v>Аргентина</c:v>
                </c:pt>
                <c:pt idx="11">
                  <c:v>ЮАР</c:v>
                </c:pt>
                <c:pt idx="12">
                  <c:v>Китай</c:v>
                </c:pt>
                <c:pt idx="13">
                  <c:v>Конго</c:v>
                </c:pt>
                <c:pt idx="14">
                  <c:v>Индия</c:v>
                </c:pt>
              </c:strCache>
            </c:strRef>
          </c:cat>
          <c:val>
            <c:numRef>
              <c:f>Лист1!$G$3:$G$17</c:f>
              <c:numCache>
                <c:formatCode>0.0</c:formatCode>
                <c:ptCount val="15"/>
                <c:pt idx="0">
                  <c:v>5.5619047619047617</c:v>
                </c:pt>
                <c:pt idx="1">
                  <c:v>3.9285714285714302</c:v>
                </c:pt>
                <c:pt idx="2">
                  <c:v>3.4238095238095227</c:v>
                </c:pt>
                <c:pt idx="3">
                  <c:v>3.1809523809523812</c:v>
                </c:pt>
                <c:pt idx="4">
                  <c:v>2.2428571428571442</c:v>
                </c:pt>
                <c:pt idx="5">
                  <c:v>2.1761904761904782</c:v>
                </c:pt>
                <c:pt idx="6">
                  <c:v>2.0952380952380936</c:v>
                </c:pt>
                <c:pt idx="7">
                  <c:v>1.9857142857142838</c:v>
                </c:pt>
                <c:pt idx="8">
                  <c:v>1.8761904761904762</c:v>
                </c:pt>
                <c:pt idx="9">
                  <c:v>1.519047619047619</c:v>
                </c:pt>
                <c:pt idx="10">
                  <c:v>1.2904761904761899</c:v>
                </c:pt>
                <c:pt idx="11">
                  <c:v>1.2333333333333332</c:v>
                </c:pt>
                <c:pt idx="12">
                  <c:v>1.0142857142857151</c:v>
                </c:pt>
                <c:pt idx="13">
                  <c:v>0.51428571428571435</c:v>
                </c:pt>
                <c:pt idx="14">
                  <c:v>0.41428571428571431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697400"/>
        <c:axId val="202222504"/>
      </c:barChart>
      <c:catAx>
        <c:axId val="199697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2222504"/>
        <c:crosses val="autoZero"/>
        <c:auto val="1"/>
        <c:lblAlgn val="ctr"/>
        <c:lblOffset val="100"/>
        <c:noMultiLvlLbl val="0"/>
      </c:catAx>
      <c:valAx>
        <c:axId val="2022225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996974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79937922071128553"/>
          <c:y val="0.40854378720952589"/>
          <c:w val="0.1190213999702273"/>
          <c:h val="3.6753888995582872E-2"/>
        </c:manualLayout>
      </c:layout>
      <c:overlay val="0"/>
      <c:spPr>
        <a:noFill/>
      </c:sp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860833407060074E-2"/>
          <c:y val="3.3416747699160095E-2"/>
          <c:w val="0.91035498588395003"/>
          <c:h val="0.8803747578771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Лист1!$G$3</c:f>
              <c:strCache>
                <c:ptCount val="1"/>
                <c:pt idx="0">
                  <c:v>Биоемкость, в планетах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Лист1!$F$4:$F$9</c:f>
              <c:strCache>
                <c:ptCount val="6"/>
                <c:pt idx="0">
                  <c:v>Чукотский автономный округ</c:v>
                </c:pt>
                <c:pt idx="1">
                  <c:v>Ненецкий автономный округ</c:v>
                </c:pt>
                <c:pt idx="2">
                  <c:v>Республика Саха (Якутия)</c:v>
                </c:pt>
                <c:pt idx="3">
                  <c:v>Магаданская обл.</c:v>
                </c:pt>
                <c:pt idx="4">
                  <c:v>Ямало-Ненецкий автономный округ</c:v>
                </c:pt>
                <c:pt idx="5">
                  <c:v>Красноярский Край</c:v>
                </c:pt>
              </c:strCache>
            </c:strRef>
          </c:cat>
          <c:val>
            <c:numRef>
              <c:f>Лист1!$G$4:$G$9</c:f>
              <c:numCache>
                <c:formatCode>0.0</c:formatCode>
                <c:ptCount val="6"/>
                <c:pt idx="0">
                  <c:v>310.07647058823505</c:v>
                </c:pt>
                <c:pt idx="1">
                  <c:v>110.24117647058823</c:v>
                </c:pt>
                <c:pt idx="2">
                  <c:v>88.782352941176484</c:v>
                </c:pt>
                <c:pt idx="3">
                  <c:v>74.376470588235279</c:v>
                </c:pt>
                <c:pt idx="4">
                  <c:v>34.864705882352943</c:v>
                </c:pt>
                <c:pt idx="5">
                  <c:v>22.44705882352941</c:v>
                </c:pt>
              </c:numCache>
            </c:numRef>
          </c:val>
        </c:ser>
        <c:ser>
          <c:idx val="1"/>
          <c:order val="1"/>
          <c:tx>
            <c:strRef>
              <c:f>Лист1!$H$3</c:f>
              <c:strCache>
                <c:ptCount val="1"/>
                <c:pt idx="0">
                  <c:v>Экослед, в планетах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Лист1!$F$4:$F$9</c:f>
              <c:strCache>
                <c:ptCount val="6"/>
                <c:pt idx="0">
                  <c:v>Чукотский автономный округ</c:v>
                </c:pt>
                <c:pt idx="1">
                  <c:v>Ненецкий автономный округ</c:v>
                </c:pt>
                <c:pt idx="2">
                  <c:v>Республика Саха (Якутия)</c:v>
                </c:pt>
                <c:pt idx="3">
                  <c:v>Магаданская обл.</c:v>
                </c:pt>
                <c:pt idx="4">
                  <c:v>Ямало-Ненецкий автономный округ</c:v>
                </c:pt>
                <c:pt idx="5">
                  <c:v>Красноярский Край</c:v>
                </c:pt>
              </c:strCache>
            </c:strRef>
          </c:cat>
          <c:val>
            <c:numRef>
              <c:f>Лист1!$H$4:$H$9</c:f>
              <c:numCache>
                <c:formatCode>0.0</c:formatCode>
                <c:ptCount val="6"/>
                <c:pt idx="0">
                  <c:v>1.3235294117647058</c:v>
                </c:pt>
                <c:pt idx="1">
                  <c:v>1.9235294117647059</c:v>
                </c:pt>
                <c:pt idx="2">
                  <c:v>2.1</c:v>
                </c:pt>
                <c:pt idx="3">
                  <c:v>1.6</c:v>
                </c:pt>
                <c:pt idx="4">
                  <c:v>2.7176470588235295</c:v>
                </c:pt>
                <c:pt idx="5">
                  <c:v>1.9058823529411766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763608"/>
        <c:axId val="202302480"/>
      </c:barChart>
      <c:catAx>
        <c:axId val="202763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2302480"/>
        <c:crosses val="autoZero"/>
        <c:auto val="1"/>
        <c:lblAlgn val="ctr"/>
        <c:lblOffset val="100"/>
        <c:noMultiLvlLbl val="0"/>
      </c:catAx>
      <c:valAx>
        <c:axId val="2023024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02763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263967004124482E-2"/>
          <c:y val="2.2879999350931209E-2"/>
          <c:w val="0.89300410029391486"/>
          <c:h val="0.770200602822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Лист1!$L$20</c:f>
              <c:strCache>
                <c:ptCount val="1"/>
                <c:pt idx="0">
                  <c:v>Биоемкость, в планетах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Лист1!$K$21:$K$34</c:f>
              <c:strCache>
                <c:ptCount val="14"/>
                <c:pt idx="0">
                  <c:v>Ленинградская обл</c:v>
                </c:pt>
                <c:pt idx="1">
                  <c:v>Удмуртская Республика</c:v>
                </c:pt>
                <c:pt idx="2">
                  <c:v>Башкортостан Респ</c:v>
                </c:pt>
                <c:pt idx="3">
                  <c:v>Оренбургская обл.</c:v>
                </c:pt>
                <c:pt idx="4">
                  <c:v>Нижегородская обл.</c:v>
                </c:pt>
                <c:pt idx="5">
                  <c:v>Ивановская обл.</c:v>
                </c:pt>
                <c:pt idx="6">
                  <c:v>Ульяновская обл.</c:v>
                </c:pt>
                <c:pt idx="7">
                  <c:v>Республика Татарстан</c:v>
                </c:pt>
                <c:pt idx="8">
                  <c:v>Чувашская респ.</c:v>
                </c:pt>
                <c:pt idx="9">
                  <c:v>Самарская обл.</c:v>
                </c:pt>
                <c:pt idx="10">
                  <c:v>Астраханская обл</c:v>
                </c:pt>
                <c:pt idx="11">
                  <c:v>Московская обл.</c:v>
                </c:pt>
                <c:pt idx="12">
                  <c:v>Санкт-Петербург</c:v>
                </c:pt>
                <c:pt idx="13">
                  <c:v>Москва</c:v>
                </c:pt>
              </c:strCache>
            </c:strRef>
          </c:cat>
          <c:val>
            <c:numRef>
              <c:f>Лист1!$L$21:$L$34</c:f>
              <c:numCache>
                <c:formatCode>0.0</c:formatCode>
                <c:ptCount val="14"/>
                <c:pt idx="0">
                  <c:v>1.8529411764705883</c:v>
                </c:pt>
                <c:pt idx="1">
                  <c:v>1.0941176470588241</c:v>
                </c:pt>
                <c:pt idx="2">
                  <c:v>1.0176470588235293</c:v>
                </c:pt>
                <c:pt idx="3">
                  <c:v>0.94705882352941251</c:v>
                </c:pt>
                <c:pt idx="4">
                  <c:v>0.88235294117647056</c:v>
                </c:pt>
                <c:pt idx="5">
                  <c:v>0.8</c:v>
                </c:pt>
                <c:pt idx="6">
                  <c:v>0.67647058823529405</c:v>
                </c:pt>
                <c:pt idx="7">
                  <c:v>0.5411764705882357</c:v>
                </c:pt>
                <c:pt idx="8">
                  <c:v>0.5</c:v>
                </c:pt>
                <c:pt idx="9">
                  <c:v>0.34705882352941203</c:v>
                </c:pt>
                <c:pt idx="10">
                  <c:v>0.30000000000000021</c:v>
                </c:pt>
                <c:pt idx="11">
                  <c:v>0.252941176470588</c:v>
                </c:pt>
                <c:pt idx="12">
                  <c:v>1.1764705882352951E-2</c:v>
                </c:pt>
                <c:pt idx="13">
                  <c:v>5.8823529411764714E-3</c:v>
                </c:pt>
              </c:numCache>
            </c:numRef>
          </c:val>
        </c:ser>
        <c:ser>
          <c:idx val="1"/>
          <c:order val="1"/>
          <c:tx>
            <c:strRef>
              <c:f>Лист1!$M$20</c:f>
              <c:strCache>
                <c:ptCount val="1"/>
                <c:pt idx="0">
                  <c:v>Экослед, в планетах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Лист1!$K$21:$K$34</c:f>
              <c:strCache>
                <c:ptCount val="14"/>
                <c:pt idx="0">
                  <c:v>Ленинградская обл</c:v>
                </c:pt>
                <c:pt idx="1">
                  <c:v>Удмуртская Республика</c:v>
                </c:pt>
                <c:pt idx="2">
                  <c:v>Башкортостан Респ</c:v>
                </c:pt>
                <c:pt idx="3">
                  <c:v>Оренбургская обл.</c:v>
                </c:pt>
                <c:pt idx="4">
                  <c:v>Нижегородская обл.</c:v>
                </c:pt>
                <c:pt idx="5">
                  <c:v>Ивановская обл.</c:v>
                </c:pt>
                <c:pt idx="6">
                  <c:v>Ульяновская обл.</c:v>
                </c:pt>
                <c:pt idx="7">
                  <c:v>Республика Татарстан</c:v>
                </c:pt>
                <c:pt idx="8">
                  <c:v>Чувашская респ.</c:v>
                </c:pt>
                <c:pt idx="9">
                  <c:v>Самарская обл.</c:v>
                </c:pt>
                <c:pt idx="10">
                  <c:v>Астраханская обл</c:v>
                </c:pt>
                <c:pt idx="11">
                  <c:v>Московская обл.</c:v>
                </c:pt>
                <c:pt idx="12">
                  <c:v>Санкт-Петербург</c:v>
                </c:pt>
                <c:pt idx="13">
                  <c:v>Москва</c:v>
                </c:pt>
              </c:strCache>
            </c:strRef>
          </c:cat>
          <c:val>
            <c:numRef>
              <c:f>Лист1!$M$21:$M$34</c:f>
              <c:numCache>
                <c:formatCode>0.0</c:formatCode>
                <c:ptCount val="14"/>
                <c:pt idx="0">
                  <c:v>2.0058823529411782</c:v>
                </c:pt>
                <c:pt idx="1">
                  <c:v>1.676470588235295</c:v>
                </c:pt>
                <c:pt idx="2">
                  <c:v>3.335294117647059</c:v>
                </c:pt>
                <c:pt idx="3">
                  <c:v>1.8647058823529412</c:v>
                </c:pt>
                <c:pt idx="4">
                  <c:v>2.0823529411764712</c:v>
                </c:pt>
                <c:pt idx="5">
                  <c:v>1.388235294117647</c:v>
                </c:pt>
                <c:pt idx="6">
                  <c:v>1.8470588235294121</c:v>
                </c:pt>
                <c:pt idx="7">
                  <c:v>2.9</c:v>
                </c:pt>
                <c:pt idx="8">
                  <c:v>1.676470588235295</c:v>
                </c:pt>
                <c:pt idx="9">
                  <c:v>2.4882352941176475</c:v>
                </c:pt>
                <c:pt idx="10">
                  <c:v>2.6058823529411783</c:v>
                </c:pt>
                <c:pt idx="11">
                  <c:v>2.6647058823529441</c:v>
                </c:pt>
                <c:pt idx="12">
                  <c:v>3.0529411764705867</c:v>
                </c:pt>
                <c:pt idx="13">
                  <c:v>3.4705882352941178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338120"/>
        <c:axId val="202338504"/>
      </c:barChart>
      <c:catAx>
        <c:axId val="202338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2338504"/>
        <c:crosses val="autoZero"/>
        <c:auto val="1"/>
        <c:lblAlgn val="ctr"/>
        <c:lblOffset val="100"/>
        <c:noMultiLvlLbl val="0"/>
      </c:catAx>
      <c:valAx>
        <c:axId val="2023385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02338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272736069281667"/>
          <c:y val="0.95114280730364664"/>
          <c:w val="0.46651995113514061"/>
          <c:h val="3.7436016015772421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1">
                <a:solidFill>
                  <a:schemeClr val="accent6">
                    <a:lumMod val="75000"/>
                  </a:schemeClr>
                </a:solidFill>
              </a:rPr>
              <a:t>Экологический след протестированных 90 человек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626305225778671"/>
          <c:y val="9.8768768540434163E-2"/>
          <c:w val="0.8353320194837236"/>
          <c:h val="0.81268404399090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Лист1!$H$6</c:f>
              <c:strCache>
                <c:ptCount val="1"/>
                <c:pt idx="0">
                  <c:v>кол-во чел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Лист1!$G$7:$G$11</c:f>
              <c:strCache>
                <c:ptCount val="5"/>
                <c:pt idx="0">
                  <c:v>меньше 1</c:v>
                </c:pt>
                <c:pt idx="1">
                  <c:v>1</c:v>
                </c:pt>
                <c:pt idx="2">
                  <c:v>от 1 до 1,5</c:v>
                </c:pt>
                <c:pt idx="3">
                  <c:v>св 1,5 до 2</c:v>
                </c:pt>
                <c:pt idx="4">
                  <c:v>св 2</c:v>
                </c:pt>
              </c:strCache>
            </c:strRef>
          </c:cat>
          <c:val>
            <c:numRef>
              <c:f>Лист1!$H$7:$H$11</c:f>
              <c:numCache>
                <c:formatCode>General</c:formatCode>
                <c:ptCount val="5"/>
                <c:pt idx="0">
                  <c:v>17</c:v>
                </c:pt>
                <c:pt idx="1">
                  <c:v>25</c:v>
                </c:pt>
                <c:pt idx="2">
                  <c:v>37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74048"/>
        <c:axId val="123374440"/>
      </c:barChart>
      <c:catAx>
        <c:axId val="12337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374440"/>
        <c:crosses val="autoZero"/>
        <c:auto val="1"/>
        <c:lblAlgn val="ctr"/>
        <c:lblOffset val="100"/>
        <c:noMultiLvlLbl val="0"/>
      </c:catAx>
      <c:valAx>
        <c:axId val="123374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37404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227220299884667E-3"/>
          <c:y val="0.5712560390382857"/>
          <c:w val="9.5593275754025597E-2"/>
          <c:h val="3.7169400587516492E-2"/>
        </c:manualLayout>
      </c:layout>
      <c:overlay val="0"/>
      <c:txPr>
        <a:bodyPr/>
        <a:lstStyle/>
        <a:p>
          <a:pPr>
            <a:defRPr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8977744376314"/>
          <c:y val="0.11502521275749622"/>
          <c:w val="0.56995667298637565"/>
          <c:h val="0.79621220074763288"/>
        </c:manualLayout>
      </c:layout>
      <c:pieChart>
        <c:varyColors val="1"/>
        <c:ser>
          <c:idx val="0"/>
          <c:order val="0"/>
          <c:tx>
            <c:strRef>
              <c:f>Лист1!$H$25</c:f>
              <c:strCache>
                <c:ptCount val="1"/>
                <c:pt idx="0">
                  <c:v>кол-во чел</c:v>
                </c:pt>
              </c:strCache>
            </c:strRef>
          </c:tx>
          <c:dLbls>
            <c:dLbl>
              <c:idx val="0"/>
              <c:layout>
                <c:manualLayout>
                  <c:x val="-0.2272403449568805"/>
                  <c:y val="-9.082773848014855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42</a:t>
                    </a:r>
                    <a:r>
                      <a:rPr lang="ru-RU"/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836756292560193"/>
                  <c:y val="1.30236490284516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45</a:t>
                    </a:r>
                    <a:r>
                      <a:rPr lang="ru-RU"/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Лист1!$G$26:$G$27</c:f>
              <c:strCache>
                <c:ptCount val="2"/>
                <c:pt idx="0">
                  <c:v>≤ 1планеты</c:v>
                </c:pt>
                <c:pt idx="1">
                  <c:v>от 1 до 2 планет</c:v>
                </c:pt>
              </c:strCache>
            </c:strRef>
          </c:cat>
          <c:val>
            <c:numRef>
              <c:f>Лист1!$H$26:$H$27</c:f>
              <c:numCache>
                <c:formatCode>General</c:formatCode>
                <c:ptCount val="2"/>
                <c:pt idx="0">
                  <c:v>42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126806729803961"/>
          <c:y val="0.64027322969551759"/>
          <c:w val="0.22834488430881628"/>
          <c:h val="0.12680843792298671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0.19856</cdr:x>
      <cdr:y>0.04831</cdr:y>
    </cdr:from>
    <cdr:to>
      <cdr:x>0.82716</cdr:x>
      <cdr:y>0.11844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6875" y="295276"/>
          <a:ext cx="527685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 </a:t>
          </a:r>
          <a:r>
            <a:rPr lang="ru-RU" sz="2000" b="1" dirty="0">
              <a:solidFill>
                <a:srgbClr val="008000"/>
              </a:solidFill>
            </a:rPr>
            <a:t>Субъекты РФ с очень высокой биоемкостью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0.22294</cdr:x>
      <cdr:y>0.04019</cdr:y>
    </cdr:from>
    <cdr:to>
      <cdr:x>0.86618</cdr:x>
      <cdr:y>0.10201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6011" y="247651"/>
          <a:ext cx="5326314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 </a:t>
          </a:r>
          <a:r>
            <a:rPr lang="ru-RU" sz="2000" b="1" dirty="0">
              <a:solidFill>
                <a:srgbClr val="00B050"/>
              </a:solidFill>
            </a:rPr>
            <a:t>Субъекты РФ с очень низкой биоемкостью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0.06221</cdr:x>
      <cdr:y>0.08224</cdr:y>
    </cdr:from>
    <cdr:to>
      <cdr:x>0.17281</cdr:x>
      <cdr:y>0.24672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4350" y="4572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0.11026</cdr:x>
      <cdr:y>0.01772</cdr:y>
    </cdr:from>
    <cdr:to>
      <cdr:x>0.86256</cdr:x>
      <cdr:y>0.08112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68335" y="111425"/>
          <a:ext cx="6606736" cy="398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baseline="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Экологический след протестированных чистопольцев</a:t>
          </a:r>
          <a:endParaRPr lang="ru-RU" sz="2400" dirty="0">
            <a:solidFill>
              <a:srgbClr val="002060"/>
            </a:solidFill>
            <a:effectLst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0.75461</cdr:x>
      <cdr:y>0.23644</cdr:y>
    </cdr:from>
    <cdr:to>
      <cdr:x>0.95276</cdr:x>
      <cdr:y>0.44032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238875" y="1314451"/>
          <a:ext cx="1638300" cy="1133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ru-RU" sz="1400" i="1" dirty="0"/>
            <a:t>Средний </a:t>
          </a:r>
        </a:p>
        <a:p xmlns:a="http://schemas.openxmlformats.org/drawingml/2006/main">
          <a:pPr algn="l"/>
          <a:r>
            <a:rPr lang="ru-RU" sz="1400" i="1" dirty="0"/>
            <a:t>экологический след </a:t>
          </a:r>
        </a:p>
        <a:p xmlns:a="http://schemas.openxmlformats.org/drawingml/2006/main">
          <a:pPr algn="l"/>
          <a:r>
            <a:rPr lang="ru-RU" sz="1400" i="1" dirty="0"/>
            <a:t>чистопольцев </a:t>
          </a:r>
        </a:p>
        <a:p xmlns:a="http://schemas.openxmlformats.org/drawingml/2006/main">
          <a:pPr algn="l"/>
          <a:r>
            <a:rPr lang="ru-RU" sz="1400" i="1" dirty="0"/>
            <a:t>равен 1,25 планеты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ADB-ACF4-45B5-BF70-452E40273B82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Nature background with map earth and grass vector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8" name="Picture 2" descr="10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940813" cy="3791062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 userDrawn="1"/>
        </p:nvGrpSpPr>
        <p:grpSpPr>
          <a:xfrm>
            <a:off x="0" y="3284984"/>
            <a:ext cx="5826648" cy="2016465"/>
            <a:chOff x="0" y="3284984"/>
            <a:chExt cx="5826648" cy="2016465"/>
          </a:xfrm>
        </p:grpSpPr>
        <p:pic>
          <p:nvPicPr>
            <p:cNvPr id="9" name="Рисунок 8" descr="http://i039.radikal.ru/0805/93/f7dd229a95fb.png"/>
            <p:cNvPicPr/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http://i039.radikal.ru/0805/93/f7dd229a95fb.png"/>
            <p:cNvPicPr/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i039.radikal.ru/0805/93/f7dd229a95fb.png"/>
            <p:cNvPicPr/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i039.radikal.ru/0805/93/f7dd229a95fb.png"/>
            <p:cNvPicPr/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i039.radikal.ru/0805/93/f7dd229a95fb.png"/>
            <p:cNvPicPr/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 descr="http://i039.radikal.ru/0805/93/f7dd229a95fb.png"/>
            <p:cNvPicPr/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2" descr="http://img-fotki.yandex.ru/get/4123/16969765.115/0_70af4_e8b6a294_M.png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857500" cy="27622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ADB-ACF4-45B5-BF70-452E40273B82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Nature background with map earth and grass vector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grpSp>
        <p:nvGrpSpPr>
          <p:cNvPr id="9" name="Группа 8"/>
          <p:cNvGrpSpPr/>
          <p:nvPr userDrawn="1"/>
        </p:nvGrpSpPr>
        <p:grpSpPr>
          <a:xfrm>
            <a:off x="0" y="3284984"/>
            <a:ext cx="5826648" cy="2016465"/>
            <a:chOff x="0" y="3284984"/>
            <a:chExt cx="5826648" cy="2016465"/>
          </a:xfrm>
        </p:grpSpPr>
        <p:pic>
          <p:nvPicPr>
            <p:cNvPr id="10" name="Рисунок 9" descr="http://i039.radikal.ru/0805/93/f7dd229a95fb.png"/>
            <p:cNvPicPr/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i039.radikal.ru/0805/93/f7dd229a95fb.png"/>
            <p:cNvPicPr/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i039.radikal.ru/0805/93/f7dd229a95fb.png"/>
            <p:cNvPicPr/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i039.radikal.ru/0805/93/f7dd229a95fb.png"/>
            <p:cNvPicPr/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http://i039.radikal.ru/0805/93/f7dd229a95fb.png"/>
            <p:cNvPicPr/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4" descr="http://i039.radikal.ru/0805/93/f7dd229a95fb.png"/>
            <p:cNvPicPr/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Скругленный прямоугольник 5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107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2016224" cy="19396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ADB-ACF4-45B5-BF70-452E40273B82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4ADB-ACF4-45B5-BF70-452E40273B82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1" y="1556792"/>
            <a:ext cx="7713241" cy="18276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ЭКОЛОГИЧЕСКИЙ СЛЕД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или как спасти свою планету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941168"/>
            <a:ext cx="3632200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Мартынов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Алексей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5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класс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МБОУ Гимназия №3, </a:t>
            </a:r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г.Чистополь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6165304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2017г.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4212" y="1886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Есть такое твердое правило. Встал поутру, умылся, привел себя в порядок - и сразу же приведи в порядок свою планету.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Антуан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де Сент-Экзюпери, </a:t>
            </a:r>
            <a:endParaRPr lang="en-US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Маленький принц"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6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5"/>
          <a:stretch/>
        </p:blipFill>
        <p:spPr>
          <a:xfrm>
            <a:off x="1403648" y="836712"/>
            <a:ext cx="6804248" cy="4748484"/>
          </a:xfrm>
          <a:prstGeom prst="rect">
            <a:avLst/>
          </a:prstGeom>
        </p:spPr>
      </p:pic>
      <p:pic>
        <p:nvPicPr>
          <p:cNvPr id="3" name="Изображение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6672"/>
            <a:ext cx="7632848" cy="3082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7744" y="4941168"/>
            <a:ext cx="624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Оказывается, на самом деле то, что мы называем мусором, таковым не является — всего 5–10 % от общего объема бытовых отходов невозможно переработать. Все остальное — или ценное вторсырье, если мы его перерабатываем  или яд, который оказывает негативное воздействие на окружающую среду, если мы его выбрасываем в обычный мусорный контейнер.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4505" y="6302521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Отсюда видно, что мусор нужно </a:t>
            </a:r>
            <a:r>
              <a:rPr lang="ru-RU" dirty="0" smtClean="0"/>
              <a:t>разделять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5229200"/>
            <a:ext cx="350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Отходы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≠ мусор.</a:t>
            </a:r>
          </a:p>
        </p:txBody>
      </p:sp>
      <p:pic>
        <p:nvPicPr>
          <p:cNvPr id="13316" name="Picture 4" descr="https://previews.123rf.com/images/scusi/scusi1104/scusi110400026/9386337-Waste-away-Stock-Vector-waste-trash-recycl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926557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7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78078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мог бы разделять отходы, но что с ними делать дальше?!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Когда я выхожу во двор своего дома, то вижу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четыре совершенно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одинаковых контейнера, в которые жители нашего дома сбрасывают весь мусор. И этот мусор перемешан.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202" y="357673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17376"/>
            <a:ext cx="7344816" cy="55086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6044547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 забирает мусоровоз. Что же с мусором  происходит потом?</a:t>
            </a:r>
          </a:p>
        </p:txBody>
      </p:sp>
    </p:spTree>
    <p:extLst>
      <p:ext uri="{BB962C8B-B14F-4D97-AF65-F5344CB8AC3E}">
        <p14:creationId xmlns:p14="http://schemas.microsoft.com/office/powerpoint/2010/main" val="29678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6894" y="5768389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решил выяснить, как устроен сбор мусора в Чистополе. Может быть, кто-то в дальнейшем сортирует отходы и отправляет их в переработку?!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родителями мы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отправились на полигон бытовых отходов г.Чистополя.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894" y="188640"/>
            <a:ext cx="729681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036096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Там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встретились с начальником Чистопольского полигона твердых бытовых отходов, экологом ООО «Индустрия» Ким Еленой Александровной.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86003"/>
            <a:ext cx="768085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95897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нам рассказала, что сбором мусора  в Чистополе  занимается ООО «Индустрия».  Для этого организовано 830 точек. Сбор и транспортировку мусора производят 26 автомобилей.  Мусор, в дальнейшем, не сортируется, а производится его захоронение. Объем ежедневно принимаемого мусора составляет 300 – 350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куб.м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(объем одноэтажного дома) них: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Оказалось, что из пунктов приема в Чистополе есть только пункт приема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макулауры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Пластиковые и стеклянные бутылки, лампы, батарейки сдавать некуда.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99" y="110446"/>
            <a:ext cx="6077747" cy="45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941168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Однако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Елена Александровна, сообщила, что ООО «Индустрия» закуплен пресс для формирования брикетов из пластиковых бутылок. Кроме этого, заключен договор с перерабатывающим заводом, находящемся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г.Ульяновск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  часть пластиковых бутылок отсортировывалась из принимаемого мусора, прессовалась и отправлялась в переработку на ульяновский завод. Однако, стоимость этого мусора, практически не окупает затраты на его подготовку. Ведь гораздо сложнее сортировать уже перемешанный мусор, чем разделять его на этапе подготовки к выбрасыванию.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76673"/>
            <a:ext cx="6799584" cy="447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284984"/>
            <a:ext cx="43204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Таким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образом, я выяснил, что система сбора мусора в Чистополе плохо приспособлена для раздельной сдачи отходов. Но, мне кажется, что мы можем помочь нашему городу в этом.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предлагаю сделать нашу школу  - центром экологической инициативы и организовать централизованный сбор пластиковых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бутылок и макулатуры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 класс принял участие  во всероссийском экоуроке «Разделяй с нами», акции «Чистый город», сборе макулатуры.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D:\Фотки\5А\техникум 0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75100" cy="2722563"/>
          </a:xfrm>
          <a:prstGeom prst="rect">
            <a:avLst/>
          </a:prstGeom>
          <a:noFill/>
        </p:spPr>
      </p:pic>
      <p:pic>
        <p:nvPicPr>
          <p:cNvPr id="6146" name="Picture 2" descr="D:\Фотки\5А\техникум 0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180464" cy="2736304"/>
          </a:xfrm>
          <a:prstGeom prst="rect">
            <a:avLst/>
          </a:prstGeom>
          <a:noFill/>
        </p:spPr>
      </p:pic>
      <p:pic>
        <p:nvPicPr>
          <p:cNvPr id="6150" name="Picture 6" descr="https://pp.userapi.com/c837425/v837425637/44ca7/3Lb1jBjUFW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2013322" cy="3582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6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088" y="443711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моем исследовании показан один из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путей улучшения экологии города. Раздельный сбор мусора – это не новая идея, но в Чистополе пока никто не приступил к ее реализации. А кто-то должен начать. В одиночку решить эту задачу – невозможно. Поэтому я призываю руководство моей гимназии совместно с нами, учениками, приступить к решению этой задачи. В дальнейшем, привлечь к этому движению другие учебные заведения города и руководство города. Вместе мы сила!</a:t>
            </a:r>
          </a:p>
        </p:txBody>
      </p:sp>
      <p:pic>
        <p:nvPicPr>
          <p:cNvPr id="4" name="Picture 4" descr="https://pp.userapi.com/c636620/v636620637/584f4/szlMU5nm2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4992554" cy="2808312"/>
          </a:xfrm>
          <a:prstGeom prst="rect">
            <a:avLst/>
          </a:prstGeom>
          <a:noFill/>
        </p:spPr>
      </p:pic>
      <p:pic>
        <p:nvPicPr>
          <p:cNvPr id="5122" name="Picture 2" descr="https://pp.userapi.com/c837425/v837425637/44c16/kA2tfBJ5Ed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1902145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602128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Все мы стоим перед выбором, какой след мы оставим?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Надеюсь, что этот СЛЕД будет добрым.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96279"/>
            <a:ext cx="3528392" cy="49893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65340"/>
            <a:ext cx="2376264" cy="3387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29343"/>
            <a:ext cx="2771775" cy="1647825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 rot="10800000" flipV="1">
            <a:off x="1187624" y="5908921"/>
            <a:ext cx="77719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Президент Российской Федерации Владимир Владимирович Путин объявил  2017 год,  Годом экологии. Указ №7 был принят 5 января 2016 года и вступил в силу немедленно.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544522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Каждый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нас оставляет на земле  свой след. Экологический след. Экологический след - это мера воздействия человека на среду обитания, показывающая  размеры территории, которая необходима для производства потребляемых нами ресурсов и хранения отходов.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21025">
            <a:off x="1530338" y="54586"/>
            <a:ext cx="1859162" cy="3242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599" y="548680"/>
            <a:ext cx="4753817" cy="4958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373215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Планета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свою очередь, выращивает леса, которые поглощают CO2, пастбища, которые «производят» мясо, запускает в наши сети косяки рыб, предоставляет землю под пашню и под застройку. Эта способность планеты называется биоемкостью.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63285"/>
            <a:ext cx="860934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661248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Разные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страны потребляют разное количество ресурсов.  У многих стран образовался перерасход природных ресурсов. И тогда они берут его «взаймы» у своих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потомков или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используют богатства других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стран. Наибольший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экологический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 «оставляют»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жители Арабских стран и США.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6571659"/>
              </p:ext>
            </p:extLst>
          </p:nvPr>
        </p:nvGraphicFramePr>
        <p:xfrm>
          <a:off x="12700" y="0"/>
          <a:ext cx="9131300" cy="642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6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58924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Если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рассматривать регионы России по отдельности, то картина получается крайне неоднородная. Есть регионы с очень высоким, высоким, средним и низким уровнем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биоемкости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Субъекты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РФ, которые имеют очень высокую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биоемкость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находятся в районах Сибири и Дальнего Востока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37616311"/>
              </p:ext>
            </p:extLst>
          </p:nvPr>
        </p:nvGraphicFramePr>
        <p:xfrm>
          <a:off x="323528" y="116632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6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3871240"/>
              </p:ext>
            </p:extLst>
          </p:nvPr>
        </p:nvGraphicFramePr>
        <p:xfrm>
          <a:off x="179512" y="332656"/>
          <a:ext cx="8856984" cy="519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0064" y="5589240"/>
            <a:ext cx="8143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регионах центральной европейской части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РФ осталось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биоресурсов и они имеют очень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экологический след..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Среди них — Москва, Московская область, Санкт-Петербург.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 каждый жил, как средний москвич, то землянам понадобилось бы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планеты вместо одной! 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этим регионам относится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Республика Татарстан.</a:t>
            </a:r>
          </a:p>
        </p:txBody>
      </p:sp>
    </p:spTree>
    <p:extLst>
      <p:ext uri="{BB962C8B-B14F-4D97-AF65-F5344CB8AC3E}">
        <p14:creationId xmlns:p14="http://schemas.microsoft.com/office/powerpoint/2010/main" val="37296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1973381"/>
              </p:ext>
            </p:extLst>
          </p:nvPr>
        </p:nvGraphicFramePr>
        <p:xfrm>
          <a:off x="827584" y="188640"/>
          <a:ext cx="831641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91680" y="4765119"/>
            <a:ext cx="7200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решил узнать, как использую ресурсы Земли я, мои друзья, одноклассники, родные и знакомые.  Сколько бы потребовалось планет, если бы все люди на планете жили как мы. Мною было протестировано 90 человек. Результаты тестов были разбиты на 5 групп по количеству необходимых для их образа жизни планет. Три человека, которым требуется более четырех планет – жители Москвы. Отсюда видно, что жители больших городов расходуют, примерно, вдвое  больше ресурсов, чем жители маленьких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252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49243425"/>
              </p:ext>
            </p:extLst>
          </p:nvPr>
        </p:nvGraphicFramePr>
        <p:xfrm>
          <a:off x="539552" y="470790"/>
          <a:ext cx="82809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580526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круговой диаграммы видно, что, примерно, половине тестируемых достаточно одной планеты, а другой половине требуется более одной.  Средняя величина экологического следа опрошенных чистопольцев составила 1,25 планеты. </a:t>
            </a:r>
          </a:p>
        </p:txBody>
      </p:sp>
    </p:spTree>
    <p:extLst>
      <p:ext uri="{BB962C8B-B14F-4D97-AF65-F5344CB8AC3E}">
        <p14:creationId xmlns:p14="http://schemas.microsoft.com/office/powerpoint/2010/main" val="27988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4485</TotalTime>
  <Words>964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Тема Office</vt:lpstr>
      <vt:lpstr>ЭКОЛОГИЧЕСКИЙ СЛЕД или как спасти свою планету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</cp:lastModifiedBy>
  <cp:revision>76</cp:revision>
  <dcterms:created xsi:type="dcterms:W3CDTF">2014-08-12T12:51:50Z</dcterms:created>
  <dcterms:modified xsi:type="dcterms:W3CDTF">2017-07-24T19:12:19Z</dcterms:modified>
</cp:coreProperties>
</file>