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0"/>
  </p:notesMasterIdLst>
  <p:sldIdLst>
    <p:sldId id="256" r:id="rId2"/>
    <p:sldId id="258" r:id="rId3"/>
    <p:sldId id="259" r:id="rId4"/>
    <p:sldId id="260" r:id="rId5"/>
    <p:sldId id="261" r:id="rId6"/>
    <p:sldId id="262" r:id="rId7"/>
    <p:sldId id="264"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1386"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82D9C4-685C-4C3E-A15C-9BD2B726ADB4}" type="datetimeFigureOut">
              <a:rPr lang="ru-RU" smtClean="0"/>
              <a:t>05.02.2023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78BFE5-2F01-47B0-BC6E-9634E4B7B2FC}" type="slidenum">
              <a:rPr lang="ru-RU" smtClean="0"/>
              <a:t>‹#›</a:t>
            </a:fld>
            <a:endParaRPr lang="ru-RU"/>
          </a:p>
        </p:txBody>
      </p:sp>
    </p:spTree>
    <p:extLst>
      <p:ext uri="{BB962C8B-B14F-4D97-AF65-F5344CB8AC3E}">
        <p14:creationId xmlns:p14="http://schemas.microsoft.com/office/powerpoint/2010/main" val="3077914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378BFE5-2F01-47B0-BC6E-9634E4B7B2FC}" type="slidenum">
              <a:rPr lang="ru-RU" smtClean="0"/>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1196752"/>
            <a:ext cx="8458200" cy="5417840"/>
          </a:xfrm>
        </p:spPr>
        <p:txBody>
          <a:bodyPr>
            <a:normAutofit/>
          </a:bodyPr>
          <a:lstStyle/>
          <a:p>
            <a:pPr algn="ctr"/>
            <a:r>
              <a:rPr lang="ru-RU" b="1" i="1" dirty="0" err="1" smtClean="0">
                <a:solidFill>
                  <a:srgbClr val="00B050"/>
                </a:solidFill>
              </a:rPr>
              <a:t>Габдулла</a:t>
            </a:r>
            <a:r>
              <a:rPr lang="ru-RU" b="1" i="1" dirty="0" smtClean="0">
                <a:solidFill>
                  <a:srgbClr val="00B050"/>
                </a:solidFill>
              </a:rPr>
              <a:t> Тукай –</a:t>
            </a:r>
            <a:br>
              <a:rPr lang="ru-RU" b="1" i="1" dirty="0" smtClean="0">
                <a:solidFill>
                  <a:srgbClr val="00B050"/>
                </a:solidFill>
              </a:rPr>
            </a:br>
            <a:r>
              <a:rPr lang="ru-RU" b="1" i="1" dirty="0" smtClean="0">
                <a:solidFill>
                  <a:srgbClr val="00B050"/>
                </a:solidFill>
              </a:rPr>
              <a:t>великий татарский поэт </a:t>
            </a:r>
            <a:r>
              <a:rPr lang="ru-RU" b="1" dirty="0" smtClean="0">
                <a:solidFill>
                  <a:srgbClr val="00B050"/>
                </a:solidFill>
              </a:rPr>
              <a:t/>
            </a:r>
            <a:br>
              <a:rPr lang="ru-RU" b="1" dirty="0" smtClean="0">
                <a:solidFill>
                  <a:srgbClr val="00B050"/>
                </a:solidFill>
              </a:rPr>
            </a:br>
            <a:r>
              <a:rPr lang="ru-RU" b="1" dirty="0" smtClean="0">
                <a:solidFill>
                  <a:srgbClr val="00B050"/>
                </a:solidFill>
              </a:rPr>
              <a:t>(1886 – 1913)</a:t>
            </a:r>
            <a:br>
              <a:rPr lang="ru-RU" b="1" dirty="0" smtClean="0">
                <a:solidFill>
                  <a:srgbClr val="00B050"/>
                </a:solidFill>
              </a:rPr>
            </a:br>
            <a:r>
              <a:rPr lang="ru-RU" b="1" dirty="0" smtClean="0">
                <a:solidFill>
                  <a:srgbClr val="00B050"/>
                </a:solidFill>
              </a:rPr>
              <a:t/>
            </a:r>
            <a:br>
              <a:rPr lang="ru-RU" b="1" dirty="0" smtClean="0">
                <a:solidFill>
                  <a:srgbClr val="00B050"/>
                </a:solidFill>
              </a:rPr>
            </a:br>
            <a:r>
              <a:rPr lang="ru-RU" dirty="0" smtClean="0">
                <a:solidFill>
                  <a:srgbClr val="00B050"/>
                </a:solidFill>
              </a:rPr>
              <a:t/>
            </a:r>
            <a:br>
              <a:rPr lang="ru-RU" dirty="0" smtClean="0">
                <a:solidFill>
                  <a:srgbClr val="00B050"/>
                </a:solidFill>
              </a:rPr>
            </a:br>
            <a:r>
              <a:rPr lang="ru-RU" sz="2000" dirty="0" smtClean="0">
                <a:solidFill>
                  <a:schemeClr val="tx1"/>
                </a:solidFill>
              </a:rPr>
              <a:t>                                                                                                  </a:t>
            </a:r>
            <a:br>
              <a:rPr lang="ru-RU" sz="2000" dirty="0" smtClean="0">
                <a:solidFill>
                  <a:schemeClr val="tx1"/>
                </a:solidFill>
              </a:rPr>
            </a:br>
            <a:r>
              <a:rPr lang="ru-RU" sz="2000" dirty="0"/>
              <a:t/>
            </a:r>
            <a:br>
              <a:rPr lang="ru-RU" sz="2000" dirty="0"/>
            </a:br>
            <a:r>
              <a:rPr lang="ru-RU" sz="2000" b="1" dirty="0" smtClean="0"/>
              <a:t>                                                                                     </a:t>
            </a:r>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                                                                                                                        </a:t>
            </a:r>
            <a:r>
              <a:rPr lang="ru-RU" sz="2000" b="1" dirty="0" smtClean="0">
                <a:solidFill>
                  <a:srgbClr val="00B050"/>
                </a:solidFill>
              </a:rPr>
              <a:t/>
            </a:r>
            <a:br>
              <a:rPr lang="ru-RU" sz="2000" b="1" dirty="0" smtClean="0">
                <a:solidFill>
                  <a:srgbClr val="00B050"/>
                </a:solidFill>
              </a:rPr>
            </a:br>
            <a:endParaRPr lang="ru-RU" sz="2000" b="1" dirty="0">
              <a:solidFill>
                <a:srgbClr val="00B050"/>
              </a:solidFill>
            </a:endParaRPr>
          </a:p>
        </p:txBody>
      </p:sp>
      <p:sp>
        <p:nvSpPr>
          <p:cNvPr id="3" name="Подзаголовок 2"/>
          <p:cNvSpPr>
            <a:spLocks noGrp="1"/>
          </p:cNvSpPr>
          <p:nvPr>
            <p:ph type="subTitle" idx="1"/>
          </p:nvPr>
        </p:nvSpPr>
        <p:spPr>
          <a:xfrm>
            <a:off x="357158" y="214290"/>
            <a:ext cx="8482042" cy="1000132"/>
          </a:xfrm>
        </p:spPr>
        <p:txBody>
          <a:bodyPr>
            <a:normAutofit/>
          </a:bodyPr>
          <a:lstStyle/>
          <a:p>
            <a:pPr algn="ctr"/>
            <a:endParaRPr lang="ru-RU" sz="2000" b="1" dirty="0" smtClean="0">
              <a:solidFill>
                <a:schemeClr val="tx1"/>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555736"/>
            <a:ext cx="3282612" cy="30415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4429132"/>
          </a:xfrm>
        </p:spPr>
        <p:txBody>
          <a:bodyPr>
            <a:normAutofit/>
          </a:bodyPr>
          <a:lstStyle/>
          <a:p>
            <a:pPr algn="l"/>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Габдулла</a:t>
            </a:r>
            <a:r>
              <a:rPr lang="ru-RU" sz="2000" b="1" dirty="0" smtClean="0">
                <a:solidFill>
                  <a:schemeClr val="tx1"/>
                </a:solidFill>
                <a:latin typeface="Times New Roman" pitchFamily="18" charset="0"/>
                <a:cs typeface="Times New Roman" pitchFamily="18" charset="0"/>
              </a:rPr>
              <a:t> Тукай родился 26 апреля 1886 года в деревне </a:t>
            </a:r>
            <a:r>
              <a:rPr lang="ru-RU" sz="2000" b="1" dirty="0" err="1" smtClean="0">
                <a:solidFill>
                  <a:schemeClr val="tx1"/>
                </a:solidFill>
                <a:latin typeface="Times New Roman" pitchFamily="18" charset="0"/>
                <a:cs typeface="Times New Roman" pitchFamily="18" charset="0"/>
              </a:rPr>
              <a:t>Кушлауч</a:t>
            </a:r>
            <a:r>
              <a:rPr lang="ru-RU" sz="2000" b="1" dirty="0" smtClean="0">
                <a:solidFill>
                  <a:schemeClr val="tx1"/>
                </a:solidFill>
                <a:latin typeface="Times New Roman" pitchFamily="18" charset="0"/>
                <a:cs typeface="Times New Roman" pitchFamily="18" charset="0"/>
              </a:rPr>
              <a:t>. Отца звали </a:t>
            </a:r>
            <a:r>
              <a:rPr lang="ru-RU" sz="2000" b="1" dirty="0" err="1" smtClean="0">
                <a:solidFill>
                  <a:schemeClr val="tx1"/>
                </a:solidFill>
                <a:latin typeface="Times New Roman" pitchFamily="18" charset="0"/>
                <a:cs typeface="Times New Roman" pitchFamily="18" charset="0"/>
              </a:rPr>
              <a:t>Мухаммедгариф</a:t>
            </a:r>
            <a:r>
              <a:rPr lang="ru-RU" sz="2000" b="1" dirty="0" smtClean="0">
                <a:solidFill>
                  <a:schemeClr val="tx1"/>
                </a:solidFill>
                <a:latin typeface="Times New Roman" pitchFamily="18" charset="0"/>
                <a:cs typeface="Times New Roman" pitchFamily="18" charset="0"/>
              </a:rPr>
              <a:t>, мать - Махмуда.</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Когда </a:t>
            </a:r>
            <a:r>
              <a:rPr lang="ru-RU" sz="2000" b="1" dirty="0" err="1" smtClean="0">
                <a:solidFill>
                  <a:schemeClr val="tx1"/>
                </a:solidFill>
                <a:latin typeface="Times New Roman" pitchFamily="18" charset="0"/>
                <a:cs typeface="Times New Roman" pitchFamily="18" charset="0"/>
              </a:rPr>
              <a:t>Габдулле</a:t>
            </a:r>
            <a:r>
              <a:rPr lang="ru-RU" sz="2000" b="1" dirty="0" smtClean="0">
                <a:solidFill>
                  <a:schemeClr val="tx1"/>
                </a:solidFill>
                <a:latin typeface="Times New Roman" pitchFamily="18" charset="0"/>
                <a:cs typeface="Times New Roman" pitchFamily="18" charset="0"/>
              </a:rPr>
              <a:t> исполнилось четыре с половиной месяца у него умер папа, а в три года умерла  мама  и </a:t>
            </a:r>
            <a:r>
              <a:rPr lang="ru-RU" sz="2000" b="1" dirty="0" err="1" smtClean="0">
                <a:solidFill>
                  <a:schemeClr val="tx1"/>
                </a:solidFill>
                <a:latin typeface="Times New Roman" pitchFamily="18" charset="0"/>
                <a:cs typeface="Times New Roman" pitchFamily="18" charset="0"/>
              </a:rPr>
              <a:t>Габдулла</a:t>
            </a:r>
            <a:r>
              <a:rPr lang="ru-RU" sz="2000" b="1" dirty="0" smtClean="0">
                <a:solidFill>
                  <a:schemeClr val="tx1"/>
                </a:solidFill>
                <a:latin typeface="Times New Roman" pitchFamily="18" charset="0"/>
                <a:cs typeface="Times New Roman" pitchFamily="18" charset="0"/>
              </a:rPr>
              <a:t> стал круглым сиротой.         Трудно было мальчику без родителей.</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Тукай жил в деревне и люди, заботившиеся о мальчике прозвали его </a:t>
            </a:r>
            <a:r>
              <a:rPr lang="ru-RU" sz="2000" b="1" dirty="0" err="1" smtClean="0">
                <a:solidFill>
                  <a:schemeClr val="tx1"/>
                </a:solidFill>
                <a:latin typeface="Times New Roman" pitchFamily="18" charset="0"/>
                <a:cs typeface="Times New Roman" pitchFamily="18" charset="0"/>
              </a:rPr>
              <a:t>Апуш</a:t>
            </a:r>
            <a:r>
              <a:rPr lang="ru-RU" sz="2000" b="1" dirty="0" smtClean="0">
                <a:solidFill>
                  <a:schemeClr val="tx1"/>
                </a:solidFill>
                <a:latin typeface="Times New Roman" pitchFamily="18" charset="0"/>
                <a:cs typeface="Times New Roman" pitchFamily="18" charset="0"/>
              </a:rPr>
              <a:t>.</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Маленький </a:t>
            </a:r>
            <a:r>
              <a:rPr lang="ru-RU" sz="2000" b="1" dirty="0" err="1" smtClean="0">
                <a:solidFill>
                  <a:schemeClr val="tx1"/>
                </a:solidFill>
                <a:latin typeface="Times New Roman" pitchFamily="18" charset="0"/>
                <a:cs typeface="Times New Roman" pitchFamily="18" charset="0"/>
              </a:rPr>
              <a:t>Апуш</a:t>
            </a:r>
            <a:r>
              <a:rPr lang="ru-RU" sz="2000" b="1" dirty="0" smtClean="0">
                <a:solidFill>
                  <a:schemeClr val="tx1"/>
                </a:solidFill>
                <a:latin typeface="Times New Roman" pitchFamily="18" charset="0"/>
                <a:cs typeface="Times New Roman" pitchFamily="18" charset="0"/>
              </a:rPr>
              <a:t> играл вместе с деревенскими мальчиками на улице, бегал  на речку купаться. Здесь же начал приобщаться к трудовой жизни, испытал её радости и горести.</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Габдулла</a:t>
            </a:r>
            <a:r>
              <a:rPr lang="ru-RU" sz="2000" b="1" dirty="0" smtClean="0">
                <a:solidFill>
                  <a:schemeClr val="tx1"/>
                </a:solidFill>
                <a:latin typeface="Times New Roman" pitchFamily="18" charset="0"/>
                <a:cs typeface="Times New Roman" pitchFamily="18" charset="0"/>
              </a:rPr>
              <a:t> рос смышленым, старательным ребенком, рано научился писать и читать. Он всегда хранил в сердце любовь к родному краю</a:t>
            </a:r>
            <a:r>
              <a:rPr lang="ru-RU" sz="2400" b="1" dirty="0" smtClean="0">
                <a:solidFill>
                  <a:schemeClr val="tx1"/>
                </a:solidFill>
                <a:latin typeface="Times New Roman" pitchFamily="18" charset="0"/>
                <a:cs typeface="Times New Roman" pitchFamily="18" charset="0"/>
              </a:rPr>
              <a:t>.</a:t>
            </a:r>
            <a:endParaRPr lang="ru-RU" sz="2400" b="1" dirty="0">
              <a:solidFill>
                <a:schemeClr val="tx1"/>
              </a:solidFill>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4092688"/>
            <a:ext cx="4896544" cy="22166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4638"/>
            <a:ext cx="7353328" cy="1868478"/>
          </a:xfrm>
        </p:spPr>
        <p:txBody>
          <a:bodyPr>
            <a:normAutofit fontScale="90000"/>
          </a:bodyPr>
          <a:lstStyle/>
          <a:p>
            <a:pPr algn="just"/>
            <a:r>
              <a:rPr lang="ru-RU" sz="2400" b="1" dirty="0" smtClean="0">
                <a:solidFill>
                  <a:schemeClr val="tx1"/>
                </a:solidFill>
                <a:latin typeface="Times New Roman" pitchFamily="18" charset="0"/>
                <a:cs typeface="Times New Roman" pitchFamily="18" charset="0"/>
              </a:rPr>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   В дальнейшем детство </a:t>
            </a:r>
            <a:r>
              <a:rPr lang="ru-RU" sz="2400" b="1" dirty="0" err="1" smtClean="0">
                <a:solidFill>
                  <a:schemeClr val="tx1"/>
                </a:solidFill>
                <a:latin typeface="Times New Roman" pitchFamily="18" charset="0"/>
                <a:cs typeface="Times New Roman" pitchFamily="18" charset="0"/>
              </a:rPr>
              <a:t>Габдуллы</a:t>
            </a:r>
            <a:r>
              <a:rPr lang="ru-RU" sz="2400" b="1" dirty="0" smtClean="0">
                <a:solidFill>
                  <a:schemeClr val="tx1"/>
                </a:solidFill>
                <a:latin typeface="Times New Roman" pitchFamily="18" charset="0"/>
                <a:cs typeface="Times New Roman" pitchFamily="18" charset="0"/>
              </a:rPr>
              <a:t> продолжалось в городе Уральске. Здесь он учиться  в медресе, изучает разные языки. Здесь же он начинает писать свои первые стихи.</a:t>
            </a:r>
            <a:endParaRPr lang="ru-RU" sz="2400" b="1" dirty="0">
              <a:solidFill>
                <a:schemeClr val="tx1"/>
              </a:solidFill>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556750"/>
            <a:ext cx="5040559" cy="37525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072494" cy="2856380"/>
          </a:xfrm>
        </p:spPr>
        <p:txBody>
          <a:bodyPr>
            <a:noAutofit/>
          </a:bodyPr>
          <a:lstStyle/>
          <a:p>
            <a:pPr algn="l"/>
            <a:r>
              <a:rPr lang="ru-RU" sz="2000" b="1" dirty="0" smtClean="0">
                <a:solidFill>
                  <a:schemeClr val="tx1"/>
                </a:solidFill>
                <a:latin typeface="Times New Roman" pitchFamily="18" charset="0"/>
                <a:cs typeface="Times New Roman" pitchFamily="18" charset="0"/>
              </a:rPr>
              <a:t>    Но в самом расцвете таланта здоровье Тукая резко ухудшается. </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Приехав  в Казань работает в типографии, и несмотря на плохое самочувствие продолжал писать. Самочувствие Тукая с каждым днем ухудшалось. В апреле 1913 года </a:t>
            </a:r>
            <a:r>
              <a:rPr lang="ru-RU" sz="2000" b="1" dirty="0" err="1" smtClean="0">
                <a:latin typeface="Times New Roman" pitchFamily="18" charset="0"/>
                <a:cs typeface="Times New Roman" pitchFamily="18" charset="0"/>
              </a:rPr>
              <a:t>Г</a:t>
            </a:r>
            <a:r>
              <a:rPr lang="ru-RU" sz="2000" b="1" dirty="0" err="1" smtClean="0">
                <a:solidFill>
                  <a:schemeClr val="tx1"/>
                </a:solidFill>
                <a:latin typeface="Times New Roman" pitchFamily="18" charset="0"/>
                <a:cs typeface="Times New Roman" pitchFamily="18" charset="0"/>
              </a:rPr>
              <a:t>абдуллы</a:t>
            </a:r>
            <a:r>
              <a:rPr lang="ru-RU" sz="2000" b="1" dirty="0" smtClean="0">
                <a:solidFill>
                  <a:schemeClr val="tx1"/>
                </a:solidFill>
                <a:latin typeface="Times New Roman" pitchFamily="18" charset="0"/>
                <a:cs typeface="Times New Roman" pitchFamily="18" charset="0"/>
              </a:rPr>
              <a:t> Тукая не стало.</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Он умер, когда ему было 27 лет. Родился весной и весной ушел из жизни.</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Прожив яркую, но короткую жизнь, Тукай  заложил основу татарского языка и литературы.  Он прославил татарский язык всему миру, воспевая  в своих произведениях .                                                                         </a:t>
            </a:r>
            <a:endParaRPr lang="ru-RU" sz="2000" b="1" dirty="0">
              <a:solidFill>
                <a:schemeClr val="tx1"/>
              </a:solidFill>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3789040"/>
            <a:ext cx="2376264" cy="201622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89040"/>
            <a:ext cx="2592288" cy="201622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2519" y="3789040"/>
            <a:ext cx="2376264" cy="20162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819232" cy="1368152"/>
          </a:xfrm>
        </p:spPr>
        <p:txBody>
          <a:bodyPr>
            <a:normAutofit fontScale="90000"/>
          </a:bodyPr>
          <a:lstStyle/>
          <a:p>
            <a:pPr algn="l"/>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     </a:t>
            </a:r>
            <a:r>
              <a:rPr lang="ru-RU" sz="2200" b="1" dirty="0" smtClean="0">
                <a:solidFill>
                  <a:schemeClr val="tx1"/>
                </a:solidFill>
                <a:latin typeface="Times New Roman" pitchFamily="18" charset="0"/>
                <a:cs typeface="Times New Roman" pitchFamily="18" charset="0"/>
              </a:rPr>
              <a:t>Тукай – любимый поэт татарской детворы. На его произведениях   </a:t>
            </a:r>
            <a:r>
              <a:rPr lang="ru-RU" sz="2200" b="1" dirty="0" smtClean="0">
                <a:solidFill>
                  <a:srgbClr val="00B050"/>
                </a:solidFill>
                <a:latin typeface="Times New Roman" pitchFamily="18" charset="0"/>
                <a:cs typeface="Times New Roman" pitchFamily="18" charset="0"/>
              </a:rPr>
              <a:t>« </a:t>
            </a:r>
            <a:r>
              <a:rPr lang="ru-RU" sz="2200" b="1" dirty="0" err="1" smtClean="0">
                <a:solidFill>
                  <a:srgbClr val="00B050"/>
                </a:solidFill>
                <a:latin typeface="Times New Roman" pitchFamily="18" charset="0"/>
                <a:cs typeface="Times New Roman" pitchFamily="18" charset="0"/>
              </a:rPr>
              <a:t>Туган</a:t>
            </a:r>
            <a:r>
              <a:rPr lang="ru-RU" sz="2200" b="1" dirty="0" smtClean="0">
                <a:solidFill>
                  <a:srgbClr val="00B050"/>
                </a:solidFill>
                <a:latin typeface="Times New Roman" pitchFamily="18" charset="0"/>
                <a:cs typeface="Times New Roman" pitchFamily="18" charset="0"/>
              </a:rPr>
              <a:t>  тел»,   </a:t>
            </a:r>
            <a:r>
              <a:rPr lang="ru-RU" sz="2200" b="1" dirty="0" smtClean="0">
                <a:solidFill>
                  <a:srgbClr val="0070C0"/>
                </a:solidFill>
                <a:latin typeface="Times New Roman" pitchFamily="18" charset="0"/>
                <a:cs typeface="Times New Roman" pitchFamily="18" charset="0"/>
              </a:rPr>
              <a:t>«Водяная»,</a:t>
            </a:r>
            <a:r>
              <a:rPr lang="ru-RU" sz="2200" b="1" dirty="0" smtClean="0">
                <a:solidFill>
                  <a:schemeClr val="tx1"/>
                </a:solidFill>
                <a:latin typeface="Times New Roman" pitchFamily="18" charset="0"/>
                <a:cs typeface="Times New Roman" pitchFamily="18" charset="0"/>
              </a:rPr>
              <a:t> </a:t>
            </a:r>
            <a:r>
              <a:rPr lang="ru-RU" sz="2200" b="1" dirty="0" smtClean="0">
                <a:solidFill>
                  <a:schemeClr val="accent6">
                    <a:lumMod val="50000"/>
                  </a:schemeClr>
                </a:solidFill>
                <a:latin typeface="Times New Roman" pitchFamily="18" charset="0"/>
                <a:cs typeface="Times New Roman" pitchFamily="18" charset="0"/>
              </a:rPr>
              <a:t>« Сказка о козе и баране», </a:t>
            </a:r>
            <a:r>
              <a:rPr lang="ru-RU" sz="2200" b="1" dirty="0" smtClean="0">
                <a:solidFill>
                  <a:srgbClr val="FF0000"/>
                </a:solidFill>
                <a:latin typeface="Times New Roman" pitchFamily="18" charset="0"/>
                <a:cs typeface="Times New Roman" pitchFamily="18" charset="0"/>
              </a:rPr>
              <a:t>«Забавный ученик» </a:t>
            </a:r>
            <a:r>
              <a:rPr lang="ru-RU" sz="2200" b="1" dirty="0" smtClean="0">
                <a:solidFill>
                  <a:schemeClr val="tx1"/>
                </a:solidFill>
                <a:latin typeface="Times New Roman" pitchFamily="18" charset="0"/>
                <a:cs typeface="Times New Roman" pitchFamily="18" charset="0"/>
              </a:rPr>
              <a:t>и многих других воспитывалось не одно поколение.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Многим из нас мамы и бабушки  пели  колыбельные, написанные Тукаем, рассказывали его сказки на ночь.</a:t>
            </a:r>
            <a:endParaRPr lang="ru-RU" sz="2200" b="1" dirty="0">
              <a:solidFill>
                <a:schemeClr val="tx1"/>
              </a:solidFill>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632588"/>
            <a:ext cx="2649894" cy="172819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2632588"/>
            <a:ext cx="2520280" cy="172819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2698134"/>
            <a:ext cx="2376264" cy="1629933"/>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4587239"/>
            <a:ext cx="3240360" cy="2088232"/>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983" y="4530117"/>
            <a:ext cx="3312369" cy="21116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7424766" cy="2643206"/>
          </a:xfrm>
        </p:spPr>
        <p:txBody>
          <a:bodyPr>
            <a:normAutofit fontScale="90000"/>
          </a:bodyPr>
          <a:lstStyle/>
          <a:p>
            <a:pPr algn="l"/>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      </a:t>
            </a:r>
            <a:r>
              <a:rPr lang="ru-RU" sz="2000" b="1" dirty="0" smtClean="0">
                <a:solidFill>
                  <a:schemeClr val="tx1"/>
                </a:solidFill>
                <a:latin typeface="Times New Roman" pitchFamily="18" charset="0"/>
                <a:cs typeface="Times New Roman" pitchFamily="18" charset="0"/>
              </a:rPr>
              <a:t>Народ чтит память Тукая. Его имя живет в названиях улиц,  станции метро, школ, библиотек. Только в нашем городе установлены </a:t>
            </a:r>
            <a:r>
              <a:rPr lang="ru-RU" sz="2000" b="1" dirty="0" smtClean="0">
                <a:solidFill>
                  <a:srgbClr val="006600"/>
                </a:solidFill>
                <a:latin typeface="Times New Roman" pitchFamily="18" charset="0"/>
                <a:cs typeface="Times New Roman" pitchFamily="18" charset="0"/>
              </a:rPr>
              <a:t>2 памятника</a:t>
            </a:r>
            <a:r>
              <a:rPr lang="ru-RU" sz="2000" b="1" dirty="0" smtClean="0">
                <a:solidFill>
                  <a:schemeClr val="tx1"/>
                </a:solidFill>
                <a:latin typeface="Times New Roman" pitchFamily="18" charset="0"/>
                <a:cs typeface="Times New Roman" pitchFamily="18" charset="0"/>
              </a:rPr>
              <a:t>: один установлен на сквере Г.Т укая, где каждый год собираются на </a:t>
            </a:r>
            <a:r>
              <a:rPr lang="ru-RU" sz="2000" b="1" dirty="0" smtClean="0">
                <a:solidFill>
                  <a:srgbClr val="006600"/>
                </a:solidFill>
                <a:latin typeface="Times New Roman" pitchFamily="18" charset="0"/>
                <a:cs typeface="Times New Roman" pitchFamily="18" charset="0"/>
              </a:rPr>
              <a:t>«Праздник поэзии», </a:t>
            </a:r>
            <a:r>
              <a:rPr lang="ru-RU" sz="2000" b="1" dirty="0" smtClean="0">
                <a:solidFill>
                  <a:schemeClr val="tx1"/>
                </a:solidFill>
                <a:latin typeface="Times New Roman" pitchFamily="18" charset="0"/>
                <a:cs typeface="Times New Roman" pitchFamily="18" charset="0"/>
              </a:rPr>
              <a:t>а второй у третьей городской больницы. </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Его именем  названа Центральная библиотека на улице Тукая. </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Так же имеется </a:t>
            </a:r>
            <a:r>
              <a:rPr lang="ru-RU" sz="2000" b="1" dirty="0" smtClean="0">
                <a:solidFill>
                  <a:srgbClr val="006600"/>
                </a:solidFill>
                <a:latin typeface="Times New Roman" pitchFamily="18" charset="0"/>
                <a:cs typeface="Times New Roman" pitchFamily="18" charset="0"/>
              </a:rPr>
              <a:t>музей </a:t>
            </a:r>
            <a:r>
              <a:rPr lang="ru-RU" sz="2000" b="1" dirty="0" err="1" smtClean="0">
                <a:solidFill>
                  <a:srgbClr val="006600"/>
                </a:solidFill>
                <a:latin typeface="Times New Roman" pitchFamily="18" charset="0"/>
                <a:cs typeface="Times New Roman" pitchFamily="18" charset="0"/>
              </a:rPr>
              <a:t>Габдуллы</a:t>
            </a:r>
            <a:r>
              <a:rPr lang="ru-RU" sz="2000" b="1" dirty="0" smtClean="0">
                <a:solidFill>
                  <a:srgbClr val="006600"/>
                </a:solidFill>
                <a:latin typeface="Times New Roman" pitchFamily="18" charset="0"/>
                <a:cs typeface="Times New Roman" pitchFamily="18" charset="0"/>
              </a:rPr>
              <a:t> Тукая. </a:t>
            </a:r>
            <a:r>
              <a:rPr lang="ru-RU" sz="2000" b="1" dirty="0" smtClean="0">
                <a:solidFill>
                  <a:schemeClr val="tx1"/>
                </a:solidFill>
                <a:latin typeface="Times New Roman" pitchFamily="18" charset="0"/>
                <a:cs typeface="Times New Roman" pitchFamily="18" charset="0"/>
              </a:rPr>
              <a:t>Он был открыт в 1986 году к 100-летию со дня рождения поэта.</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В честь поэта назван </a:t>
            </a:r>
            <a:r>
              <a:rPr lang="ru-RU" sz="2000" b="1" dirty="0" smtClean="0">
                <a:solidFill>
                  <a:srgbClr val="006600"/>
                </a:solidFill>
                <a:latin typeface="Times New Roman" pitchFamily="18" charset="0"/>
                <a:cs typeface="Times New Roman" pitchFamily="18" charset="0"/>
              </a:rPr>
              <a:t>Казанский аэропорт.</a:t>
            </a:r>
            <a:r>
              <a:rPr lang="ru-RU" sz="2000" b="1" dirty="0" smtClean="0">
                <a:solidFill>
                  <a:schemeClr val="tx1"/>
                </a:solidFill>
                <a:latin typeface="Times New Roman" pitchFamily="18" charset="0"/>
                <a:cs typeface="Times New Roman" pitchFamily="18" charset="0"/>
              </a:rPr>
              <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Ежегодно присуждается </a:t>
            </a:r>
            <a:r>
              <a:rPr lang="ru-RU" sz="2000" b="1" dirty="0" smtClean="0">
                <a:solidFill>
                  <a:srgbClr val="006600"/>
                </a:solidFill>
                <a:latin typeface="Times New Roman" pitchFamily="18" charset="0"/>
                <a:cs typeface="Times New Roman" pitchFamily="18" charset="0"/>
              </a:rPr>
              <a:t>Государственная премия Татарстана имени </a:t>
            </a:r>
            <a:r>
              <a:rPr lang="ru-RU" sz="2000" b="1" dirty="0" err="1" smtClean="0">
                <a:solidFill>
                  <a:srgbClr val="006600"/>
                </a:solidFill>
                <a:latin typeface="Times New Roman" pitchFamily="18" charset="0"/>
                <a:cs typeface="Times New Roman" pitchFamily="18" charset="0"/>
              </a:rPr>
              <a:t>Габдуллы</a:t>
            </a:r>
            <a:r>
              <a:rPr lang="ru-RU" sz="2000" b="1" dirty="0" smtClean="0">
                <a:solidFill>
                  <a:srgbClr val="006600"/>
                </a:solidFill>
                <a:latin typeface="Times New Roman" pitchFamily="18" charset="0"/>
                <a:cs typeface="Times New Roman" pitchFamily="18" charset="0"/>
              </a:rPr>
              <a:t> Тукая </a:t>
            </a:r>
            <a:r>
              <a:rPr lang="ru-RU" sz="2000" b="1" dirty="0" smtClean="0">
                <a:solidFill>
                  <a:schemeClr val="tx1"/>
                </a:solidFill>
                <a:latin typeface="Times New Roman" pitchFamily="18" charset="0"/>
                <a:cs typeface="Times New Roman" pitchFamily="18" charset="0"/>
              </a:rPr>
              <a:t>за наиболее значительные произведения литературы и искусства.</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a:r>
            <a:br>
              <a:rPr lang="ru-RU" sz="2000" b="1" dirty="0" smtClean="0">
                <a:solidFill>
                  <a:schemeClr val="tx1"/>
                </a:solidFill>
                <a:latin typeface="Times New Roman" pitchFamily="18" charset="0"/>
                <a:cs typeface="Times New Roman" pitchFamily="18" charset="0"/>
              </a:rPr>
            </a:br>
            <a:endParaRPr lang="ru-RU" sz="2000" b="1" dirty="0">
              <a:solidFill>
                <a:schemeClr val="tx1"/>
              </a:solidFill>
              <a:latin typeface="Times New Roman" pitchFamily="18" charset="0"/>
              <a:cs typeface="Times New Roman"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094944"/>
            <a:ext cx="1728192" cy="2232248"/>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4066837"/>
            <a:ext cx="1752083" cy="2232248"/>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4085083"/>
            <a:ext cx="1937491" cy="2232248"/>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1570" y="4094944"/>
            <a:ext cx="1874886" cy="22924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154362"/>
          </a:xfrm>
        </p:spPr>
        <p:txBody>
          <a:bodyPr>
            <a:normAutofit/>
          </a:bodyPr>
          <a:lstStyle/>
          <a:p>
            <a:pPr algn="l"/>
            <a:r>
              <a:rPr lang="ru-RU" sz="2000" b="1" dirty="0" smtClean="0">
                <a:solidFill>
                  <a:schemeClr val="tx1"/>
                </a:solidFill>
                <a:latin typeface="Times New Roman" pitchFamily="18" charset="0"/>
                <a:cs typeface="Times New Roman" pitchFamily="18" charset="0"/>
              </a:rPr>
              <a:t>   </a:t>
            </a:r>
            <a:r>
              <a:rPr lang="ru-RU" sz="2000" b="1" dirty="0" smtClean="0">
                <a:solidFill>
                  <a:srgbClr val="0000FF"/>
                </a:solidFill>
                <a:latin typeface="Times New Roman" pitchFamily="18" charset="0"/>
                <a:cs typeface="Times New Roman" pitchFamily="18" charset="0"/>
              </a:rPr>
              <a:t>Литературно-мемориальный музей </a:t>
            </a:r>
            <a:r>
              <a:rPr lang="ru-RU" sz="2000" b="1" dirty="0" smtClean="0">
                <a:solidFill>
                  <a:schemeClr val="tx1"/>
                </a:solidFill>
                <a:latin typeface="Times New Roman" pitchFamily="18" charset="0"/>
                <a:cs typeface="Times New Roman" pitchFamily="18" charset="0"/>
              </a:rPr>
              <a:t>поэта находиться в селе Новый </a:t>
            </a:r>
            <a:r>
              <a:rPr lang="ru-RU" sz="2000" b="1" dirty="0" err="1" smtClean="0">
                <a:solidFill>
                  <a:schemeClr val="tx1"/>
                </a:solidFill>
                <a:latin typeface="Times New Roman" pitchFamily="18" charset="0"/>
                <a:cs typeface="Times New Roman" pitchFamily="18" charset="0"/>
              </a:rPr>
              <a:t>Кырлай</a:t>
            </a:r>
            <a:r>
              <a:rPr lang="ru-RU" sz="2000" b="1" dirty="0" smtClean="0">
                <a:solidFill>
                  <a:schemeClr val="tx1"/>
                </a:solidFill>
                <a:latin typeface="Times New Roman" pitchFamily="18" charset="0"/>
                <a:cs typeface="Times New Roman" pitchFamily="18" charset="0"/>
              </a:rPr>
              <a:t>  Арского района. Музей расположился в просторном двухэтажном деревянном доме. Экспозиция посвящена биографии и творчеству .</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В музее </a:t>
            </a:r>
            <a:r>
              <a:rPr lang="ru-RU" sz="2000" b="1" smtClean="0">
                <a:solidFill>
                  <a:schemeClr val="tx1"/>
                </a:solidFill>
                <a:latin typeface="Times New Roman" pitchFamily="18" charset="0"/>
                <a:cs typeface="Times New Roman" pitchFamily="18" charset="0"/>
              </a:rPr>
              <a:t>можно узнать, </a:t>
            </a:r>
            <a:r>
              <a:rPr lang="ru-RU" sz="2000" b="1" dirty="0" smtClean="0">
                <a:solidFill>
                  <a:schemeClr val="tx1"/>
                </a:solidFill>
                <a:latin typeface="Times New Roman" pitchFamily="18" charset="0"/>
                <a:cs typeface="Times New Roman" pitchFamily="18" charset="0"/>
              </a:rPr>
              <a:t>что поэт издал 33 книги. Он переводил на татарский язык Крылова, Пушкина, Лермонтова, был активным публицистом, критиком, общественным деятелем. здесь хранятся оригиналы его книг.                   </a:t>
            </a:r>
            <a:endParaRPr lang="ru-RU" sz="2000" b="1" dirty="0">
              <a:solidFill>
                <a:schemeClr val="tx1"/>
              </a:solidFill>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7" y="4149080"/>
            <a:ext cx="2684798" cy="199328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132868"/>
            <a:ext cx="2592288" cy="2009499"/>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4127297"/>
            <a:ext cx="2520280" cy="20324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297106"/>
          </a:xfrm>
        </p:spPr>
        <p:txBody>
          <a:bodyPr>
            <a:normAutofit/>
          </a:bodyPr>
          <a:lstStyle/>
          <a:p>
            <a:pPr algn="just"/>
            <a:r>
              <a:rPr lang="ru-RU" sz="2000" b="1" dirty="0" smtClean="0">
                <a:solidFill>
                  <a:schemeClr val="tx1"/>
                </a:solidFill>
                <a:latin typeface="Times New Roman" pitchFamily="18" charset="0"/>
                <a:cs typeface="Times New Roman" pitchFamily="18" charset="0"/>
              </a:rPr>
              <a:t>    Образ поэта стал источником творческого вдохновения и для представителей других видов искусства. На произведения Тукая написано более ста музыкальных сочинений  Гордостью татарского народа, замечательным достижение музыкального искусства является </a:t>
            </a:r>
            <a:r>
              <a:rPr lang="ru-RU" sz="2000" b="1" dirty="0" smtClean="0">
                <a:solidFill>
                  <a:srgbClr val="FF0000"/>
                </a:solidFill>
                <a:latin typeface="Times New Roman" pitchFamily="18" charset="0"/>
                <a:cs typeface="Times New Roman" pitchFamily="18" charset="0"/>
              </a:rPr>
              <a:t>балет «</a:t>
            </a:r>
            <a:r>
              <a:rPr lang="ru-RU" sz="2000" b="1" dirty="0" err="1" smtClean="0">
                <a:solidFill>
                  <a:srgbClr val="FF0000"/>
                </a:solidFill>
                <a:latin typeface="Times New Roman" pitchFamily="18" charset="0"/>
                <a:cs typeface="Times New Roman" pitchFamily="18" charset="0"/>
              </a:rPr>
              <a:t>Шурале</a:t>
            </a:r>
            <a:r>
              <a:rPr lang="ru-RU" sz="2000" b="1" dirty="0" smtClean="0">
                <a:solidFill>
                  <a:srgbClr val="FF0000"/>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Фаниса</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Яруллина</a:t>
            </a:r>
            <a:r>
              <a:rPr lang="ru-RU" sz="2000" b="1" dirty="0" smtClean="0">
                <a:solidFill>
                  <a:schemeClr val="tx1"/>
                </a:solidFill>
                <a:latin typeface="Times New Roman" pitchFamily="18" charset="0"/>
                <a:cs typeface="Times New Roman" pitchFamily="18" charset="0"/>
              </a:rPr>
              <a:t>, который давно пересек границы нашей страны.</a:t>
            </a:r>
            <a:endParaRPr lang="ru-RU" sz="2000" b="1" dirty="0">
              <a:solidFill>
                <a:schemeClr val="tx1"/>
              </a:solidFill>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636912"/>
            <a:ext cx="6120680" cy="3840088"/>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216</TotalTime>
  <Words>106</Words>
  <Application>Microsoft Office PowerPoint</Application>
  <PresentationFormat>Экран (4:3)</PresentationFormat>
  <Paragraphs>9</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Габдулла Тукай – великий татарский поэт  (1886 – 1913)                                                                                                                                                                                                                                                                                                                      </vt:lpstr>
      <vt:lpstr>   Габдулла Тукай родился 26 апреля 1886 года в деревне Кушлауч. Отца звали Мухаммедгариф, мать - Махмуда.     Когда Габдулле исполнилось четыре с половиной месяца у него умер папа, а в три года умерла  мама  и Габдулла стал круглым сиротой.         Трудно было мальчику без родителей.     Тукай жил в деревне и люди, заботившиеся о мальчике прозвали его Апуш.     Маленький Апуш играл вместе с деревенскими мальчиками на улице, бегал  на речку купаться. Здесь же начал приобщаться к трудовой жизни, испытал её радости и горести.     Габдулла рос смышленым, старательным ребенком, рано научился писать и читать. Он всегда хранил в сердце любовь к родному краю.</vt:lpstr>
      <vt:lpstr>    В дальнейшем детство Габдуллы продолжалось в городе Уральске. Здесь он учиться  в медресе, изучает разные языки. Здесь же он начинает писать свои первые стихи.</vt:lpstr>
      <vt:lpstr>    Но в самом расцвете таланта здоровье Тукая резко ухудшается.  Приехав  в Казань работает в типографии, и несмотря на плохое самочувствие продолжал писать. Самочувствие Тукая с каждым днем ухудшалось. В апреле 1913 года Габдуллы Тукая не стало. Он умер, когда ему было 27 лет. Родился весной и весной ушел из жизни.    Прожив яркую, но короткую жизнь, Тукай  заложил основу татарского языка и литературы.  Он прославил татарский язык всему миру, воспевая  в своих произведениях .                                                                         </vt:lpstr>
      <vt:lpstr>         Тукай – любимый поэт татарской детворы. На его произведениях   « Туган  тел»,   «Водяная», « Сказка о козе и баране», «Забавный ученик» и многих других воспитывалось не одно поколение.    Многим из нас мамы и бабушки  пели  колыбельные, написанные Тукаем, рассказывали его сказки на ночь.</vt:lpstr>
      <vt:lpstr>           Народ чтит память Тукая. Его имя живет в названиях улиц,  станции метро, школ, библиотек. Только в нашем городе установлены 2 памятника: один установлен на сквере Г.Т укая, где каждый год собираются на «Праздник поэзии», а второй у третьей городской больницы.      Его именем  названа Центральная библиотека на улице Тукая.     Так же имеется музей Габдуллы Тукая. Он был открыт в 1986 году к 100-летию со дня рождения поэта.    В честь поэта назван Казанский аэропорт.    Ежегодно присуждается Государственная премия Татарстана имени Габдуллы Тукая за наиболее значительные произведения литературы и искусства.  </vt:lpstr>
      <vt:lpstr>   Литературно-мемориальный музей поэта находиться в селе Новый Кырлай  Арского района. Музей расположился в просторном двухэтажном деревянном доме. Экспозиция посвящена биографии и творчеству .    В музее можно узнать, что поэт издал 33 книги. Он переводил на татарский язык Крылова, Пушкина, Лермонтова, был активным публицистом, критиком, общественным деятелем. здесь хранятся оригиналы его книг.                   </vt:lpstr>
      <vt:lpstr>    Образ поэта стал источником творческого вдохновения и для представителей других видов искусства. На произведения Тукая написано более ста музыкальных сочинений  Гордостью татарского народа, замечательным достижение музыкального искусства является балет «Шурале» Фаниса   Яруллина, который давно пересек границы нашей страны.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Габдулла Тукай – великий татарский поэт                                             Выполнил : Хисамиев и.р.                                                                                                    Гайсина с.р.</dc:title>
  <dc:creator>Пользователь</dc:creator>
  <cp:lastModifiedBy>Андрей</cp:lastModifiedBy>
  <cp:revision>27</cp:revision>
  <dcterms:created xsi:type="dcterms:W3CDTF">2019-09-13T05:02:19Z</dcterms:created>
  <dcterms:modified xsi:type="dcterms:W3CDTF">2023-02-05T11:23:23Z</dcterms:modified>
</cp:coreProperties>
</file>