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</p:sldMasterIdLst>
  <p:notesMasterIdLst>
    <p:notesMasterId r:id="rId13"/>
  </p:notesMasterIdLst>
  <p:sldIdLst>
    <p:sldId id="272" r:id="rId3"/>
    <p:sldId id="320" r:id="rId4"/>
    <p:sldId id="340" r:id="rId5"/>
    <p:sldId id="341" r:id="rId6"/>
    <p:sldId id="349" r:id="rId7"/>
    <p:sldId id="354" r:id="rId8"/>
    <p:sldId id="353" r:id="rId9"/>
    <p:sldId id="357" r:id="rId10"/>
    <p:sldId id="368" r:id="rId11"/>
    <p:sldId id="373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006600"/>
    <a:srgbClr val="339933"/>
    <a:srgbClr val="CCFF99"/>
    <a:srgbClr val="CCFFFF"/>
    <a:srgbClr val="003A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8" autoAdjust="0"/>
    <p:restoredTop sz="94660"/>
  </p:normalViewPr>
  <p:slideViewPr>
    <p:cSldViewPr>
      <p:cViewPr varScale="1">
        <p:scale>
          <a:sx n="83" d="100"/>
          <a:sy n="83" d="100"/>
        </p:scale>
        <p:origin x="1464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181B5-CD62-4C9D-A13B-D33F0E8DC0E6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61F1-FD09-4EB6-98E4-9AC8E5E92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7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61F1-FD09-4EB6-98E4-9AC8E5E92E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6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808-8795-4974-B4AB-BCB1AEBF48D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6D34-B799-47FD-9FD9-000285D9BA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505282"/>
      </p:ext>
    </p:extLst>
  </p:cSld>
  <p:clrMapOvr>
    <a:masterClrMapping/>
  </p:clrMapOvr>
  <p:transition spd="slow" advClick="0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808-8795-4974-B4AB-BCB1AEBF48D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6D34-B799-47FD-9FD9-000285D9BA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834160"/>
      </p:ext>
    </p:extLst>
  </p:cSld>
  <p:clrMapOvr>
    <a:masterClrMapping/>
  </p:clrMapOvr>
  <p:transition spd="slow"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808-8795-4974-B4AB-BCB1AEBF48D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6D34-B799-47FD-9FD9-000285D9BA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057845"/>
      </p:ext>
    </p:extLst>
  </p:cSld>
  <p:clrMapOvr>
    <a:masterClrMapping/>
  </p:clrMapOvr>
  <p:transition spd="slow" advClick="0" advTm="6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1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5" y="3929074"/>
            <a:ext cx="1008112" cy="1008112"/>
          </a:xfrm>
          <a:prstGeom prst="rect">
            <a:avLst/>
          </a:prstGeom>
          <a:noFill/>
        </p:spPr>
      </p:pic>
      <p:pic>
        <p:nvPicPr>
          <p:cNvPr id="11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0"/>
            <a:ext cx="2937140" cy="6858000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6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2" y="165383"/>
            <a:ext cx="853956" cy="853956"/>
          </a:xfrm>
          <a:prstGeom prst="rect">
            <a:avLst/>
          </a:prstGeom>
          <a:noFill/>
        </p:spPr>
      </p:pic>
      <p:pic>
        <p:nvPicPr>
          <p:cNvPr id="14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5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9"/>
            <a:ext cx="628435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7"/>
            <a:ext cx="628435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7"/>
            <a:ext cx="628435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5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5" y="4797153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3" y="1412777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9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3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4" y="836712"/>
            <a:ext cx="235663" cy="216024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1" y="1196753"/>
            <a:ext cx="392771" cy="360040"/>
          </a:xfrm>
          <a:prstGeom prst="rect">
            <a:avLst/>
          </a:prstGeom>
          <a:noFill/>
        </p:spPr>
      </p:pic>
      <p:pic>
        <p:nvPicPr>
          <p:cNvPr id="2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31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9" y="5301209"/>
            <a:ext cx="326587" cy="32005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9" y="2204864"/>
            <a:ext cx="6458767" cy="26401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 dirty="0"/>
          </a:p>
        </p:txBody>
      </p:sp>
      <p:pic>
        <p:nvPicPr>
          <p:cNvPr id="7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360187" cy="6858000"/>
          </a:xfrm>
          <a:prstGeom prst="rect">
            <a:avLst/>
          </a:prstGeom>
          <a:noFill/>
        </p:spPr>
      </p:pic>
      <p:pic>
        <p:nvPicPr>
          <p:cNvPr id="8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4149080"/>
            <a:ext cx="326587" cy="320055"/>
          </a:xfrm>
          <a:prstGeom prst="rect">
            <a:avLst/>
          </a:prstGeom>
          <a:noFill/>
        </p:spPr>
      </p:pic>
      <p:pic>
        <p:nvPicPr>
          <p:cNvPr id="9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" y="0"/>
            <a:ext cx="2932623" cy="6858000"/>
          </a:xfrm>
          <a:prstGeom prst="rect">
            <a:avLst/>
          </a:prstGeom>
          <a:noFill/>
        </p:spPr>
      </p:pic>
      <p:pic>
        <p:nvPicPr>
          <p:cNvPr id="1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9"/>
            <a:ext cx="628435" cy="576064"/>
          </a:xfrm>
          <a:prstGeom prst="rect">
            <a:avLst/>
          </a:prstGeom>
          <a:noFill/>
        </p:spPr>
      </p:pic>
      <p:pic>
        <p:nvPicPr>
          <p:cNvPr id="1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5" cy="576064"/>
          </a:xfrm>
          <a:prstGeom prst="rect">
            <a:avLst/>
          </a:prstGeom>
          <a:noFill/>
        </p:spPr>
      </p:pic>
      <p:pic>
        <p:nvPicPr>
          <p:cNvPr id="1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5" cy="576064"/>
          </a:xfrm>
          <a:prstGeom prst="rect">
            <a:avLst/>
          </a:prstGeom>
          <a:noFill/>
        </p:spPr>
      </p:pic>
      <p:pic>
        <p:nvPicPr>
          <p:cNvPr id="1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7"/>
            <a:ext cx="628435" cy="576064"/>
          </a:xfrm>
          <a:prstGeom prst="rect">
            <a:avLst/>
          </a:prstGeom>
          <a:noFill/>
        </p:spPr>
      </p:pic>
      <p:pic>
        <p:nvPicPr>
          <p:cNvPr id="1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7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5"/>
          </a:xfrm>
          <a:prstGeom prst="rect">
            <a:avLst/>
          </a:prstGeom>
          <a:noFill/>
        </p:spPr>
      </p:pic>
      <p:pic>
        <p:nvPicPr>
          <p:cNvPr id="18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4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808-8795-4974-B4AB-BCB1AEBF48D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6D34-B799-47FD-9FD9-000285D9BA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098421"/>
      </p:ext>
    </p:extLst>
  </p:cSld>
  <p:clrMapOvr>
    <a:masterClrMapping/>
  </p:clrMapOvr>
  <p:transition spd="slow" advClick="0" advTm="6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808-8795-4974-B4AB-BCB1AEBF48D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6D34-B799-47FD-9FD9-000285D9BA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004512"/>
      </p:ext>
    </p:extLst>
  </p:cSld>
  <p:clrMapOvr>
    <a:masterClrMapping/>
  </p:clrMapOvr>
  <p:transition spd="slow"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808-8795-4974-B4AB-BCB1AEBF48D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6D34-B799-47FD-9FD9-000285D9BA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338448"/>
      </p:ext>
    </p:extLst>
  </p:cSld>
  <p:clrMapOvr>
    <a:masterClrMapping/>
  </p:clrMapOvr>
  <p:transition spd="slow"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808-8795-4974-B4AB-BCB1AEBF48D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6D34-B799-47FD-9FD9-000285D9BA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241737"/>
      </p:ext>
    </p:extLst>
  </p:cSld>
  <p:clrMapOvr>
    <a:masterClrMapping/>
  </p:clrMapOvr>
  <p:transition spd="slow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808-8795-4974-B4AB-BCB1AEBF48D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6D34-B799-47FD-9FD9-000285D9BA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145744"/>
      </p:ext>
    </p:extLst>
  </p:cSld>
  <p:clrMapOvr>
    <a:masterClrMapping/>
  </p:clrMapOvr>
  <p:transition spd="slow"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808-8795-4974-B4AB-BCB1AEBF48D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6D34-B799-47FD-9FD9-000285D9BA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620651"/>
      </p:ext>
    </p:extLst>
  </p:cSld>
  <p:clrMapOvr>
    <a:masterClrMapping/>
  </p:clrMapOvr>
  <p:transition spd="slow"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808-8795-4974-B4AB-BCB1AEBF48D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6D34-B799-47FD-9FD9-000285D9BA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062619"/>
      </p:ext>
    </p:extLst>
  </p:cSld>
  <p:clrMapOvr>
    <a:masterClrMapping/>
  </p:clrMapOvr>
  <p:transition spd="slow"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808-8795-4974-B4AB-BCB1AEBF48D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6D34-B799-47FD-9FD9-000285D9BA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24300"/>
      </p:ext>
    </p:extLst>
  </p:cSld>
  <p:clrMapOvr>
    <a:masterClrMapping/>
  </p:clrMapOvr>
  <p:transition spd="slow"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E8808-8795-4974-B4AB-BCB1AEBF48D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6D34-B799-47FD-9FD9-000285D9BA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44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 advClick="0" advTm="6000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fonovaya_muzyka_-_priyatnaya_muzyka.mp3" TargetMode="External"/><Relationship Id="rId6" Type="http://schemas.openxmlformats.org/officeDocument/2006/relationships/image" Target="../media/image17.gif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437113"/>
            <a:ext cx="1368152" cy="17391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82558" y="1966357"/>
            <a:ext cx="5202126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Сохраним 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планету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своими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руками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FFFF00"/>
              </a:solidFill>
              <a:latin typeface="Segoe Print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Воспитатель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kumimoji="0" lang="ru-RU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Миннеханова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Д.А.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14290"/>
            <a:ext cx="50302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детский сад общеразвивающего вида №3 «Шоколад» Сабинского муниципального района </a:t>
            </a:r>
          </a:p>
          <a:p>
            <a:pPr algn="ctr"/>
            <a:r>
              <a:rPr lang="ru-RU" sz="16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  <a:endParaRPr lang="ru-RU" sz="16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Новая папка\ekologi-2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291751"/>
            <a:ext cx="3566249" cy="35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857620" y="6173804"/>
            <a:ext cx="3500462" cy="47847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borb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868470">
            <a:off x="8162995" y="2037156"/>
            <a:ext cx="5842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borb5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577555">
            <a:off x="5922353" y="4173186"/>
            <a:ext cx="699499" cy="55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borb5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280631">
            <a:off x="3142365" y="1789262"/>
            <a:ext cx="6111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17bbf138aa3cf86a3dcc93d0b975cbfc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63459">
            <a:off x="7420020" y="57747"/>
            <a:ext cx="1707428" cy="14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fonovaya_muzyka_-_priyatnaya_muzy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001024" y="5500702"/>
            <a:ext cx="673103" cy="673103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6387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       Акция «Берегите природу!»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404664"/>
            <a:ext cx="6840760" cy="439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</a:t>
            </a:r>
            <a:endParaRPr lang="ru-RU" sz="16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Segoe Print" pitchFamily="2" charset="0"/>
              </a:rPr>
              <a:t>   </a:t>
            </a:r>
          </a:p>
          <a:p>
            <a:endParaRPr lang="ru-RU" sz="1600" b="1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b="1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b="1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b="1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b="1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b="1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</a:p>
          <a:p>
            <a:endParaRPr lang="ru-RU" sz="1600" b="1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73694"/>
            <a:ext cx="4595887" cy="34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25576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ikL\Desktop\Leaf-Free-Wallpap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7"/>
          <a:stretch/>
        </p:blipFill>
        <p:spPr bwMode="auto">
          <a:xfrm>
            <a:off x="7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Сохраним чистоту 18\IMG-20180504-WA00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1"/>
          <a:stretch/>
        </p:blipFill>
        <p:spPr bwMode="auto">
          <a:xfrm>
            <a:off x="234419" y="1404501"/>
            <a:ext cx="3905533" cy="3408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6" descr="C:\Users\пользователь\AppData\Local\Microsoft\Windows\Temporary Internet Files\Content.IE5\HRJMXQKB\MC90043755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561" y="5639647"/>
            <a:ext cx="1568602" cy="119393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4419" y="188640"/>
            <a:ext cx="4430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Segoe Print" pitchFamily="2" charset="0"/>
              </a:rPr>
              <a:t>Акция по сбору макулатуры «Подарим бумаге вторую жизнь!»</a:t>
            </a:r>
            <a:endParaRPr lang="ru-RU" sz="22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4181" y="404664"/>
            <a:ext cx="454921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70C0"/>
              </a:solidFill>
              <a:latin typeface="Segoe Print" pitchFamily="2" charset="0"/>
            </a:endParaRPr>
          </a:p>
          <a:p>
            <a:endParaRPr lang="ru-RU" sz="1600" dirty="0">
              <a:solidFill>
                <a:srgbClr val="0070C0"/>
              </a:solidFill>
              <a:latin typeface="Segoe Print" pitchFamily="2" charset="0"/>
            </a:endParaRPr>
          </a:p>
          <a:p>
            <a:endParaRPr lang="ru-RU" sz="1600" dirty="0" smtClean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Segoe Print" pitchFamily="2" charset="0"/>
              </a:rPr>
              <a:t>Акция проходила под девизом: </a:t>
            </a: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</a:rPr>
              <a:t>«Мы природу бережем, все деревья мы спасем!».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Segoe Print" pitchFamily="2" charset="0"/>
              </a:rPr>
              <a:t>Задача акции – собрать бумажный мусор и отправить его на переработку. </a:t>
            </a:r>
            <a:endParaRPr lang="ru-RU" sz="1600" dirty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Segoe Print" pitchFamily="2" charset="0"/>
              </a:rPr>
              <a:t>Каждый день из домов и офисов по всей нашей стране выбрасывается огромное количество бумаги. А ведь бумагу можно использовать многократно, спасая тысячи деревьев. Переработка одной тонны макулатуры спасает десять деревьев. В течение двух недель родители, педагоги и дети приносили макулатуру в детский сад. В результате мы получили </a:t>
            </a: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</a:rPr>
              <a:t>250 кг </a:t>
            </a:r>
            <a:r>
              <a:rPr lang="ru-RU" sz="1600" dirty="0" smtClean="0">
                <a:solidFill>
                  <a:srgbClr val="0070C0"/>
                </a:solidFill>
                <a:latin typeface="Segoe Print" pitchFamily="2" charset="0"/>
              </a:rPr>
              <a:t>бумажных отходов, которые отправились в место свалки на переработку. </a:t>
            </a: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</a:rPr>
              <a:t>Мы спасли четыре дерева!!! </a:t>
            </a:r>
            <a:endParaRPr lang="ru-RU" sz="1600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8047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</a:rPr>
              <a:t>Акция «Встречаем птиц».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29" y="1340768"/>
            <a:ext cx="5888653" cy="3312368"/>
          </a:xfrm>
        </p:spPr>
      </p:pic>
      <p:sp>
        <p:nvSpPr>
          <p:cNvPr id="7" name="TextBox 6"/>
          <p:cNvSpPr txBox="1"/>
          <p:nvPr/>
        </p:nvSpPr>
        <p:spPr>
          <a:xfrm>
            <a:off x="80686" y="4019630"/>
            <a:ext cx="87397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dirty="0" smtClean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sz="1600" dirty="0">
              <a:solidFill>
                <a:srgbClr val="FF0000"/>
              </a:solidFill>
              <a:latin typeface="Segoe Print" pitchFamily="2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</a:rPr>
              <a:t>В марте в нашем ДОУ прошла акция «Скворечник и кормушка для птиц», приуроченная Международному Дню Птиц, который отмечается во всем мире 1 апреля. </a:t>
            </a:r>
          </a:p>
          <a:p>
            <a:endParaRPr lang="ru-RU" sz="1600" dirty="0" smtClean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Segoe Print" pitchFamily="2" charset="0"/>
              </a:rPr>
              <a:t>Цель акции: </a:t>
            </a:r>
            <a:r>
              <a:rPr lang="ru-RU" sz="1600" dirty="0" smtClean="0">
                <a:latin typeface="Segoe Print" pitchFamily="2" charset="0"/>
              </a:rPr>
              <a:t>формирование экологической культуры, воспитание бережного отношения к природе, ориентация экологического образования на решение практических задач и на улучшение качества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432387801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09228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Акция «Я люблю свой поселок». </a:t>
            </a:r>
            <a:endParaRPr lang="ru-RU" sz="32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50650"/>
            <a:ext cx="4824536" cy="40913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130" y="1227211"/>
            <a:ext cx="7644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Segoe Print" pitchFamily="2" charset="0"/>
              </a:rPr>
              <a:t>Наш детский сад расположен на самом озелененном месте </a:t>
            </a:r>
            <a:r>
              <a:rPr lang="ru-RU" sz="1600" dirty="0" err="1" smtClean="0">
                <a:latin typeface="Segoe Print" pitchFamily="2" charset="0"/>
              </a:rPr>
              <a:t>п.г.т</a:t>
            </a:r>
            <a:r>
              <a:rPr lang="ru-RU" sz="1600" dirty="0" smtClean="0">
                <a:latin typeface="Segoe Print" pitchFamily="2" charset="0"/>
              </a:rPr>
              <a:t>. </a:t>
            </a:r>
            <a:r>
              <a:rPr lang="ru-RU" sz="1600" dirty="0" err="1" smtClean="0">
                <a:latin typeface="Segoe Print" pitchFamily="2" charset="0"/>
              </a:rPr>
              <a:t>Б.Сабы</a:t>
            </a:r>
            <a:r>
              <a:rPr lang="ru-RU" sz="1600" dirty="0" smtClean="0">
                <a:latin typeface="Segoe Print" pitchFamily="2" charset="0"/>
              </a:rPr>
              <a:t>. Поэтому весной сотрудники регулярно выходят на субботник. </a:t>
            </a: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</a:rPr>
              <a:t>Так давайте стараться бережно относиться к нашей природе не только в  дни субботников и различных акций, но и в повседневной жизни, как это делается в нашем садике!</a:t>
            </a:r>
            <a:endParaRPr lang="ru-RU" sz="1600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89073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Акция «Посади дерево – будет лес»</a:t>
            </a:r>
            <a:endParaRPr lang="ru-RU" sz="32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3096344" cy="2322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30601"/>
            <a:ext cx="3537173" cy="265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8228" y="1150094"/>
            <a:ext cx="6367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Segoe Print" pitchFamily="2" charset="0"/>
            </a:endParaRPr>
          </a:p>
          <a:p>
            <a:endParaRPr lang="ru-RU" dirty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Ежегодно стартует международная акция «Посади дерево», в которой активно принимают участие родители, а главное-дети. Отличный способ привлечения детей и молодежи к деятельности по охране окружающей среды - это посадка деревьев.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79834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Segoe Print" pitchFamily="2" charset="0"/>
              </a:rPr>
              <a:t>Акция «Чистые родники»</a:t>
            </a:r>
            <a:endParaRPr lang="ru-RU" sz="36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38" y="3365753"/>
            <a:ext cx="3892283" cy="29192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520" y="1334428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>
              <a:solidFill>
                <a:srgbClr val="0070C0"/>
              </a:solidFill>
              <a:latin typeface="Segoe Print" pitchFamily="2" charset="0"/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Родник </a:t>
            </a:r>
            <a:r>
              <a:rPr lang="ru-RU" dirty="0">
                <a:solidFill>
                  <a:srgbClr val="0070C0"/>
                </a:solidFill>
                <a:latin typeface="Segoe Print" pitchFamily="2" charset="0"/>
              </a:rPr>
              <a:t>— не просто источник питьевой воды, это — живая нить, которая связывает нас не только с прошлым, но и с будущим. Мы хотим, чтобы в наших родниках зазвенел веселый смех чистой ключевой воды. Эти слова становятся настоящим девизом для многих воспитанников нашего детского сада</a:t>
            </a:r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.</a:t>
            </a:r>
            <a:endParaRPr lang="ru-RU" dirty="0">
              <a:solidFill>
                <a:srgbClr val="0070C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29352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  <a:t>Акция «Жвачкам нет!»</a:t>
            </a:r>
            <a:b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  <a:t>Сохраним жизнь птиц!</a:t>
            </a:r>
            <a:endParaRPr lang="ru-RU" sz="28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39" y="1484656"/>
            <a:ext cx="4164462" cy="3123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689674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В последнее время известно очень много случаев гибели городских птиц из-за того, что они ошибочно принимают за пищу выплюнутую жевательную резину.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На эту тему регулярно проводятся беседы с воспитанниками.</a:t>
            </a:r>
            <a:endParaRPr lang="ru-RU" sz="2000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61213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Совместная деятельность «Украсим родной край»</a:t>
            </a:r>
            <a:endParaRPr lang="ru-RU" sz="32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595" y="2479282"/>
            <a:ext cx="885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Segoe Print" pitchFamily="2" charset="0"/>
              </a:rPr>
              <a:t>Цветущий поселок, цветущий детский сад.</a:t>
            </a:r>
            <a:endParaRPr lang="ru-RU" sz="28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75" y="3002502"/>
            <a:ext cx="5426483" cy="3378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998" y="1185596"/>
            <a:ext cx="773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Segoe Print" pitchFamily="2" charset="0"/>
              </a:rPr>
              <a:t>Актуальность: формирование наблюдательности у детей, желание бережно относиться к цветам и заботиться о них.</a:t>
            </a:r>
            <a:endParaRPr lang="ru-RU" sz="2200" b="1" dirty="0">
              <a:solidFill>
                <a:srgbClr val="0070C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61061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0297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Segoe Print" pitchFamily="2" charset="0"/>
              </a:rPr>
              <a:t>ЭкоМода</a:t>
            </a:r>
            <a:endParaRPr lang="ru-RU" dirty="0"/>
          </a:p>
        </p:txBody>
      </p:sp>
      <p:pic>
        <p:nvPicPr>
          <p:cNvPr id="76810" name="Picture 10"/>
          <p:cNvPicPr>
            <a:picLocks noChangeAspect="1" noChangeArrowheads="1"/>
          </p:cNvPicPr>
          <p:nvPr/>
        </p:nvPicPr>
        <p:blipFill rotWithShape="1">
          <a:blip r:embed="rId2"/>
          <a:srcRect t="7007" b="10936"/>
          <a:stretch/>
        </p:blipFill>
        <p:spPr bwMode="auto">
          <a:xfrm>
            <a:off x="1261154" y="1988840"/>
            <a:ext cx="621033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409</Words>
  <Application>Microsoft Office PowerPoint</Application>
  <PresentationFormat>Экран (4:3)</PresentationFormat>
  <Paragraphs>55</Paragraphs>
  <Slides>10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Constantia</vt:lpstr>
      <vt:lpstr>Segoe Print</vt:lpstr>
      <vt:lpstr>Times New Roman</vt:lpstr>
      <vt:lpstr>Wingdings 2</vt:lpstr>
      <vt:lpstr>2_Тема Office</vt:lpstr>
      <vt:lpstr>Поток</vt:lpstr>
      <vt:lpstr>Презентация PowerPoint</vt:lpstr>
      <vt:lpstr>Презентация PowerPoint</vt:lpstr>
      <vt:lpstr>Акция «Встречаем птиц».</vt:lpstr>
      <vt:lpstr>Акция «Я люблю свой поселок». </vt:lpstr>
      <vt:lpstr>Акция «Посади дерево – будет лес»</vt:lpstr>
      <vt:lpstr>Акция «Чистые родники»</vt:lpstr>
      <vt:lpstr>Акция «Жвачкам нет!» Сохраним жизнь птиц!</vt:lpstr>
      <vt:lpstr>Совместная деятельность «Украсим родной край»</vt:lpstr>
      <vt:lpstr>ЭкоМода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Гран</dc:creator>
  <cp:lastModifiedBy>Раниль</cp:lastModifiedBy>
  <cp:revision>362</cp:revision>
  <dcterms:created xsi:type="dcterms:W3CDTF">2014-10-27T15:28:19Z</dcterms:created>
  <dcterms:modified xsi:type="dcterms:W3CDTF">2018-11-03T17:22:25Z</dcterms:modified>
</cp:coreProperties>
</file>