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2"/>
  </p:notesMasterIdLst>
  <p:sldIdLst>
    <p:sldId id="315" r:id="rId5"/>
    <p:sldId id="264" r:id="rId6"/>
    <p:sldId id="280" r:id="rId7"/>
    <p:sldId id="314" r:id="rId8"/>
    <p:sldId id="283" r:id="rId9"/>
    <p:sldId id="309" r:id="rId10"/>
    <p:sldId id="28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AB09BF-0F83-4BD0-9BBF-F7EE40AEB008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A004FF-44AB-4E91-914F-28D291EF49E6}">
      <dgm:prSet custT="1"/>
      <dgm:spPr>
        <a:xfrm>
          <a:off x="576057" y="0"/>
          <a:ext cx="3743905" cy="1368152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0F6F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ru-RU" sz="2400" b="1" dirty="0" smtClean="0">
              <a:solidFill>
                <a:srgbClr val="FF0000"/>
              </a:solidFill>
              <a:latin typeface="Constantia"/>
              <a:ea typeface="+mn-ea"/>
              <a:cs typeface="+mn-cs"/>
            </a:rPr>
            <a:t>Очищаем территорию от снега </a:t>
          </a:r>
          <a:endParaRPr lang="ru-RU" sz="2400" b="1" dirty="0">
            <a:solidFill>
              <a:srgbClr val="FF0000"/>
            </a:solidFill>
            <a:latin typeface="Constantia"/>
            <a:ea typeface="+mn-ea"/>
            <a:cs typeface="+mn-cs"/>
          </a:endParaRPr>
        </a:p>
      </dgm:t>
    </dgm:pt>
    <dgm:pt modelId="{40C914B4-A16A-4A37-9946-D5A1E41A91F3}" type="parTrans" cxnId="{B2BF81F8-A730-4B7C-AED1-A43A446B599D}">
      <dgm:prSet/>
      <dgm:spPr/>
      <dgm:t>
        <a:bodyPr/>
        <a:lstStyle/>
        <a:p>
          <a:endParaRPr lang="ru-RU"/>
        </a:p>
      </dgm:t>
    </dgm:pt>
    <dgm:pt modelId="{373BFDEC-8AF2-472B-A39A-1F7166DB4CFE}" type="sibTrans" cxnId="{B2BF81F8-A730-4B7C-AED1-A43A446B599D}">
      <dgm:prSet/>
      <dgm:spPr/>
      <dgm:t>
        <a:bodyPr/>
        <a:lstStyle/>
        <a:p>
          <a:endParaRPr lang="ru-RU"/>
        </a:p>
      </dgm:t>
    </dgm:pt>
    <dgm:pt modelId="{221809DA-546C-432E-919F-B240091995D5}" type="pres">
      <dgm:prSet presAssocID="{BEAB09BF-0F83-4BD0-9BBF-F7EE40AEB00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DBF405-75BC-4856-9E69-ADB83353E809}" type="pres">
      <dgm:prSet presAssocID="{5DA004FF-44AB-4E91-914F-28D291EF49E6}" presName="circle1" presStyleLbl="node1" presStyleIdx="0" presStyleCnt="1"/>
      <dgm:spPr>
        <a:xfrm>
          <a:off x="-18001" y="0"/>
          <a:ext cx="1368152" cy="1368152"/>
        </a:xfrm>
        <a:prstGeom prst="pie">
          <a:avLst>
            <a:gd name="adj1" fmla="val 5400000"/>
            <a:gd name="adj2" fmla="val 16200000"/>
          </a:avLst>
        </a:prstGeom>
        <a:solidFill>
          <a:srgbClr val="0F6F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257B4E40-0234-477A-8757-9E908B685662}" type="pres">
      <dgm:prSet presAssocID="{5DA004FF-44AB-4E91-914F-28D291EF49E6}" presName="space" presStyleCnt="0"/>
      <dgm:spPr/>
    </dgm:pt>
    <dgm:pt modelId="{E5F33800-09FD-4745-A848-E0459CF25394}" type="pres">
      <dgm:prSet presAssocID="{5DA004FF-44AB-4E91-914F-28D291EF49E6}" presName="rect1" presStyleLbl="alignAcc1" presStyleIdx="0" presStyleCnt="1" custScaleX="101961" custScaleY="100000" custLinFactNeighborX="-1471" custLinFactNeighborY="5263"/>
      <dgm:spPr/>
      <dgm:t>
        <a:bodyPr/>
        <a:lstStyle/>
        <a:p>
          <a:endParaRPr lang="ru-RU"/>
        </a:p>
      </dgm:t>
    </dgm:pt>
    <dgm:pt modelId="{B4B624E1-ABDE-4C3C-8ED3-974A3B9970A2}" type="pres">
      <dgm:prSet presAssocID="{5DA004FF-44AB-4E91-914F-28D291EF49E6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BF81F8-A730-4B7C-AED1-A43A446B599D}" srcId="{BEAB09BF-0F83-4BD0-9BBF-F7EE40AEB008}" destId="{5DA004FF-44AB-4E91-914F-28D291EF49E6}" srcOrd="0" destOrd="0" parTransId="{40C914B4-A16A-4A37-9946-D5A1E41A91F3}" sibTransId="{373BFDEC-8AF2-472B-A39A-1F7166DB4CFE}"/>
    <dgm:cxn modelId="{66D30456-C6B4-4253-8115-00D260440E42}" type="presOf" srcId="{BEAB09BF-0F83-4BD0-9BBF-F7EE40AEB008}" destId="{221809DA-546C-432E-919F-B240091995D5}" srcOrd="0" destOrd="0" presId="urn:microsoft.com/office/officeart/2005/8/layout/target3"/>
    <dgm:cxn modelId="{5016CD59-9C36-4D63-8C97-6E1CE133D20C}" type="presOf" srcId="{5DA004FF-44AB-4E91-914F-28D291EF49E6}" destId="{B4B624E1-ABDE-4C3C-8ED3-974A3B9970A2}" srcOrd="1" destOrd="0" presId="urn:microsoft.com/office/officeart/2005/8/layout/target3"/>
    <dgm:cxn modelId="{86821DDE-D3B0-4571-9A7A-4803EB054827}" type="presOf" srcId="{5DA004FF-44AB-4E91-914F-28D291EF49E6}" destId="{E5F33800-09FD-4745-A848-E0459CF25394}" srcOrd="0" destOrd="0" presId="urn:microsoft.com/office/officeart/2005/8/layout/target3"/>
    <dgm:cxn modelId="{DA3DE141-9C95-4E87-ABF4-C0B0F713AE12}" type="presParOf" srcId="{221809DA-546C-432E-919F-B240091995D5}" destId="{95DBF405-75BC-4856-9E69-ADB83353E809}" srcOrd="0" destOrd="0" presId="urn:microsoft.com/office/officeart/2005/8/layout/target3"/>
    <dgm:cxn modelId="{2C24EB79-B032-463F-ADA5-09BC9B18EB73}" type="presParOf" srcId="{221809DA-546C-432E-919F-B240091995D5}" destId="{257B4E40-0234-477A-8757-9E908B685662}" srcOrd="1" destOrd="0" presId="urn:microsoft.com/office/officeart/2005/8/layout/target3"/>
    <dgm:cxn modelId="{6A077AF7-E92E-4582-BA7B-18D50A33DCD5}" type="presParOf" srcId="{221809DA-546C-432E-919F-B240091995D5}" destId="{E5F33800-09FD-4745-A848-E0459CF25394}" srcOrd="2" destOrd="0" presId="urn:microsoft.com/office/officeart/2005/8/layout/target3"/>
    <dgm:cxn modelId="{E85EA57C-C2B8-4877-9774-5888153E9D2C}" type="presParOf" srcId="{221809DA-546C-432E-919F-B240091995D5}" destId="{B4B624E1-ABDE-4C3C-8ED3-974A3B9970A2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0EA492-E625-4F79-9886-7FC265CDEF33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D0F4EC-938E-4E99-A5B2-80F50108E5FC}">
      <dgm:prSet/>
      <dgm:spPr/>
      <dgm:t>
        <a:bodyPr/>
        <a:lstStyle/>
        <a:p>
          <a:pPr rtl="0"/>
          <a:r>
            <a: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Мы маленькие цветоводы-любители</a:t>
          </a:r>
          <a:endParaRPr lang="ru-RU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9D1391C-BD02-4010-8CEB-9ADC4F7D81A0}" type="parTrans" cxnId="{DF6C2101-262C-4CD1-B736-23C712FD04BD}">
      <dgm:prSet/>
      <dgm:spPr/>
      <dgm:t>
        <a:bodyPr/>
        <a:lstStyle/>
        <a:p>
          <a:endParaRPr lang="ru-RU"/>
        </a:p>
      </dgm:t>
    </dgm:pt>
    <dgm:pt modelId="{D6655F7E-3AE4-4B57-A3E2-E14A7220ED71}" type="sibTrans" cxnId="{DF6C2101-262C-4CD1-B736-23C712FD04BD}">
      <dgm:prSet/>
      <dgm:spPr/>
      <dgm:t>
        <a:bodyPr/>
        <a:lstStyle/>
        <a:p>
          <a:endParaRPr lang="ru-RU"/>
        </a:p>
      </dgm:t>
    </dgm:pt>
    <dgm:pt modelId="{B11FFC73-72DF-4002-8FD5-2875A5257343}" type="pres">
      <dgm:prSet presAssocID="{F30EA492-E625-4F79-9886-7FC265CDEF3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D29853-B84B-4A68-8F65-7665DD86B194}" type="pres">
      <dgm:prSet presAssocID="{00D0F4EC-938E-4E99-A5B2-80F50108E5FC}" presName="circle1" presStyleLbl="node1" presStyleIdx="0" presStyleCnt="1"/>
      <dgm:spPr/>
    </dgm:pt>
    <dgm:pt modelId="{D1BE79E0-5C03-4874-BE8C-98848852C39E}" type="pres">
      <dgm:prSet presAssocID="{00D0F4EC-938E-4E99-A5B2-80F50108E5FC}" presName="space" presStyleCnt="0"/>
      <dgm:spPr/>
    </dgm:pt>
    <dgm:pt modelId="{AAF377CE-5A6E-49F0-BEEC-550AD3B822B6}" type="pres">
      <dgm:prSet presAssocID="{00D0F4EC-938E-4E99-A5B2-80F50108E5FC}" presName="rect1" presStyleLbl="alignAcc1" presStyleIdx="0" presStyleCnt="1" custLinFactNeighborX="0"/>
      <dgm:spPr/>
      <dgm:t>
        <a:bodyPr/>
        <a:lstStyle/>
        <a:p>
          <a:endParaRPr lang="ru-RU"/>
        </a:p>
      </dgm:t>
    </dgm:pt>
    <dgm:pt modelId="{F11B3233-C7AC-4A8A-A19A-136D3806FBF4}" type="pres">
      <dgm:prSet presAssocID="{00D0F4EC-938E-4E99-A5B2-80F50108E5FC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C312ED-FFC8-4E22-A3A9-DB824344F2D1}" type="presOf" srcId="{F30EA492-E625-4F79-9886-7FC265CDEF33}" destId="{B11FFC73-72DF-4002-8FD5-2875A5257343}" srcOrd="0" destOrd="0" presId="urn:microsoft.com/office/officeart/2005/8/layout/target3"/>
    <dgm:cxn modelId="{DF6C2101-262C-4CD1-B736-23C712FD04BD}" srcId="{F30EA492-E625-4F79-9886-7FC265CDEF33}" destId="{00D0F4EC-938E-4E99-A5B2-80F50108E5FC}" srcOrd="0" destOrd="0" parTransId="{19D1391C-BD02-4010-8CEB-9ADC4F7D81A0}" sibTransId="{D6655F7E-3AE4-4B57-A3E2-E14A7220ED71}"/>
    <dgm:cxn modelId="{F0CDD0BD-89D2-4B7C-B80A-19415A7BB868}" type="presOf" srcId="{00D0F4EC-938E-4E99-A5B2-80F50108E5FC}" destId="{F11B3233-C7AC-4A8A-A19A-136D3806FBF4}" srcOrd="1" destOrd="0" presId="urn:microsoft.com/office/officeart/2005/8/layout/target3"/>
    <dgm:cxn modelId="{8985119E-A646-4EBC-BF5E-45DB9283A6E7}" type="presOf" srcId="{00D0F4EC-938E-4E99-A5B2-80F50108E5FC}" destId="{AAF377CE-5A6E-49F0-BEEC-550AD3B822B6}" srcOrd="0" destOrd="0" presId="urn:microsoft.com/office/officeart/2005/8/layout/target3"/>
    <dgm:cxn modelId="{2E9A5B6D-A93C-4325-8DEE-D0B0359024D9}" type="presParOf" srcId="{B11FFC73-72DF-4002-8FD5-2875A5257343}" destId="{70D29853-B84B-4A68-8F65-7665DD86B194}" srcOrd="0" destOrd="0" presId="urn:microsoft.com/office/officeart/2005/8/layout/target3"/>
    <dgm:cxn modelId="{44C52056-E498-4C6A-970F-1A3A787B8755}" type="presParOf" srcId="{B11FFC73-72DF-4002-8FD5-2875A5257343}" destId="{D1BE79E0-5C03-4874-BE8C-98848852C39E}" srcOrd="1" destOrd="0" presId="urn:microsoft.com/office/officeart/2005/8/layout/target3"/>
    <dgm:cxn modelId="{663A38F7-8F6A-47E2-9F73-115FE8C8EDDB}" type="presParOf" srcId="{B11FFC73-72DF-4002-8FD5-2875A5257343}" destId="{AAF377CE-5A6E-49F0-BEEC-550AD3B822B6}" srcOrd="2" destOrd="0" presId="urn:microsoft.com/office/officeart/2005/8/layout/target3"/>
    <dgm:cxn modelId="{24521F4D-D59A-4CC9-AA52-7BF299DE1A6A}" type="presParOf" srcId="{B11FFC73-72DF-4002-8FD5-2875A5257343}" destId="{F11B3233-C7AC-4A8A-A19A-136D3806FBF4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273680-B4A5-4F63-B4EB-DE9042EE0B6C}" type="doc">
      <dgm:prSet loTypeId="urn:microsoft.com/office/officeart/2005/8/layout/process1" loCatId="process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ru-RU"/>
        </a:p>
      </dgm:t>
    </dgm:pt>
    <dgm:pt modelId="{5D26AB81-E776-4B39-A2E7-C6011F935BF9}">
      <dgm:prSet/>
      <dgm:spPr>
        <a:xfrm>
          <a:off x="0" y="79208"/>
          <a:ext cx="8496944" cy="5098166"/>
        </a:xfrm>
        <a:prstGeom prst="roundRect">
          <a:avLst>
            <a:gd name="adj" fmla="val 10000"/>
          </a:avLst>
        </a:prstGeom>
        <a:solidFill>
          <a:srgbClr val="10CF9B">
            <a:shade val="8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0000"/>
          </a:solidFill>
          <a:prstDash val="solid"/>
        </a:ln>
        <a:effectLst/>
      </dgm:spPr>
      <dgm:t>
        <a:bodyPr/>
        <a:lstStyle/>
        <a:p>
          <a:pPr rtl="0"/>
          <a:r>
            <a:rPr lang="ru-RU" b="1" dirty="0" smtClean="0">
              <a:solidFill>
                <a:srgbClr val="FFFF00"/>
              </a:solidFill>
              <a:latin typeface="Constantia"/>
              <a:ea typeface="+mn-ea"/>
              <a:cs typeface="+mn-cs"/>
            </a:rPr>
            <a:t>Наш детский сад «Шоколад» воспитывает и обучает детей по разным направлениям. Одно из них – это  «Экологическое воспитание». Экологическое образование и воспитание детей является чрезвычайно актуальной проблемой настоящего времени.  Дети в дошкольном учреждении знакомятся с природой, с изменениями, которые происходят в ней в разные времена года. На основании приобретенных знаний могут формироваться следующие качества: любознательность, реалистическое постижение явлений природы, умение логически мыслить, наблюдать, бережно относиться к природе. Необходимо воспитывать любовь детей к природе. С этой целью, мы систематически проводим различные мероприятия, утренники, встречи, акции и т.д. </a:t>
          </a:r>
          <a:endParaRPr lang="ru-RU" b="1" dirty="0">
            <a:solidFill>
              <a:srgbClr val="FFFF00"/>
            </a:solidFill>
            <a:latin typeface="Constantia"/>
            <a:ea typeface="+mn-ea"/>
            <a:cs typeface="+mn-cs"/>
          </a:endParaRPr>
        </a:p>
      </dgm:t>
    </dgm:pt>
    <dgm:pt modelId="{BAE401ED-D579-4736-AB79-6EA5CD22D702}" type="parTrans" cxnId="{B16A4E5A-4789-46E4-86F2-6CCBD6208CDD}">
      <dgm:prSet/>
      <dgm:spPr/>
      <dgm:t>
        <a:bodyPr/>
        <a:lstStyle/>
        <a:p>
          <a:endParaRPr lang="ru-RU"/>
        </a:p>
      </dgm:t>
    </dgm:pt>
    <dgm:pt modelId="{8FE8719B-B998-4AA8-AC57-5F54AF510B92}" type="sibTrans" cxnId="{B16A4E5A-4789-46E4-86F2-6CCBD6208CDD}">
      <dgm:prSet/>
      <dgm:spPr/>
      <dgm:t>
        <a:bodyPr/>
        <a:lstStyle/>
        <a:p>
          <a:endParaRPr lang="ru-RU"/>
        </a:p>
      </dgm:t>
    </dgm:pt>
    <dgm:pt modelId="{55A44AC4-C971-4CE0-98AD-64BC863502B3}" type="pres">
      <dgm:prSet presAssocID="{A4273680-B4A5-4F63-B4EB-DE9042EE0B6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0D76E8-7693-407A-BAB3-B53C4ADA9EB2}" type="pres">
      <dgm:prSet presAssocID="{5D26AB81-E776-4B39-A2E7-C6011F935BF9}" presName="node" presStyleLbl="node1" presStyleIdx="0" presStyleCnt="1" custLinFactNeighborX="1695" custLinFactNeighborY="-29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6A4E5A-4789-46E4-86F2-6CCBD6208CDD}" srcId="{A4273680-B4A5-4F63-B4EB-DE9042EE0B6C}" destId="{5D26AB81-E776-4B39-A2E7-C6011F935BF9}" srcOrd="0" destOrd="0" parTransId="{BAE401ED-D579-4736-AB79-6EA5CD22D702}" sibTransId="{8FE8719B-B998-4AA8-AC57-5F54AF510B92}"/>
    <dgm:cxn modelId="{4F2E1FAE-D632-4442-8F5A-962E3524A3FF}" type="presOf" srcId="{5D26AB81-E776-4B39-A2E7-C6011F935BF9}" destId="{450D76E8-7693-407A-BAB3-B53C4ADA9EB2}" srcOrd="0" destOrd="0" presId="urn:microsoft.com/office/officeart/2005/8/layout/process1"/>
    <dgm:cxn modelId="{70E2B59E-A562-4978-BCB8-B5A220845296}" type="presOf" srcId="{A4273680-B4A5-4F63-B4EB-DE9042EE0B6C}" destId="{55A44AC4-C971-4CE0-98AD-64BC863502B3}" srcOrd="0" destOrd="0" presId="urn:microsoft.com/office/officeart/2005/8/layout/process1"/>
    <dgm:cxn modelId="{D6B2582D-57EA-4CFC-BA5B-D50EADA51199}" type="presParOf" srcId="{55A44AC4-C971-4CE0-98AD-64BC863502B3}" destId="{450D76E8-7693-407A-BAB3-B53C4ADA9EB2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824C0-ABFF-49F8-ACE5-C5A6A48FF855}" type="datetimeFigureOut">
              <a:rPr lang="ru-RU" smtClean="0"/>
              <a:pPr/>
              <a:t>20.06.2017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B3BEF1-EC0A-40F4-AE51-3CB97F2B36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612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603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177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763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177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79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2583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9506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968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2559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7732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9318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6032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1775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7632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1779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799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2583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950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9684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2559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7732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9318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20.06.2017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0725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20.06.2017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9216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20.06.2017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0404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20.06.2017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4902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20.06.2017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7534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20.06.2017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332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20.06.2017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7559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20.06.2017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2492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20.06.2017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1149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20.06.2017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1320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20.06.2017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281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114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114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20.06.2017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7151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nachalo4ka.ru/wp-content/uploads/2014/04/e%60kologiya-shablon-3.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143997" cy="6858000"/>
          </a:xfrm>
          <a:prstGeom prst="rect">
            <a:avLst/>
          </a:prstGeom>
          <a:noFill/>
        </p:spPr>
      </p:pic>
      <p:sp>
        <p:nvSpPr>
          <p:cNvPr id="3" name="Облако 2"/>
          <p:cNvSpPr/>
          <p:nvPr/>
        </p:nvSpPr>
        <p:spPr>
          <a:xfrm>
            <a:off x="2339752" y="0"/>
            <a:ext cx="6840760" cy="2636912"/>
          </a:xfrm>
          <a:prstGeom prst="cloud">
            <a:avLst/>
          </a:prstGeom>
          <a:solidFill>
            <a:srgbClr val="00B0F0"/>
          </a:solidFill>
          <a:ln w="25400" cap="flat" cmpd="sng" algn="ctr">
            <a:solidFill>
              <a:srgbClr val="0BD0D9">
                <a:shade val="50000"/>
              </a:srgbClr>
            </a:solidFill>
            <a:prstDash val="solid"/>
          </a:ln>
          <a:effectLst/>
        </p:spPr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 w="11430"/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nstantia"/>
                <a:ea typeface="+mn-ea"/>
                <a:cs typeface="+mn-cs"/>
              </a:rPr>
              <a:t>Конкурс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nstantia"/>
                <a:ea typeface="+mn-ea"/>
                <a:cs typeface="+mn-cs"/>
              </a:rPr>
              <a:t>«Сохраним планету</a:t>
            </a:r>
            <a:r>
              <a:rPr kumimoji="0" lang="ru-RU" sz="3200" b="1" i="0" u="none" strike="noStrike" kern="0" cap="none" spc="0" normalizeH="0" noProof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nstantia"/>
                <a:ea typeface="+mn-ea"/>
                <a:cs typeface="+mn-cs"/>
              </a:rPr>
              <a:t> своими руками</a:t>
            </a:r>
            <a:r>
              <a:rPr kumimoji="0" lang="ru-RU" sz="3200" b="1" i="0" u="none" strike="noStrike" kern="0" cap="none" spc="0" normalizeH="0" baseline="0" noProof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nstantia"/>
                <a:ea typeface="+mn-ea"/>
                <a:cs typeface="+mn-cs"/>
              </a:rPr>
              <a:t>»</a:t>
            </a:r>
          </a:p>
        </p:txBody>
      </p:sp>
      <p:sp>
        <p:nvSpPr>
          <p:cNvPr id="4" name="Нашивка 3"/>
          <p:cNvSpPr/>
          <p:nvPr/>
        </p:nvSpPr>
        <p:spPr>
          <a:xfrm>
            <a:off x="2411760" y="2852936"/>
            <a:ext cx="6732240" cy="1656184"/>
          </a:xfrm>
          <a:prstGeom prst="chevron">
            <a:avLst/>
          </a:prstGeom>
          <a:solidFill>
            <a:srgbClr val="FFFF00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57150" dist="38100" dir="5400000" algn="ctr" rotWithShape="0">
              <a:srgbClr val="10CF9B">
                <a:shade val="9000"/>
                <a:satMod val="105000"/>
                <a:alpha val="4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effectLst/>
                <a:uLnTx/>
                <a:uFillTx/>
                <a:latin typeface="Constantia"/>
                <a:ea typeface="+mn-ea"/>
                <a:cs typeface="+mn-cs"/>
              </a:rPr>
              <a:t>ЦЕЛИ:       Формирование  экологической культуры и бережного отношения к окружающей среде.</a:t>
            </a:r>
            <a:endParaRPr kumimoji="0" lang="ru-RU" sz="2400" b="1" i="0" u="none" strike="noStrike" kern="0" cap="none" spc="0" normalizeH="0" baseline="0" noProof="0" dirty="0">
              <a:ln w="10541" cmpd="sng">
                <a:solidFill>
                  <a:srgbClr val="0F6FC6">
                    <a:shade val="88000"/>
                    <a:satMod val="110000"/>
                  </a:srgbClr>
                </a:solidFill>
                <a:prstDash val="solid"/>
              </a:ln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2411760" y="5085184"/>
            <a:ext cx="6732240" cy="1556792"/>
          </a:xfrm>
          <a:prstGeom prst="chevron">
            <a:avLst/>
          </a:prstGeom>
          <a:solidFill>
            <a:srgbClr val="FFFF00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57150" dist="38100" dir="5400000" algn="ctr" rotWithShape="0">
              <a:srgbClr val="10CF9B">
                <a:shade val="9000"/>
                <a:satMod val="105000"/>
                <a:alpha val="4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effectLst/>
                <a:uLnTx/>
                <a:uFillTx/>
                <a:latin typeface="Constantia"/>
                <a:ea typeface="+mn-ea"/>
                <a:cs typeface="+mn-cs"/>
              </a:rPr>
              <a:t>Воспитание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effectLst/>
                <a:uLnTx/>
                <a:uFillTx/>
                <a:latin typeface="Constantia"/>
                <a:ea typeface="+mn-ea"/>
                <a:cs typeface="+mn-cs"/>
              </a:rPr>
              <a:t> социальной ответственности детей за чистоту в местах проживания.</a:t>
            </a:r>
            <a:endParaRPr kumimoji="0" lang="ru-RU" sz="2400" b="1" i="0" u="none" strike="noStrike" kern="0" cap="none" spc="0" normalizeH="0" baseline="0" noProof="0" dirty="0">
              <a:ln w="10541" cmpd="sng">
                <a:solidFill>
                  <a:srgbClr val="0F6FC6">
                    <a:shade val="88000"/>
                    <a:satMod val="110000"/>
                  </a:srgbClr>
                </a:solidFill>
                <a:prstDash val="solid"/>
              </a:ln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>
            <a:off x="1115616" y="836712"/>
            <a:ext cx="7776864" cy="2376264"/>
          </a:xfrm>
          <a:prstGeom prst="homePlate">
            <a:avLst/>
          </a:prstGeom>
          <a:gradFill rotWithShape="1">
            <a:gsLst>
              <a:gs pos="0">
                <a:srgbClr val="10CF9B">
                  <a:tint val="98000"/>
                  <a:shade val="25000"/>
                  <a:satMod val="250000"/>
                </a:srgbClr>
              </a:gs>
              <a:gs pos="68000">
                <a:srgbClr val="10CF9B">
                  <a:tint val="86000"/>
                  <a:satMod val="115000"/>
                </a:srgbClr>
              </a:gs>
              <a:gs pos="100000">
                <a:srgbClr val="10CF9B">
                  <a:tint val="50000"/>
                  <a:satMod val="150000"/>
                </a:srgbClr>
              </a:gs>
            </a:gsLst>
            <a:path path="circle">
              <a:fillToRect l="50000" t="130000" r="50000" b="-30000"/>
            </a:path>
          </a:gradFill>
          <a:ln>
            <a:noFill/>
          </a:ln>
          <a:effectLst>
            <a:outerShdw blurRad="57150" dist="38100" dir="5400000" algn="ctr" rotWithShape="0">
              <a:srgbClr val="10CF9B">
                <a:shade val="9000"/>
                <a:satMod val="105000"/>
                <a:alpha val="48000"/>
              </a:srgb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                                        ИЗГОТОВЛЕНИЕ 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                                         СКВОРЕЧНИКОВ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                                             СОВМЕСТНО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                                        С РОДИТЕЛЯМИ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pic>
        <p:nvPicPr>
          <p:cNvPr id="3" name="Picture 3" descr="C:\Users\User\Desktop\эковесна\IMG-20170418-WA002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515" y="604754"/>
            <a:ext cx="4520501" cy="2896254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2996952"/>
            <a:ext cx="129614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ятиугольник 5"/>
          <p:cNvSpPr/>
          <p:nvPr/>
        </p:nvSpPr>
        <p:spPr>
          <a:xfrm>
            <a:off x="1655168" y="4149080"/>
            <a:ext cx="7488832" cy="2232248"/>
          </a:xfrm>
          <a:prstGeom prst="homePlate">
            <a:avLst/>
          </a:prstGeom>
          <a:gradFill rotWithShape="1">
            <a:gsLst>
              <a:gs pos="0">
                <a:srgbClr val="0BD0D9">
                  <a:tint val="98000"/>
                  <a:shade val="25000"/>
                  <a:satMod val="250000"/>
                </a:srgbClr>
              </a:gs>
              <a:gs pos="68000">
                <a:srgbClr val="0BD0D9">
                  <a:tint val="86000"/>
                  <a:satMod val="115000"/>
                </a:srgbClr>
              </a:gs>
              <a:gs pos="100000">
                <a:srgbClr val="0BD0D9">
                  <a:tint val="50000"/>
                  <a:satMod val="150000"/>
                </a:srgbClr>
              </a:gs>
            </a:gsLst>
            <a:path path="circle">
              <a:fillToRect l="50000" t="130000" r="50000" b="-30000"/>
            </a:path>
          </a:gradFill>
          <a:ln>
            <a:noFill/>
          </a:ln>
          <a:effectLst>
            <a:outerShdw blurRad="57150" dist="38100" dir="5400000" algn="ctr" rotWithShape="0">
              <a:srgbClr val="0BD0D9">
                <a:shade val="9000"/>
                <a:satMod val="105000"/>
                <a:alpha val="48000"/>
              </a:srgb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                              ЗАБОТА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                            О  БРАТЬЯХ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                               НАШИХ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                            МЕНЬШИХ</a:t>
            </a:r>
          </a:p>
        </p:txBody>
      </p:sp>
      <p:pic>
        <p:nvPicPr>
          <p:cNvPr id="7" name="Picture 3" descr="F:\DSCN03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30" y="3573016"/>
            <a:ext cx="4778626" cy="3168352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IMG-20170426-WA0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592" y="1484784"/>
            <a:ext cx="6518872" cy="4392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123728" y="5085184"/>
            <a:ext cx="6624736" cy="1772816"/>
          </a:xfrm>
          <a:prstGeom prst="roundRect">
            <a:avLst/>
          </a:prstGeom>
          <a:solidFill>
            <a:srgbClr val="92D050"/>
          </a:solidFill>
          <a:scene3d>
            <a:camera prst="perspectiveRelaxedModerately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Наша цель: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Восстановление и увеличение количества лиственных деревьев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0"/>
            <a:ext cx="4824536" cy="1988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203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df4bd1eccae01afdb242cd8227158577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1029" name="Picture 5" descr="C:\Users\User\Desktop\DSC065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500454"/>
            <a:ext cx="7560840" cy="5128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эковесна\IMG-20170420-WA0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4608512" cy="4968407"/>
          </a:xfrm>
          <a:prstGeom prst="flowChartPunchedTap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Схема 2"/>
          <p:cNvGraphicFramePr/>
          <p:nvPr/>
        </p:nvGraphicFramePr>
        <p:xfrm>
          <a:off x="323528" y="3717032"/>
          <a:ext cx="4355976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Picture 2" descr="C:\Users\User\Desktop\Новая папка (2)\IMG-20170429-WA000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4008" y="1916832"/>
            <a:ext cx="4149096" cy="3108581"/>
          </a:xfrm>
          <a:prstGeom prst="rect">
            <a:avLst/>
          </a:prstGeom>
          <a:noFill/>
        </p:spPr>
      </p:pic>
      <p:grpSp>
        <p:nvGrpSpPr>
          <p:cNvPr id="5" name="Группа 4"/>
          <p:cNvGrpSpPr/>
          <p:nvPr/>
        </p:nvGrpSpPr>
        <p:grpSpPr>
          <a:xfrm>
            <a:off x="4572000" y="4221088"/>
            <a:ext cx="3816424" cy="1296144"/>
            <a:chOff x="864096" y="0"/>
            <a:chExt cx="3816424" cy="172819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864096" y="0"/>
              <a:ext cx="3816424" cy="1728192"/>
            </a:xfrm>
            <a:prstGeom prst="rect">
              <a:avLst/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25400" cap="flat" cmpd="sng" algn="ctr">
              <a:solidFill>
                <a:srgbClr val="0F6FC6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Прямоугольник 6"/>
            <p:cNvSpPr/>
            <p:nvPr/>
          </p:nvSpPr>
          <p:spPr>
            <a:xfrm>
              <a:off x="864096" y="0"/>
              <a:ext cx="3816424" cy="10801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>
                  <a:solidFill>
                    <a:srgbClr val="FF0000"/>
                  </a:solidFill>
                  <a:latin typeface="Constantia"/>
                  <a:ea typeface="+mn-ea"/>
                  <a:cs typeface="+mn-cs"/>
                </a:rPr>
                <a:t>Мы на субботнике</a:t>
              </a:r>
              <a:endParaRPr lang="ru-RU" sz="2800" kern="1200" dirty="0">
                <a:solidFill>
                  <a:srgbClr val="FF0000"/>
                </a:solidFill>
                <a:latin typeface="Constanti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678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7oom.ru/powerpoint/fon-dlya-prezentacii-vesna-03.jpg?ver=3.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21" y="0"/>
            <a:ext cx="9119679" cy="6858000"/>
          </a:xfrm>
          <a:prstGeom prst="rect">
            <a:avLst/>
          </a:prstGeom>
          <a:noFill/>
        </p:spPr>
      </p:pic>
      <p:pic>
        <p:nvPicPr>
          <p:cNvPr id="1026" name="Picture 2" descr="C:\Users\User\Desktop\конк\20160704_0958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73" y="620688"/>
            <a:ext cx="813971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Схема 6"/>
          <p:cNvGraphicFramePr/>
          <p:nvPr/>
        </p:nvGraphicFramePr>
        <p:xfrm>
          <a:off x="2627784" y="5417840"/>
          <a:ext cx="4608512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80767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051840656"/>
              </p:ext>
            </p:extLst>
          </p:nvPr>
        </p:nvGraphicFramePr>
        <p:xfrm>
          <a:off x="179512" y="260648"/>
          <a:ext cx="849694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2155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174</Words>
  <Application>Microsoft Office PowerPoint</Application>
  <PresentationFormat>Экран (4:3)</PresentationFormat>
  <Paragraphs>20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7</vt:i4>
      </vt:variant>
    </vt:vector>
  </HeadingPairs>
  <TitlesOfParts>
    <vt:vector size="16" baseType="lpstr">
      <vt:lpstr>Arial</vt:lpstr>
      <vt:lpstr>Calibri</vt:lpstr>
      <vt:lpstr>Constantia</vt:lpstr>
      <vt:lpstr>Times New Roman</vt:lpstr>
      <vt:lpstr>Wingdings 2</vt:lpstr>
      <vt:lpstr>Тема Office</vt:lpstr>
      <vt:lpstr>1_Тема Office</vt:lpstr>
      <vt:lpstr>2_Тема Office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Визитная карточка</dc:title>
  <dc:creator>Александр</dc:creator>
  <cp:lastModifiedBy>Пользователь</cp:lastModifiedBy>
  <cp:revision>62</cp:revision>
  <dcterms:created xsi:type="dcterms:W3CDTF">2015-01-24T10:03:05Z</dcterms:created>
  <dcterms:modified xsi:type="dcterms:W3CDTF">2017-06-20T08:23:12Z</dcterms:modified>
</cp:coreProperties>
</file>