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5" r:id="rId18"/>
    <p:sldId id="277" r:id="rId19"/>
    <p:sldId id="272" r:id="rId20"/>
    <p:sldId id="273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9900"/>
    <a:srgbClr val="0033CC"/>
    <a:srgbClr val="FF0000"/>
    <a:srgbClr val="FFFF00"/>
    <a:srgbClr val="FF33CC"/>
    <a:srgbClr val="66CCFF"/>
    <a:srgbClr val="99FF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23E78C-DE6F-4CCB-823E-DCED5B2DE8CD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4268F6-026E-48D5-9A80-C92E085FA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E7F7A2-00F6-42AF-9818-5E07CAF20266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CB5E58-3AA3-4C05-93E3-4A286753F1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E7F7A2-00F6-42AF-9818-5E07CAF20266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CB5E58-3AA3-4C05-93E3-4A286753F1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76EE-BD5D-4B57-9F74-3162EEC36CBE}" type="datetimeFigureOut">
              <a:rPr lang="ru-RU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14C3-8699-45B5-BF37-0588D873E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9062/37366204.57d/0_124eb3_cfc4d6f5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05688"/>
            <a:ext cx="1656184" cy="15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renders-graphiques.fr/image/upload/normal/papillons_fleurs_feuill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69BDF1-54FD-408F-A68C-35658EA0F3DC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E365E6-2DE0-40CC-912E-B85B7325C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E1B50-8494-42E1-A7F2-97395B2070B2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851737-1704-4A95-9958-C79DE254FE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725594-35C4-4E92-8217-62650157152F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EAAC8C-1E32-4E43-82BC-13A3A634AB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6006CF-1DD2-431F-9FFA-EE95F8524318}" type="datetimeFigureOut">
              <a:rPr lang="ru-RU" smtClean="0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C252C9-90EA-4A8B-BC9F-3854DB041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renders-graphiques.fr/image/upload/normal/papillons_fleurs_feuilles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240" y="380688"/>
            <a:ext cx="21194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00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-1" y="0"/>
            <a:ext cx="9144000" cy="6858000"/>
          </a:xfrm>
          <a:prstGeom prst="rect">
            <a:avLst/>
          </a:prstGeom>
          <a:solidFill>
            <a:srgbClr val="99FF33">
              <a:alpha val="21960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584" y="1538501"/>
            <a:ext cx="820682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Сохраним </a:t>
            </a:r>
          </a:p>
          <a:p>
            <a:pPr algn="ctr"/>
            <a:r>
              <a:rPr lang="ru-RU" sz="66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</a:rPr>
              <a:t>нашу планету</a:t>
            </a:r>
            <a:endParaRPr lang="ru-RU" sz="66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82185" y="5733256"/>
            <a:ext cx="3310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Выполнила: воспитатель </a:t>
            </a:r>
          </a:p>
          <a:p>
            <a:r>
              <a:rPr lang="ru-RU" b="1" dirty="0" smtClean="0">
                <a:latin typeface="Times New Roman" pitchFamily="18" charset="0"/>
              </a:rPr>
              <a:t>Хатыпова Лейсан Касымовна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758934" y="546757"/>
            <a:ext cx="7776864" cy="1584325"/>
          </a:xfrm>
          <a:prstGeom prst="rect">
            <a:avLst/>
          </a:prstGeom>
        </p:spPr>
        <p:txBody>
          <a:bodyPr spcFirstLastPara="1" wrap="none" fromWordArt="1">
            <a:prstTxWarp prst="textWave2">
              <a:avLst/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Georgia"/>
              </a:rPr>
              <a:t>Лесные травы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Georgia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45567" y="2914013"/>
            <a:ext cx="49690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высокое растение с яркими цветами можно увидеть на опушках, полянах, гарях, вырубках. У него два имени. Одно из них дано растению за то, что из его листьев можно приготовить напиток, похожий на чай.</a:t>
            </a:r>
          </a:p>
        </p:txBody>
      </p:sp>
      <p:pic>
        <p:nvPicPr>
          <p:cNvPr id="19462" name="Picture 6" descr="иван-ч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493" y="2344989"/>
            <a:ext cx="2854099" cy="3815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24045" y="4120336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Гирлянды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белых маленьких колокольчиков висят весной между большими остроконечными листьями. </a:t>
            </a:r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на месте цветков – красная ягода. Только её есть нельзя – она ядовита.</a:t>
            </a:r>
          </a:p>
        </p:txBody>
      </p:sp>
      <p:pic>
        <p:nvPicPr>
          <p:cNvPr id="7170" name="Picture 2" descr="http://s2.fotokto.ru/photo/full/301/3011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577" y="787358"/>
            <a:ext cx="4197912" cy="3255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0" name="Picture 6" descr="мать и маче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475126"/>
            <a:ext cx="2556428" cy="2461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31923" y="692696"/>
            <a:ext cx="41400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Мать-и-мачеха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листьев этого растения холодная, </a:t>
            </a:r>
          </a:p>
          <a:p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нижняя – теплая и нежная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303939" y="3242974"/>
            <a:ext cx="56166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старину это растение называли</a:t>
            </a:r>
          </a:p>
          <a:p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«травой от девяноста девяти болезней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Увидеть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на лесных опушках и светлых полянах, растет и вдоль дорог. Узнать легко по желтым цветкам с черными полосками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  <p:pic>
        <p:nvPicPr>
          <p:cNvPr id="21512" name="Picture 8" descr="звероб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88" y="3429000"/>
            <a:ext cx="2735263" cy="2674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70195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5400000">
            <a:off x="-1260239" y="2415345"/>
            <a:ext cx="4824412" cy="15128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ТЕСТ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085609" y="607963"/>
            <a:ext cx="30892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Есть у ребят зелёный друг,</a:t>
            </a:r>
          </a:p>
          <a:p>
            <a:r>
              <a:rPr lang="ru-RU" dirty="0"/>
              <a:t>Весёлый друг, хороший.</a:t>
            </a:r>
          </a:p>
          <a:p>
            <a:r>
              <a:rPr lang="ru-RU" dirty="0"/>
              <a:t>Он им протянет сотни рук</a:t>
            </a:r>
          </a:p>
          <a:p>
            <a:r>
              <a:rPr lang="ru-RU" dirty="0"/>
              <a:t>И тысячи ладошек.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Крапива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Муравейник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Лес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dirty="0"/>
              <a:t>	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09828" y="1755667"/>
            <a:ext cx="19796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Стоит Алёна:</a:t>
            </a:r>
          </a:p>
          <a:p>
            <a:r>
              <a:rPr lang="ru-RU" dirty="0"/>
              <a:t>Платок зелёный,</a:t>
            </a:r>
          </a:p>
          <a:p>
            <a:r>
              <a:rPr lang="ru-RU" dirty="0"/>
              <a:t>Тонкий стан,</a:t>
            </a:r>
          </a:p>
          <a:p>
            <a:r>
              <a:rPr lang="ru-RU" dirty="0"/>
              <a:t>Белый сарафан.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Берёза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Ива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Осина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23728" y="3861048"/>
            <a:ext cx="3086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Шел я утром по тропинке.</a:t>
            </a:r>
          </a:p>
          <a:p>
            <a:r>
              <a:rPr lang="ru-RU" dirty="0"/>
              <a:t>Видел солнце на травинке.</a:t>
            </a:r>
          </a:p>
          <a:p>
            <a:r>
              <a:rPr lang="ru-RU" dirty="0"/>
              <a:t>Но совсем не горячи</a:t>
            </a:r>
          </a:p>
          <a:p>
            <a:r>
              <a:rPr lang="ru-RU" dirty="0"/>
              <a:t>Солнца белые лучи.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Одуванчик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Ромашка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Астра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3794" name="Picture 2" descr="Картинка 56 из 767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955" y="4044842"/>
            <a:ext cx="3348037" cy="2427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Рисунок 45" descr="C:\Documents and Settings\Ольга\Local Settings\Temporary Internet Files\Content.IE5\J1RTDISM\MCj0437457000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370012" cy="1773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1686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3" name="Group 46"/>
          <p:cNvGrpSpPr>
            <a:grpSpLocks/>
          </p:cNvGrpSpPr>
          <p:nvPr/>
        </p:nvGrpSpPr>
        <p:grpSpPr bwMode="auto">
          <a:xfrm>
            <a:off x="539750" y="1052513"/>
            <a:ext cx="4392613" cy="4032250"/>
            <a:chOff x="1610" y="935"/>
            <a:chExt cx="1588" cy="1587"/>
          </a:xfrm>
        </p:grpSpPr>
        <p:sp>
          <p:nvSpPr>
            <p:cNvPr id="15400" name="Rectangle 5"/>
            <p:cNvSpPr>
              <a:spLocks noChangeArrowheads="1"/>
            </p:cNvSpPr>
            <p:nvPr/>
          </p:nvSpPr>
          <p:spPr bwMode="auto">
            <a:xfrm>
              <a:off x="1610" y="935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1</a:t>
              </a:r>
            </a:p>
          </p:txBody>
        </p:sp>
        <p:sp>
          <p:nvSpPr>
            <p:cNvPr id="15401" name="Rectangle 6"/>
            <p:cNvSpPr>
              <a:spLocks noChangeArrowheads="1"/>
            </p:cNvSpPr>
            <p:nvPr/>
          </p:nvSpPr>
          <p:spPr bwMode="auto">
            <a:xfrm>
              <a:off x="1837" y="935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2" name="Rectangle 7"/>
            <p:cNvSpPr>
              <a:spLocks noChangeArrowheads="1"/>
            </p:cNvSpPr>
            <p:nvPr/>
          </p:nvSpPr>
          <p:spPr bwMode="auto">
            <a:xfrm>
              <a:off x="2064" y="935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3" name="Rectangle 8"/>
            <p:cNvSpPr>
              <a:spLocks noChangeArrowheads="1"/>
            </p:cNvSpPr>
            <p:nvPr/>
          </p:nvSpPr>
          <p:spPr bwMode="auto">
            <a:xfrm>
              <a:off x="2290" y="935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4" name="Rectangle 9"/>
            <p:cNvSpPr>
              <a:spLocks noChangeArrowheads="1"/>
            </p:cNvSpPr>
            <p:nvPr/>
          </p:nvSpPr>
          <p:spPr bwMode="auto">
            <a:xfrm>
              <a:off x="2517" y="935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744" y="935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6" name="Rectangle 11"/>
            <p:cNvSpPr>
              <a:spLocks noChangeArrowheads="1"/>
            </p:cNvSpPr>
            <p:nvPr/>
          </p:nvSpPr>
          <p:spPr bwMode="auto">
            <a:xfrm>
              <a:off x="2064" y="1162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7" name="Rectangle 12"/>
            <p:cNvSpPr>
              <a:spLocks noChangeArrowheads="1"/>
            </p:cNvSpPr>
            <p:nvPr/>
          </p:nvSpPr>
          <p:spPr bwMode="auto">
            <a:xfrm>
              <a:off x="1837" y="1162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2</a:t>
              </a:r>
            </a:p>
          </p:txBody>
        </p:sp>
        <p:sp>
          <p:nvSpPr>
            <p:cNvPr id="15408" name="Rectangle 13"/>
            <p:cNvSpPr>
              <a:spLocks noChangeArrowheads="1"/>
            </p:cNvSpPr>
            <p:nvPr/>
          </p:nvSpPr>
          <p:spPr bwMode="auto">
            <a:xfrm>
              <a:off x="2290" y="1162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9" name="Rectangle 14"/>
            <p:cNvSpPr>
              <a:spLocks noChangeArrowheads="1"/>
            </p:cNvSpPr>
            <p:nvPr/>
          </p:nvSpPr>
          <p:spPr bwMode="auto">
            <a:xfrm>
              <a:off x="1837" y="138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0" name="Rectangle 15"/>
            <p:cNvSpPr>
              <a:spLocks noChangeArrowheads="1"/>
            </p:cNvSpPr>
            <p:nvPr/>
          </p:nvSpPr>
          <p:spPr bwMode="auto">
            <a:xfrm>
              <a:off x="1610" y="138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3</a:t>
              </a:r>
            </a:p>
          </p:txBody>
        </p:sp>
        <p:sp>
          <p:nvSpPr>
            <p:cNvPr id="15411" name="Rectangle 16"/>
            <p:cNvSpPr>
              <a:spLocks noChangeArrowheads="1"/>
            </p:cNvSpPr>
            <p:nvPr/>
          </p:nvSpPr>
          <p:spPr bwMode="auto">
            <a:xfrm>
              <a:off x="2064" y="1389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2517" y="138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2290" y="138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2744" y="138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2971" y="138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416" name="Rectangle 21"/>
            <p:cNvSpPr>
              <a:spLocks noChangeArrowheads="1"/>
            </p:cNvSpPr>
            <p:nvPr/>
          </p:nvSpPr>
          <p:spPr bwMode="auto">
            <a:xfrm>
              <a:off x="1837" y="1616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4</a:t>
              </a:r>
            </a:p>
          </p:txBody>
        </p:sp>
        <p:sp>
          <p:nvSpPr>
            <p:cNvPr id="15417" name="Rectangle 22"/>
            <p:cNvSpPr>
              <a:spLocks noChangeArrowheads="1"/>
            </p:cNvSpPr>
            <p:nvPr/>
          </p:nvSpPr>
          <p:spPr bwMode="auto">
            <a:xfrm>
              <a:off x="2064" y="1616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8" name="Rectangle 23"/>
            <p:cNvSpPr>
              <a:spLocks noChangeArrowheads="1"/>
            </p:cNvSpPr>
            <p:nvPr/>
          </p:nvSpPr>
          <p:spPr bwMode="auto">
            <a:xfrm>
              <a:off x="2290" y="1616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9" name="Rectangle 24"/>
            <p:cNvSpPr>
              <a:spLocks noChangeArrowheads="1"/>
            </p:cNvSpPr>
            <p:nvPr/>
          </p:nvSpPr>
          <p:spPr bwMode="auto">
            <a:xfrm>
              <a:off x="2517" y="1616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1837" y="1842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421" name="Rectangle 26"/>
            <p:cNvSpPr>
              <a:spLocks noChangeArrowheads="1"/>
            </p:cNvSpPr>
            <p:nvPr/>
          </p:nvSpPr>
          <p:spPr bwMode="auto">
            <a:xfrm>
              <a:off x="1610" y="1842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5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2064" y="1842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2290" y="1842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424" name="Rectangle 29"/>
            <p:cNvSpPr>
              <a:spLocks noChangeArrowheads="1"/>
            </p:cNvSpPr>
            <p:nvPr/>
          </p:nvSpPr>
          <p:spPr bwMode="auto">
            <a:xfrm>
              <a:off x="1610" y="206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6</a:t>
              </a:r>
            </a:p>
          </p:txBody>
        </p:sp>
        <p:sp>
          <p:nvSpPr>
            <p:cNvPr id="15425" name="Rectangle 30"/>
            <p:cNvSpPr>
              <a:spLocks noChangeArrowheads="1"/>
            </p:cNvSpPr>
            <p:nvPr/>
          </p:nvSpPr>
          <p:spPr bwMode="auto">
            <a:xfrm>
              <a:off x="2517" y="206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6" name="Rectangle 31"/>
            <p:cNvSpPr>
              <a:spLocks noChangeArrowheads="1"/>
            </p:cNvSpPr>
            <p:nvPr/>
          </p:nvSpPr>
          <p:spPr bwMode="auto">
            <a:xfrm>
              <a:off x="2290" y="206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7" name="Rectangle 32"/>
            <p:cNvSpPr>
              <a:spLocks noChangeArrowheads="1"/>
            </p:cNvSpPr>
            <p:nvPr/>
          </p:nvSpPr>
          <p:spPr bwMode="auto">
            <a:xfrm>
              <a:off x="2064" y="2069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8" name="Rectangle 33"/>
            <p:cNvSpPr>
              <a:spLocks noChangeArrowheads="1"/>
            </p:cNvSpPr>
            <p:nvPr/>
          </p:nvSpPr>
          <p:spPr bwMode="auto">
            <a:xfrm>
              <a:off x="1837" y="2069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29" name="Rectangle 41"/>
            <p:cNvSpPr>
              <a:spLocks noChangeArrowheads="1"/>
            </p:cNvSpPr>
            <p:nvPr/>
          </p:nvSpPr>
          <p:spPr bwMode="auto">
            <a:xfrm>
              <a:off x="2744" y="2296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0" name="Rectangle 42"/>
            <p:cNvSpPr>
              <a:spLocks noChangeArrowheads="1"/>
            </p:cNvSpPr>
            <p:nvPr/>
          </p:nvSpPr>
          <p:spPr bwMode="auto">
            <a:xfrm>
              <a:off x="2517" y="2296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1" name="Rectangle 43"/>
            <p:cNvSpPr>
              <a:spLocks noChangeArrowheads="1"/>
            </p:cNvSpPr>
            <p:nvPr/>
          </p:nvSpPr>
          <p:spPr bwMode="auto">
            <a:xfrm>
              <a:off x="2290" y="2296"/>
              <a:ext cx="227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2" name="Rectangle 44"/>
            <p:cNvSpPr>
              <a:spLocks noChangeArrowheads="1"/>
            </p:cNvSpPr>
            <p:nvPr/>
          </p:nvSpPr>
          <p:spPr bwMode="auto">
            <a:xfrm>
              <a:off x="2064" y="2296"/>
              <a:ext cx="227" cy="226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7</a:t>
              </a:r>
            </a:p>
          </p:txBody>
        </p:sp>
      </p:grp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663575" y="11445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1331913" y="11969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1958975" y="11445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2608263" y="11445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3184525" y="11445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3832225" y="11445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1384300" y="17208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1958975" y="164782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2608263" y="17208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735013" y="2297113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Ч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1331913" y="22764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1958975" y="2297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1311275" y="28733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1958975" y="28733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2555875" y="2852738"/>
            <a:ext cx="34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3132138" y="28527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</p:txBody>
      </p:sp>
      <p:sp>
        <p:nvSpPr>
          <p:cNvPr id="15380" name="Text Box 68"/>
          <p:cNvSpPr txBox="1">
            <a:spLocks noChangeArrowheads="1"/>
          </p:cNvSpPr>
          <p:nvPr/>
        </p:nvSpPr>
        <p:spPr bwMode="auto">
          <a:xfrm>
            <a:off x="539750" y="33575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663575" y="39528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1311275" y="3952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1958975" y="3952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22605" name="Text Box 77"/>
          <p:cNvSpPr txBox="1">
            <a:spLocks noChangeArrowheads="1"/>
          </p:cNvSpPr>
          <p:nvPr/>
        </p:nvSpPr>
        <p:spPr bwMode="auto">
          <a:xfrm>
            <a:off x="2608263" y="39528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3255963" y="4024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1958975" y="4600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2608263" y="4600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3255963" y="46005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22610" name="Text Box 82"/>
          <p:cNvSpPr txBox="1">
            <a:spLocks noChangeArrowheads="1"/>
          </p:cNvSpPr>
          <p:nvPr/>
        </p:nvSpPr>
        <p:spPr bwMode="auto">
          <a:xfrm>
            <a:off x="3832225" y="4600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5076825" y="1196975"/>
            <a:ext cx="3044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Дерево с красными ягодами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Сосновый лес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Ягода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Серый хищник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Ночная птица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Лиственное дерево</a:t>
            </a:r>
          </a:p>
          <a:p>
            <a:pPr marL="342900" indent="-342900">
              <a:lnSpc>
                <a:spcPct val="160000"/>
              </a:lnSpc>
              <a:buFontTx/>
              <a:buAutoNum type="arabicPeriod"/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Подземный житель</a:t>
            </a:r>
          </a:p>
        </p:txBody>
      </p:sp>
      <p:sp>
        <p:nvSpPr>
          <p:cNvPr id="15391" name="WordArt 87"/>
          <p:cNvSpPr>
            <a:spLocks noChangeArrowheads="1" noChangeShapeType="1" noTextEdit="1"/>
          </p:cNvSpPr>
          <p:nvPr/>
        </p:nvSpPr>
        <p:spPr bwMode="auto">
          <a:xfrm rot="5400000">
            <a:off x="5436641" y="3068415"/>
            <a:ext cx="5760639" cy="865187"/>
          </a:xfrm>
          <a:prstGeom prst="rect">
            <a:avLst/>
          </a:prstGeom>
        </p:spPr>
        <p:txBody>
          <a:bodyPr vert="wordArtVert" wrap="none" fromWordArt="1">
            <a:prstTxWarp prst="textStop">
              <a:avLst/>
            </a:prstTxWarp>
          </a:bodyPr>
          <a:lstStyle/>
          <a:p>
            <a:pPr algn="ctr" fontAlgn="auto"/>
            <a:r>
              <a:rPr lang="ru-RU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Monotype Corsiva"/>
              </a:rPr>
              <a:t>КРОС</a:t>
            </a:r>
            <a:r>
              <a:rPr lang="ru-RU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Monotype Corsiva"/>
              </a:rPr>
              <a:t>СВОРД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2608263" y="2297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</p:txBody>
      </p:sp>
      <p:sp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3184525" y="2297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22619" name="Text Box 91"/>
          <p:cNvSpPr txBox="1">
            <a:spLocks noChangeArrowheads="1"/>
          </p:cNvSpPr>
          <p:nvPr/>
        </p:nvSpPr>
        <p:spPr bwMode="auto">
          <a:xfrm>
            <a:off x="3903663" y="22971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4479925" y="2297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2621" name="Text Box 93"/>
          <p:cNvSpPr txBox="1">
            <a:spLocks noChangeArrowheads="1"/>
          </p:cNvSpPr>
          <p:nvPr/>
        </p:nvSpPr>
        <p:spPr bwMode="auto">
          <a:xfrm>
            <a:off x="735013" y="3448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22622" name="Text Box 94"/>
          <p:cNvSpPr txBox="1">
            <a:spLocks noChangeArrowheads="1"/>
          </p:cNvSpPr>
          <p:nvPr/>
        </p:nvSpPr>
        <p:spPr bwMode="auto">
          <a:xfrm>
            <a:off x="1311275" y="3376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>
            <a:off x="2608263" y="3448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2624" name="Text Box 96"/>
          <p:cNvSpPr txBox="1">
            <a:spLocks noChangeArrowheads="1"/>
          </p:cNvSpPr>
          <p:nvPr/>
        </p:nvSpPr>
        <p:spPr bwMode="auto">
          <a:xfrm>
            <a:off x="1958975" y="3448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5" grpId="0"/>
      <p:bldP spid="22576" grpId="0"/>
      <p:bldP spid="22577" grpId="0"/>
      <p:bldP spid="22578" grpId="0"/>
      <p:bldP spid="22579" grpId="0"/>
      <p:bldP spid="22580" grpId="0"/>
      <p:bldP spid="22581" grpId="0"/>
      <p:bldP spid="22582" grpId="0"/>
      <p:bldP spid="22583" grpId="0"/>
      <p:bldP spid="22584" grpId="0"/>
      <p:bldP spid="22585" grpId="0"/>
      <p:bldP spid="22586" grpId="0"/>
      <p:bldP spid="22591" grpId="0"/>
      <p:bldP spid="22592" grpId="0"/>
      <p:bldP spid="22593" grpId="0"/>
      <p:bldP spid="22594" grpId="0"/>
      <p:bldP spid="22602" grpId="0"/>
      <p:bldP spid="22603" grpId="0"/>
      <p:bldP spid="22604" grpId="0"/>
      <p:bldP spid="22605" grpId="0"/>
      <p:bldP spid="22606" grpId="0"/>
      <p:bldP spid="22607" grpId="0"/>
      <p:bldP spid="22608" grpId="0"/>
      <p:bldP spid="22609" grpId="0"/>
      <p:bldP spid="22610" grpId="0"/>
      <p:bldP spid="22617" grpId="0"/>
      <p:bldP spid="22618" grpId="0"/>
      <p:bldP spid="22619" grpId="0"/>
      <p:bldP spid="22620" grpId="0"/>
      <p:bldP spid="22621" grpId="0"/>
      <p:bldP spid="22622" grpId="0"/>
      <p:bldP spid="22623" grpId="0"/>
      <p:bldP spid="226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0 из 140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22" y="332656"/>
            <a:ext cx="3549929" cy="3024335"/>
          </a:xfrm>
          <a:prstGeom prst="ellipse">
            <a:avLst/>
          </a:prstGeom>
          <a:ln w="635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4" name="Picture 2" descr="https://img.ubu.ru/gal_uchastok_v_kp_quotlesnaya_yelegiyaquot2_46525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38581"/>
            <a:ext cx="3485143" cy="2918410"/>
          </a:xfrm>
          <a:prstGeom prst="ellipse">
            <a:avLst/>
          </a:prstGeom>
          <a:ln w="635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da4ka.spb.ru/foto/les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396" y="3267711"/>
            <a:ext cx="4142366" cy="3071269"/>
          </a:xfrm>
          <a:prstGeom prst="ellipse">
            <a:avLst/>
          </a:prstGeom>
          <a:ln w="635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t-geo.ru/upload/iblock/fb9/fb9cbd00971294ecdd186ef5de5e9b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455029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 descr="http://img-1.photosight.ru/1af/6201836_x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12502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4665"/>
            <a:ext cx="2521196" cy="2304256"/>
          </a:xfrm>
          <a:prstGeom prst="ellipse">
            <a:avLst/>
          </a:prstGeom>
          <a:ln w="635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989883"/>
            <a:ext cx="2433532" cy="2376264"/>
          </a:xfrm>
          <a:prstGeom prst="ellipse">
            <a:avLst/>
          </a:prstGeom>
          <a:ln w="635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6" name="Picture 2" descr="http://funik.ru/uploads/images/04_2015/03/13_f4131cc19bd2cd685e258113fd6029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3717032"/>
            <a:ext cx="3761110" cy="2500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https://www.memotest.ru/ImageUpload/e2fa2e69-73c3-4394-9795-9c19c740fe47/76559753_0_fd47_66420805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14918"/>
            <a:ext cx="2486088" cy="2297152"/>
          </a:xfrm>
          <a:prstGeom prst="ellipse">
            <a:avLst/>
          </a:prstGeom>
          <a:ln w="63500" cap="rnd">
            <a:solidFill>
              <a:srgbClr val="00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ntoniou.users.photofile.ru/photo/antoniou/200686335/xlarge/211972209.jpg?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044" y="3717032"/>
            <a:ext cx="3923220" cy="2608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oselokverbilki.ru/upload/gallery_34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djpg.ru/img/picture/Apr/19/77f342fa027be0763d7995c48267b569/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46" r="7058"/>
          <a:stretch/>
        </p:blipFill>
        <p:spPr bwMode="auto">
          <a:xfrm>
            <a:off x="259039" y="332656"/>
            <a:ext cx="862446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img0.liveinternet.ru/images/attach/c/7/125/143/125143454_1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98" y="340275"/>
            <a:ext cx="8544645" cy="61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/>
          </p:cNvSpPr>
          <p:nvPr>
            <p:ph idx="1"/>
          </p:nvPr>
        </p:nvSpPr>
        <p:spPr bwMode="auto">
          <a:xfrm>
            <a:off x="307975" y="350724"/>
            <a:ext cx="8519568" cy="617461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Мы любим лес в любое время года,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Мы слышим речек медленную речь...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Все это называется - природа,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                                             Давайте же всегда ее беречь!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лучах ромашки солнечного цвета,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Такие, что светлей на свете жить.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Природой называется все это,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Давайте же с природою дружить.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400" b="1" dirty="0" smtClean="0">
              <a:ln>
                <a:solidFill>
                  <a:srgbClr val="0033CC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               Летят, звеня, дождинки с небосвода,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	   Клубится на заре тумана дым.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	   Все это называется - природа,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		   Давайте же сердца ей отдадим!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400" b="1" dirty="0" smtClean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" name="AutoShape 2" descr="http://aquatechnika72.ru/gallery/les-letom-kartinki-dlya-detey-4693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aquatechnika72.ru/gallery/les-letom-kartinki-dlya-detey-46931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aquatechnika72.ru/gallery/les-letom-kartinki-dlya-detey-46931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aquatechnika72.ru/gallery/les-letom-kartinki-dlya-detey-46931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aquatechnika72.ru/gallery/les-letom-kartinki-dlya-detey-46931-larg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8919681705&amp;t=20&amp;plc=WEB&amp;tkn=*UiN3TbhnPnI6TRlkKkE1Yp6Wg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8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1globus-raskraski-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337" y="-171400"/>
            <a:ext cx="3312368" cy="3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5379777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Чем является лес </a:t>
            </a:r>
          </a:p>
          <a:p>
            <a:pPr algn="ctr"/>
            <a:r>
              <a:rPr lang="ru-RU" sz="1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для человека?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3532" y="2118249"/>
            <a:ext cx="7200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отдыха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чистой воды и </a:t>
            </a: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пищи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 </a:t>
            </a: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древесины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растений, животных и птиц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23849" y="4611239"/>
            <a:ext cx="8569325" cy="19141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Лес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– </a:t>
            </a:r>
          </a:p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наше  богатство </a:t>
            </a: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30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20000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051844" y="367754"/>
            <a:ext cx="6337300" cy="1525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endParaRPr lang="ru-RU" sz="1200" b="1" kern="10" dirty="0" smtClean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sz="12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 rot="5400000">
            <a:off x="-635000" y="3405188"/>
            <a:ext cx="3214688" cy="10080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НЕ</a:t>
            </a:r>
          </a:p>
        </p:txBody>
      </p:sp>
      <p:grpSp>
        <p:nvGrpSpPr>
          <p:cNvPr id="5125" name="Group 19"/>
          <p:cNvGrpSpPr>
            <a:grpSpLocks/>
          </p:cNvGrpSpPr>
          <p:nvPr/>
        </p:nvGrpSpPr>
        <p:grpSpPr bwMode="auto">
          <a:xfrm>
            <a:off x="2347913" y="1844675"/>
            <a:ext cx="6796087" cy="4470400"/>
            <a:chOff x="1779" y="993"/>
            <a:chExt cx="4281" cy="2816"/>
          </a:xfrm>
        </p:grpSpPr>
        <p:sp>
          <p:nvSpPr>
            <p:cNvPr id="5137" name="Text Box 6"/>
            <p:cNvSpPr txBox="1">
              <a:spLocks noChangeArrowheads="1"/>
            </p:cNvSpPr>
            <p:nvPr/>
          </p:nvSpPr>
          <p:spPr bwMode="auto">
            <a:xfrm>
              <a:off x="1779" y="993"/>
              <a:ext cx="23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Ломать ветки деревьев</a:t>
              </a:r>
            </a:p>
          </p:txBody>
        </p:sp>
        <p:sp>
          <p:nvSpPr>
            <p:cNvPr id="5138" name="Text Box 7"/>
            <p:cNvSpPr txBox="1">
              <a:spLocks noChangeArrowheads="1"/>
            </p:cNvSpPr>
            <p:nvPr/>
          </p:nvSpPr>
          <p:spPr bwMode="auto">
            <a:xfrm>
              <a:off x="1791" y="1253"/>
              <a:ext cx="2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Повреждать кору деревьев</a:t>
              </a:r>
            </a:p>
          </p:txBody>
        </p:sp>
        <p:sp>
          <p:nvSpPr>
            <p:cNvPr id="5139" name="Text Box 8"/>
            <p:cNvSpPr txBox="1">
              <a:spLocks noChangeArrowheads="1"/>
            </p:cNvSpPr>
            <p:nvPr/>
          </p:nvSpPr>
          <p:spPr bwMode="auto">
            <a:xfrm>
              <a:off x="1791" y="1525"/>
              <a:ext cx="3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Сбивать ногами несъедобные грибы</a:t>
              </a:r>
            </a:p>
          </p:txBody>
        </p:sp>
        <p:sp>
          <p:nvSpPr>
            <p:cNvPr id="5140" name="Text Box 9"/>
            <p:cNvSpPr txBox="1">
              <a:spLocks noChangeArrowheads="1"/>
            </p:cNvSpPr>
            <p:nvPr/>
          </p:nvSpPr>
          <p:spPr bwMode="auto">
            <a:xfrm>
              <a:off x="1791" y="1797"/>
              <a:ext cx="2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Разорять муравейники</a:t>
              </a:r>
            </a:p>
          </p:txBody>
        </p:sp>
        <p:sp>
          <p:nvSpPr>
            <p:cNvPr id="5141" name="Text Box 10"/>
            <p:cNvSpPr txBox="1">
              <a:spLocks noChangeArrowheads="1"/>
            </p:cNvSpPr>
            <p:nvPr/>
          </p:nvSpPr>
          <p:spPr bwMode="auto">
            <a:xfrm>
              <a:off x="1837" y="2070"/>
              <a:ext cx="1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Шуметь в лесу</a:t>
              </a:r>
            </a:p>
          </p:txBody>
        </p:sp>
        <p:sp>
          <p:nvSpPr>
            <p:cNvPr id="5142" name="Text Box 11"/>
            <p:cNvSpPr txBox="1">
              <a:spLocks noChangeArrowheads="1"/>
            </p:cNvSpPr>
            <p:nvPr/>
          </p:nvSpPr>
          <p:spPr bwMode="auto">
            <a:xfrm>
              <a:off x="1791" y="2342"/>
              <a:ext cx="19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Разорять гнёзда птиц</a:t>
              </a:r>
            </a:p>
          </p:txBody>
        </p:sp>
        <p:sp>
          <p:nvSpPr>
            <p:cNvPr id="5143" name="Text Box 12"/>
            <p:cNvSpPr txBox="1">
              <a:spLocks noChangeArrowheads="1"/>
            </p:cNvSpPr>
            <p:nvPr/>
          </p:nvSpPr>
          <p:spPr bwMode="auto">
            <a:xfrm>
              <a:off x="1791" y="2659"/>
              <a:ext cx="4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Ловить диких животных и не уносить их домой</a:t>
              </a:r>
            </a:p>
          </p:txBody>
        </p:sp>
        <p:sp>
          <p:nvSpPr>
            <p:cNvPr id="5144" name="Text Box 13"/>
            <p:cNvSpPr txBox="1">
              <a:spLocks noChangeArrowheads="1"/>
            </p:cNvSpPr>
            <p:nvPr/>
          </p:nvSpPr>
          <p:spPr bwMode="auto">
            <a:xfrm>
              <a:off x="1837" y="2977"/>
              <a:ext cx="26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Ловить красивых насекомых</a:t>
              </a:r>
            </a:p>
          </p:txBody>
        </p:sp>
        <p:sp>
          <p:nvSpPr>
            <p:cNvPr id="5145" name="Text Box 14"/>
            <p:cNvSpPr txBox="1">
              <a:spLocks noChangeArrowheads="1"/>
            </p:cNvSpPr>
            <p:nvPr/>
          </p:nvSpPr>
          <p:spPr bwMode="auto">
            <a:xfrm>
              <a:off x="1837" y="3249"/>
              <a:ext cx="3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Рвать паутину и уничтожать пауков</a:t>
              </a:r>
            </a:p>
          </p:txBody>
        </p:sp>
        <p:sp>
          <p:nvSpPr>
            <p:cNvPr id="5146" name="Text Box 15"/>
            <p:cNvSpPr txBox="1">
              <a:spLocks noChangeArrowheads="1"/>
            </p:cNvSpPr>
            <p:nvPr/>
          </p:nvSpPr>
          <p:spPr bwMode="auto">
            <a:xfrm>
              <a:off x="1791" y="3521"/>
              <a:ext cx="2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</a:rPr>
                <a:t>Оставлять после себя мусор</a:t>
              </a:r>
            </a:p>
          </p:txBody>
        </p:sp>
      </p:grpSp>
      <p:sp>
        <p:nvSpPr>
          <p:cNvPr id="5126" name="Line 23"/>
          <p:cNvSpPr>
            <a:spLocks noChangeShapeType="1"/>
          </p:cNvSpPr>
          <p:nvPr/>
        </p:nvSpPr>
        <p:spPr bwMode="auto">
          <a:xfrm flipV="1">
            <a:off x="1619250" y="2060575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24"/>
          <p:cNvSpPr>
            <a:spLocks noChangeShapeType="1"/>
          </p:cNvSpPr>
          <p:nvPr/>
        </p:nvSpPr>
        <p:spPr bwMode="auto">
          <a:xfrm flipV="1">
            <a:off x="1619250" y="2636838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25"/>
          <p:cNvSpPr>
            <a:spLocks noChangeShapeType="1"/>
          </p:cNvSpPr>
          <p:nvPr/>
        </p:nvSpPr>
        <p:spPr bwMode="auto">
          <a:xfrm flipV="1">
            <a:off x="1619250" y="2997200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 flipV="1">
            <a:off x="1692275" y="3429000"/>
            <a:ext cx="647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27"/>
          <p:cNvSpPr>
            <a:spLocks noChangeShapeType="1"/>
          </p:cNvSpPr>
          <p:nvPr/>
        </p:nvSpPr>
        <p:spPr bwMode="auto">
          <a:xfrm>
            <a:off x="1692275" y="37893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28"/>
          <p:cNvSpPr>
            <a:spLocks noChangeShapeType="1"/>
          </p:cNvSpPr>
          <p:nvPr/>
        </p:nvSpPr>
        <p:spPr bwMode="auto">
          <a:xfrm>
            <a:off x="1692275" y="4005263"/>
            <a:ext cx="7191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29"/>
          <p:cNvSpPr>
            <a:spLocks noChangeShapeType="1"/>
          </p:cNvSpPr>
          <p:nvPr/>
        </p:nvSpPr>
        <p:spPr bwMode="auto">
          <a:xfrm>
            <a:off x="1547813" y="4221163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30"/>
          <p:cNvSpPr>
            <a:spLocks noChangeShapeType="1"/>
          </p:cNvSpPr>
          <p:nvPr/>
        </p:nvSpPr>
        <p:spPr bwMode="auto">
          <a:xfrm>
            <a:off x="1619250" y="4508500"/>
            <a:ext cx="7921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>
            <a:off x="1547813" y="4724400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32"/>
          <p:cNvSpPr>
            <a:spLocks noChangeShapeType="1"/>
          </p:cNvSpPr>
          <p:nvPr/>
        </p:nvSpPr>
        <p:spPr bwMode="auto">
          <a:xfrm>
            <a:off x="1403350" y="5013325"/>
            <a:ext cx="10080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://www.gifki.org/data/media/1064/rozhdestvenskiy-kolokolchik-animatsionnaya-kartinka-00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4106">
            <a:off x="275549" y="293640"/>
            <a:ext cx="1506318" cy="16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 bwMode="auto">
          <a:xfrm>
            <a:off x="0" y="1600200"/>
            <a:ext cx="9144000" cy="5257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effectLst/>
              </a:rPr>
              <a:t>       Что значит поговорка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effectLst/>
              </a:rPr>
              <a:t>        «Волка ноги кормят»?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effectLst/>
              </a:rPr>
              <a:t>				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effectLst/>
              </a:rPr>
              <a:t>				     Какую </a:t>
            </a:r>
            <a:r>
              <a:rPr lang="ru-RU" b="1" dirty="0" smtClean="0">
                <a:effectLst/>
              </a:rPr>
              <a:t>траву</a:t>
            </a:r>
            <a:r>
              <a:rPr lang="ru-RU" dirty="0" smtClean="0">
                <a:effectLst/>
              </a:rPr>
              <a:t> и слепые знают?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effectLst/>
            </a:endParaRPr>
          </a:p>
          <a:p>
            <a:pPr eaLnBrk="1" hangingPunct="1">
              <a:buFont typeface="Arial" charset="0"/>
              <a:buNone/>
            </a:pPr>
            <a:endParaRPr lang="ru-RU" dirty="0" smtClean="0">
              <a:effectLst/>
            </a:endParaRP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effectLst/>
              </a:rPr>
              <a:t>      Какую </a:t>
            </a:r>
            <a:r>
              <a:rPr lang="ru-RU" b="1" dirty="0" smtClean="0">
                <a:effectLst/>
              </a:rPr>
              <a:t>птицу</a:t>
            </a:r>
            <a:r>
              <a:rPr lang="ru-RU" dirty="0" smtClean="0">
                <a:effectLst/>
              </a:rPr>
              <a:t> называют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effectLst/>
              </a:rPr>
              <a:t>       лесным доктором?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effectLst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6960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 лес по загадки</a:t>
            </a:r>
          </a:p>
        </p:txBody>
      </p:sp>
      <p:pic>
        <p:nvPicPr>
          <p:cNvPr id="13318" name="Picture 6" descr="крапи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2735262" cy="193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9" name="Picture 2" descr="Картинка 152 из 98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33825"/>
            <a:ext cx="3203650" cy="2403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img-fotki.yandex.ru/get/5906/28708211.d1/0_9667b_af3796b0_X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74"/>
          <a:stretch/>
        </p:blipFill>
        <p:spPr bwMode="auto">
          <a:xfrm>
            <a:off x="4932363" y="1449958"/>
            <a:ext cx="3465759" cy="1979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6960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 лес по загадки</a:t>
            </a:r>
          </a:p>
        </p:txBody>
      </p:sp>
      <p:pic>
        <p:nvPicPr>
          <p:cNvPr id="14341" name="Picture 5" descr="глух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2663825" cy="26638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99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343" name="Picture 7" descr="пож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500438"/>
            <a:ext cx="3455987" cy="31511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99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342" name="Picture 6" descr="кузнеч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357563"/>
            <a:ext cx="2160587" cy="16891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99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339" name="Rectangle 3"/>
          <p:cNvSpPr>
            <a:spLocks noGrp="1"/>
          </p:cNvSpPr>
          <p:nvPr>
            <p:ph idx="1"/>
          </p:nvPr>
        </p:nvSpPr>
        <p:spPr bwMode="auto">
          <a:xfrm>
            <a:off x="395288" y="1628775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effectLst/>
              </a:rPr>
              <a:t>Какие </a:t>
            </a:r>
            <a:r>
              <a:rPr lang="ru-RU" b="1" dirty="0" smtClean="0">
                <a:effectLst/>
              </a:rPr>
              <a:t>птицы</a:t>
            </a:r>
            <a:r>
              <a:rPr lang="ru-RU" dirty="0" smtClean="0">
                <a:effectLst/>
              </a:rPr>
              <a:t> едят грибы?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ru-RU" dirty="0" smtClean="0">
                <a:effectLst/>
              </a:rPr>
              <a:t>У кого из </a:t>
            </a:r>
            <a:r>
              <a:rPr lang="ru-RU" b="1" dirty="0" smtClean="0">
                <a:effectLst/>
              </a:rPr>
              <a:t>насекомых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effectLst/>
              </a:rPr>
              <a:t>					«уши» на ногах?</a:t>
            </a:r>
          </a:p>
          <a:p>
            <a:pPr eaLnBrk="1" hangingPunct="1"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самое страшное бедствие для леса?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fotohomka.ru/images/Jan/09/97e15f4a871cf75f343424b3a0657b92/min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09" y="312737"/>
            <a:ext cx="8656513" cy="6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 rot="-2006807">
            <a:off x="-281550" y="2428192"/>
            <a:ext cx="9759950" cy="171903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1963"/>
              </a:avLst>
            </a:prstTxWarp>
          </a:bodyPr>
          <a:lstStyle/>
          <a:p>
            <a:pPr algn="ctr"/>
            <a:r>
              <a:rPr lang="ru-RU" b="1" kern="1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Там, на неведомых дорожках...</a:t>
            </a:r>
          </a:p>
        </p:txBody>
      </p:sp>
      <p:sp>
        <p:nvSpPr>
          <p:cNvPr id="2" name="AutoShape 2" descr="http://aquatechnika72.ru/gallery/les-letom-kartinki-dlya-detey-4693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aquatechnika72.ru/gallery/les-letom-kartinki-dlya-detey-46933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aquatechnika72.ru/gallery/les-letom-kartinki-dlya-detey-46933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img-fotki.yandex.ru/get/4312/zomka.4c/0_475f1_963ebe1f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5" y="3999937"/>
            <a:ext cx="2029058" cy="25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360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 дупло берёзы, как в сундук,</a:t>
            </a:r>
          </a:p>
          <a:p>
            <a:r>
              <a:rPr lang="ru-RU" b="1"/>
              <a:t>Орехи прячет…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572000" y="4851073"/>
            <a:ext cx="26332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Словно вихрь летит, </a:t>
            </a:r>
            <a:endParaRPr lang="ru-RU" b="1" dirty="0" smtClean="0"/>
          </a:p>
          <a:p>
            <a:r>
              <a:rPr lang="ru-RU" b="1" dirty="0" smtClean="0"/>
              <a:t>спасаясь, от </a:t>
            </a:r>
            <a:r>
              <a:rPr lang="ru-RU" b="1" dirty="0"/>
              <a:t>врагов, </a:t>
            </a:r>
            <a:endParaRPr lang="ru-RU" b="1" dirty="0" smtClean="0"/>
          </a:p>
          <a:p>
            <a:r>
              <a:rPr lang="ru-RU" b="1" dirty="0" smtClean="0"/>
              <a:t>пугливый</a:t>
            </a:r>
            <a:r>
              <a:rPr lang="ru-RU" b="1" dirty="0"/>
              <a:t>…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68313" y="2565400"/>
            <a:ext cx="357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Вместо шерсти иглы сплошь.</a:t>
            </a:r>
          </a:p>
          <a:p>
            <a:r>
              <a:rPr lang="ru-RU" b="1"/>
              <a:t>Враг мышей – колючий …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716016" y="446721"/>
            <a:ext cx="35956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Горбоносый, длинноногий,</a:t>
            </a:r>
          </a:p>
          <a:p>
            <a:r>
              <a:rPr lang="ru-RU" b="1" dirty="0"/>
              <a:t>Великан </a:t>
            </a:r>
            <a:r>
              <a:rPr lang="ru-RU" b="1" dirty="0" err="1"/>
              <a:t>ветвисторогий</a:t>
            </a:r>
            <a:r>
              <a:rPr lang="ru-RU" b="1" dirty="0"/>
              <a:t>.</a:t>
            </a:r>
          </a:p>
          <a:p>
            <a:r>
              <a:rPr lang="ru-RU" b="1" dirty="0"/>
              <a:t>Ест траву, кустов побеги,</a:t>
            </a:r>
          </a:p>
          <a:p>
            <a:r>
              <a:rPr lang="ru-RU" b="1" dirty="0"/>
              <a:t>С ним тягаться трудно в беге.</a:t>
            </a:r>
          </a:p>
          <a:p>
            <a:r>
              <a:rPr lang="ru-RU" b="1" dirty="0"/>
              <a:t>Коль такого довелось</a:t>
            </a:r>
          </a:p>
          <a:p>
            <a:r>
              <a:rPr lang="ru-RU" b="1" dirty="0"/>
              <a:t>Встретить, знайте, это…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95288" y="3539358"/>
            <a:ext cx="3500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Ловит каждый шорох чутко,</a:t>
            </a:r>
          </a:p>
          <a:p>
            <a:r>
              <a:rPr lang="ru-RU" b="1" dirty="0"/>
              <a:t>А как крикнет – станет жутко.</a:t>
            </a:r>
          </a:p>
          <a:p>
            <a:r>
              <a:rPr lang="ru-RU" b="1" dirty="0"/>
              <a:t>Вздрогнет спящая трава,</a:t>
            </a:r>
          </a:p>
          <a:p>
            <a:r>
              <a:rPr lang="ru-RU" b="1" dirty="0"/>
              <a:t>Это ухает…</a:t>
            </a:r>
          </a:p>
        </p:txBody>
      </p:sp>
      <p:pic>
        <p:nvPicPr>
          <p:cNvPr id="16393" name="Picture 9" descr="бурунд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495" y="795173"/>
            <a:ext cx="1590675" cy="1590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4" name="Picture 10" descr="зая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282" y="4863991"/>
            <a:ext cx="1452763" cy="1608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5" name="Picture 11" descr="ё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651" y="2700064"/>
            <a:ext cx="1905395" cy="1434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6" name="Picture 12" descr="ло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2532" y="2302883"/>
            <a:ext cx="2140024" cy="1769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7" name="Picture 13" descr="со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6498" y="4543316"/>
            <a:ext cx="1299696" cy="1734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33">
              <a:alpha val="45882"/>
            </a:srgbClr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47675" y="496888"/>
            <a:ext cx="3463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Посмотрите–ка какая –</a:t>
            </a:r>
          </a:p>
          <a:p>
            <a:r>
              <a:rPr lang="ru-RU" b="1"/>
              <a:t>Вся горит, как золотая.</a:t>
            </a:r>
          </a:p>
          <a:p>
            <a:r>
              <a:rPr lang="ru-RU" b="1"/>
              <a:t>Ходит в шубке дорогой,</a:t>
            </a:r>
          </a:p>
          <a:p>
            <a:r>
              <a:rPr lang="ru-RU" b="1"/>
              <a:t>Хвост пушистый и большой.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508625" y="620713"/>
            <a:ext cx="339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На овчарку он похож,</a:t>
            </a:r>
          </a:p>
          <a:p>
            <a:r>
              <a:rPr lang="ru-RU" b="1"/>
              <a:t>Что ни зуб – то острый нож!</a:t>
            </a:r>
          </a:p>
          <a:p>
            <a:r>
              <a:rPr lang="ru-RU" b="1"/>
              <a:t>Он бежит, оскалив пасть,</a:t>
            </a:r>
          </a:p>
          <a:p>
            <a:r>
              <a:rPr lang="ru-RU" b="1"/>
              <a:t>На овцу готов напасть.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003800" y="4365625"/>
            <a:ext cx="3856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Спал цветок и вдруг проснулся,</a:t>
            </a:r>
          </a:p>
          <a:p>
            <a:r>
              <a:rPr lang="ru-RU" b="1"/>
              <a:t>Больше спать не захотел.</a:t>
            </a:r>
          </a:p>
          <a:p>
            <a:r>
              <a:rPr lang="ru-RU" b="1"/>
              <a:t>Шевельнулся, потянулся,</a:t>
            </a:r>
          </a:p>
          <a:p>
            <a:r>
              <a:rPr lang="ru-RU" b="1"/>
              <a:t>Взвился вверх и полетел.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68313" y="4292600"/>
            <a:ext cx="3371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Не жужжу, когда сижу,</a:t>
            </a:r>
          </a:p>
          <a:p>
            <a:r>
              <a:rPr lang="ru-RU" b="1"/>
              <a:t>Не жужжу, когда хожу.</a:t>
            </a:r>
          </a:p>
          <a:p>
            <a:r>
              <a:rPr lang="ru-RU" b="1"/>
              <a:t>Если в воздухе кружусь,</a:t>
            </a:r>
          </a:p>
          <a:p>
            <a:r>
              <a:rPr lang="ru-RU" b="1"/>
              <a:t>Тут уж вдоволь нажужжусь.</a:t>
            </a:r>
          </a:p>
        </p:txBody>
      </p:sp>
      <p:pic>
        <p:nvPicPr>
          <p:cNvPr id="17416" name="Picture 8" descr="баб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3880119"/>
            <a:ext cx="3687762" cy="2547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7" name="Picture 9" descr="ж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3313112" cy="250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8" name="Picture 10" descr="волк"/>
          <p:cNvPicPr>
            <a:picLocks noChangeAspect="1" noChangeArrowheads="1"/>
          </p:cNvPicPr>
          <p:nvPr/>
        </p:nvPicPr>
        <p:blipFill>
          <a:blip r:embed="rId4"/>
          <a:srcRect b="18446"/>
          <a:stretch>
            <a:fillRect/>
          </a:stretch>
        </p:blipFill>
        <p:spPr bwMode="auto">
          <a:xfrm>
            <a:off x="5364163" y="333375"/>
            <a:ext cx="3455987" cy="257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9" name="Picture 11" descr="kbc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251" y="419785"/>
            <a:ext cx="3347173" cy="2156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3059113" y="2492375"/>
            <a:ext cx="207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 сосне дупло,</a:t>
            </a:r>
          </a:p>
          <a:p>
            <a:r>
              <a:rPr lang="ru-RU" b="1"/>
              <a:t>В дупле – тепло.</a:t>
            </a:r>
          </a:p>
          <a:p>
            <a:r>
              <a:rPr lang="ru-RU" b="1"/>
              <a:t>А кто в дупле</a:t>
            </a:r>
          </a:p>
          <a:p>
            <a:r>
              <a:rPr lang="ru-RU" b="1"/>
              <a:t>Живет в тепле?</a:t>
            </a:r>
          </a:p>
        </p:txBody>
      </p:sp>
      <p:pic>
        <p:nvPicPr>
          <p:cNvPr id="17423" name="Picture 15" descr="бе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205038"/>
            <a:ext cx="2519363" cy="1893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lywall.ru/image/nature/tsvety-pod-derev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/>
          </p:cNvSpPr>
          <p:nvPr>
            <p:ph idx="1"/>
          </p:nvPr>
        </p:nvSpPr>
        <p:spPr bwMode="auto">
          <a:xfrm>
            <a:off x="2339975" y="2133600"/>
            <a:ext cx="6624638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Лес, как сказочное царство,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Здесь кругом одни лекарства.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каждой травке, в каждой ветке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микстура, и таблетки.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Ну а чем и как лечить,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Я могу вас научить.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Все целебные растенья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Знаю я без исключенья.</a:t>
            </a:r>
          </a:p>
        </p:txBody>
      </p:sp>
      <p:pic>
        <p:nvPicPr>
          <p:cNvPr id="5" name="Picture 10" descr="http://img-fotki.yandex.ru/get/4312/zomka.4c/0_475f1_963ebe1f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71" y="124048"/>
            <a:ext cx="2029058" cy="25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атыпова Л.К.">
  <a:themeElements>
    <a:clrScheme name="Другая 4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Хатыпова Л.К.</Template>
  <TotalTime>633</TotalTime>
  <Words>634</Words>
  <Application>Microsoft Office PowerPoint</Application>
  <PresentationFormat>Экран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Alexandra Zeferino One</vt:lpstr>
      <vt:lpstr>Arial</vt:lpstr>
      <vt:lpstr>Calibri</vt:lpstr>
      <vt:lpstr>Georgia</vt:lpstr>
      <vt:lpstr>Monotype Corsiva</vt:lpstr>
      <vt:lpstr>Times New Roman</vt:lpstr>
      <vt:lpstr>Wingdings</vt:lpstr>
      <vt:lpstr>Хатыпова Л.К.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Пользователь</dc:creator>
  <cp:keywords>Шаблон оформления</cp:keywords>
  <cp:lastModifiedBy>Пользователь</cp:lastModifiedBy>
  <cp:revision>29</cp:revision>
  <dcterms:created xsi:type="dcterms:W3CDTF">2010-02-19T18:25:47Z</dcterms:created>
  <dcterms:modified xsi:type="dcterms:W3CDTF">2017-06-08T11:44:43Z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TC300035001049</vt:lpwstr>
  </property>
</Properties>
</file>