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61" r:id="rId2"/>
    <p:sldId id="257" r:id="rId3"/>
    <p:sldId id="258" r:id="rId4"/>
    <p:sldId id="259" r:id="rId5"/>
    <p:sldId id="260" r:id="rId6"/>
    <p:sldId id="262" r:id="rId7"/>
    <p:sldId id="263" r:id="rId8"/>
    <p:sldId id="276" r:id="rId9"/>
    <p:sldId id="273" r:id="rId10"/>
    <p:sldId id="274" r:id="rId11"/>
    <p:sldId id="275" r:id="rId12"/>
    <p:sldId id="278" r:id="rId13"/>
    <p:sldId id="281" r:id="rId14"/>
    <p:sldId id="266" r:id="rId15"/>
    <p:sldId id="267" r:id="rId16"/>
    <p:sldId id="268" r:id="rId17"/>
    <p:sldId id="270" r:id="rId18"/>
    <p:sldId id="269" r:id="rId19"/>
    <p:sldId id="271" r:id="rId20"/>
    <p:sldId id="272" r:id="rId21"/>
    <p:sldId id="280"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3606" autoAdjust="0"/>
  </p:normalViewPr>
  <p:slideViewPr>
    <p:cSldViewPr>
      <p:cViewPr>
        <p:scale>
          <a:sx n="82" d="100"/>
          <a:sy n="82" d="100"/>
        </p:scale>
        <p:origin x="-930"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Накипные</c:v>
                </c:pt>
              </c:strCache>
            </c:strRef>
          </c:tx>
          <c:invertIfNegative val="0"/>
          <c:cat>
            <c:strRef>
              <c:f>Лист1!$A$2:$A$5</c:f>
              <c:strCache>
                <c:ptCount val="4"/>
                <c:pt idx="0">
                  <c:v>№1 Лес</c:v>
                </c:pt>
                <c:pt idx="1">
                  <c:v>№2 Территория школы</c:v>
                </c:pt>
                <c:pt idx="2">
                  <c:v>№3 Проезжая часть дороги</c:v>
                </c:pt>
                <c:pt idx="3">
                  <c:v>№4 Территроия АСПК</c:v>
                </c:pt>
              </c:strCache>
            </c:strRef>
          </c:cat>
          <c:val>
            <c:numRef>
              <c:f>Лист1!$B$2:$B$5</c:f>
              <c:numCache>
                <c:formatCode>General</c:formatCode>
                <c:ptCount val="4"/>
                <c:pt idx="0">
                  <c:v>10</c:v>
                </c:pt>
                <c:pt idx="1">
                  <c:v>8</c:v>
                </c:pt>
                <c:pt idx="2">
                  <c:v>2</c:v>
                </c:pt>
                <c:pt idx="3">
                  <c:v>1</c:v>
                </c:pt>
              </c:numCache>
            </c:numRef>
          </c:val>
        </c:ser>
        <c:ser>
          <c:idx val="1"/>
          <c:order val="1"/>
          <c:tx>
            <c:strRef>
              <c:f>Лист1!$C$1</c:f>
              <c:strCache>
                <c:ptCount val="1"/>
                <c:pt idx="0">
                  <c:v>Листовые </c:v>
                </c:pt>
              </c:strCache>
            </c:strRef>
          </c:tx>
          <c:invertIfNegative val="0"/>
          <c:cat>
            <c:strRef>
              <c:f>Лист1!$A$2:$A$5</c:f>
              <c:strCache>
                <c:ptCount val="4"/>
                <c:pt idx="0">
                  <c:v>№1 Лес</c:v>
                </c:pt>
                <c:pt idx="1">
                  <c:v>№2 Территория школы</c:v>
                </c:pt>
                <c:pt idx="2">
                  <c:v>№3 Проезжая часть дороги</c:v>
                </c:pt>
                <c:pt idx="3">
                  <c:v>№4 Территроия АСПК</c:v>
                </c:pt>
              </c:strCache>
            </c:strRef>
          </c:cat>
          <c:val>
            <c:numRef>
              <c:f>Лист1!$C$2:$C$5</c:f>
              <c:numCache>
                <c:formatCode>General</c:formatCode>
                <c:ptCount val="4"/>
                <c:pt idx="0">
                  <c:v>12</c:v>
                </c:pt>
                <c:pt idx="1">
                  <c:v>6</c:v>
                </c:pt>
                <c:pt idx="2">
                  <c:v>0</c:v>
                </c:pt>
                <c:pt idx="3">
                  <c:v>0</c:v>
                </c:pt>
              </c:numCache>
            </c:numRef>
          </c:val>
        </c:ser>
        <c:ser>
          <c:idx val="2"/>
          <c:order val="2"/>
          <c:tx>
            <c:strRef>
              <c:f>Лист1!$D$1</c:f>
              <c:strCache>
                <c:ptCount val="1"/>
                <c:pt idx="0">
                  <c:v>Кустистые</c:v>
                </c:pt>
              </c:strCache>
            </c:strRef>
          </c:tx>
          <c:invertIfNegative val="0"/>
          <c:cat>
            <c:strRef>
              <c:f>Лист1!$A$2:$A$5</c:f>
              <c:strCache>
                <c:ptCount val="4"/>
                <c:pt idx="0">
                  <c:v>№1 Лес</c:v>
                </c:pt>
                <c:pt idx="1">
                  <c:v>№2 Территория школы</c:v>
                </c:pt>
                <c:pt idx="2">
                  <c:v>№3 Проезжая часть дороги</c:v>
                </c:pt>
                <c:pt idx="3">
                  <c:v>№4 Территроия АСПК</c:v>
                </c:pt>
              </c:strCache>
            </c:strRef>
          </c:cat>
          <c:val>
            <c:numRef>
              <c:f>Лист1!$D$2:$D$5</c:f>
              <c:numCache>
                <c:formatCode>General</c:formatCode>
                <c:ptCount val="4"/>
                <c:pt idx="0">
                  <c:v>16</c:v>
                </c:pt>
                <c:pt idx="1">
                  <c:v>6</c:v>
                </c:pt>
                <c:pt idx="2">
                  <c:v>0</c:v>
                </c:pt>
                <c:pt idx="3">
                  <c:v>0</c:v>
                </c:pt>
              </c:numCache>
            </c:numRef>
          </c:val>
        </c:ser>
        <c:dLbls>
          <c:showLegendKey val="0"/>
          <c:showVal val="0"/>
          <c:showCatName val="0"/>
          <c:showSerName val="0"/>
          <c:showPercent val="0"/>
          <c:showBubbleSize val="0"/>
        </c:dLbls>
        <c:gapWidth val="150"/>
        <c:axId val="21337216"/>
        <c:axId val="21338752"/>
      </c:barChart>
      <c:catAx>
        <c:axId val="21337216"/>
        <c:scaling>
          <c:orientation val="minMax"/>
        </c:scaling>
        <c:delete val="0"/>
        <c:axPos val="b"/>
        <c:majorTickMark val="out"/>
        <c:minorTickMark val="none"/>
        <c:tickLblPos val="nextTo"/>
        <c:crossAx val="21338752"/>
        <c:crosses val="autoZero"/>
        <c:auto val="1"/>
        <c:lblAlgn val="ctr"/>
        <c:lblOffset val="100"/>
        <c:noMultiLvlLbl val="0"/>
      </c:catAx>
      <c:valAx>
        <c:axId val="21338752"/>
        <c:scaling>
          <c:orientation val="minMax"/>
        </c:scaling>
        <c:delete val="0"/>
        <c:axPos val="l"/>
        <c:majorGridlines/>
        <c:numFmt formatCode="General" sourceLinked="1"/>
        <c:majorTickMark val="out"/>
        <c:minorTickMark val="none"/>
        <c:tickLblPos val="nextTo"/>
        <c:crossAx val="21337216"/>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AD141E-8071-485A-A8D8-D26CAE0BC827}" type="datetimeFigureOut">
              <a:rPr lang="ru-RU" smtClean="0"/>
              <a:t>24.05.2017</a:t>
            </a:fld>
            <a:endParaRPr lang="ru-RU"/>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5D7041-916B-4846-89BC-7A89ABECCCF2}" type="slidenum">
              <a:rPr lang="ru-RU" smtClean="0"/>
              <a:t>‹#›</a:t>
            </a:fld>
            <a:endParaRPr lang="ru-RU"/>
          </a:p>
        </p:txBody>
      </p:sp>
    </p:spTree>
    <p:extLst>
      <p:ext uri="{BB962C8B-B14F-4D97-AF65-F5344CB8AC3E}">
        <p14:creationId xmlns:p14="http://schemas.microsoft.com/office/powerpoint/2010/main" val="4248520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65D7041-916B-4846-89BC-7A89ABECCCF2}" type="slidenum">
              <a:rPr lang="ru-RU" smtClean="0"/>
              <a:t>8</a:t>
            </a:fld>
            <a:endParaRPr lang="ru-RU"/>
          </a:p>
        </p:txBody>
      </p:sp>
    </p:spTree>
    <p:extLst>
      <p:ext uri="{BB962C8B-B14F-4D97-AF65-F5344CB8AC3E}">
        <p14:creationId xmlns:p14="http://schemas.microsoft.com/office/powerpoint/2010/main" val="412370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F219D9C-7D38-424D-853A-EAE5F0D87B00}" type="datetimeFigureOut">
              <a:rPr lang="ru-RU" smtClean="0"/>
              <a:t>24.05.2017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58FCC9-4C08-433E-B6CB-EF5B3843B7B1}"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F219D9C-7D38-424D-853A-EAE5F0D87B00}" type="datetimeFigureOut">
              <a:rPr lang="ru-RU" smtClean="0"/>
              <a:t>24.05.2017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58FCC9-4C08-433E-B6CB-EF5B3843B7B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F219D9C-7D38-424D-853A-EAE5F0D87B00}" type="datetimeFigureOut">
              <a:rPr lang="ru-RU" smtClean="0"/>
              <a:t>24.05.2017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58FCC9-4C08-433E-B6CB-EF5B3843B7B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F219D9C-7D38-424D-853A-EAE5F0D87B00}" type="datetimeFigureOut">
              <a:rPr lang="ru-RU" smtClean="0"/>
              <a:t>24.05.2017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58FCC9-4C08-433E-B6CB-EF5B3843B7B1}"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F219D9C-7D38-424D-853A-EAE5F0D87B00}" type="datetimeFigureOut">
              <a:rPr lang="ru-RU" smtClean="0"/>
              <a:t>24.05.2017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58FCC9-4C08-433E-B6CB-EF5B3843B7B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219D9C-7D38-424D-853A-EAE5F0D87B00}" type="datetimeFigureOut">
              <a:rPr lang="ru-RU" smtClean="0"/>
              <a:t>24.05.2017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558FCC9-4C08-433E-B6CB-EF5B3843B7B1}"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F219D9C-7D38-424D-853A-EAE5F0D87B00}" type="datetimeFigureOut">
              <a:rPr lang="ru-RU" smtClean="0"/>
              <a:t>24.05.2017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558FCC9-4C08-433E-B6CB-EF5B3843B7B1}"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F219D9C-7D38-424D-853A-EAE5F0D87B00}" type="datetimeFigureOut">
              <a:rPr lang="ru-RU" smtClean="0"/>
              <a:t>24.05.2017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558FCC9-4C08-433E-B6CB-EF5B3843B7B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219D9C-7D38-424D-853A-EAE5F0D87B00}" type="datetimeFigureOut">
              <a:rPr lang="ru-RU" smtClean="0"/>
              <a:t>24.05.2017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558FCC9-4C08-433E-B6CB-EF5B3843B7B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F219D9C-7D38-424D-853A-EAE5F0D87B00}" type="datetimeFigureOut">
              <a:rPr lang="ru-RU" smtClean="0"/>
              <a:t>24.05.2017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558FCC9-4C08-433E-B6CB-EF5B3843B7B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F219D9C-7D38-424D-853A-EAE5F0D87B00}" type="datetimeFigureOut">
              <a:rPr lang="ru-RU" smtClean="0"/>
              <a:t>24.05.2017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558FCC9-4C08-433E-B6CB-EF5B3843B7B1}"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F219D9C-7D38-424D-853A-EAE5F0D87B00}" type="datetimeFigureOut">
              <a:rPr lang="ru-RU" smtClean="0"/>
              <a:t>24.05.2017</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558FCC9-4C08-433E-B6CB-EF5B3843B7B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ru.wikipedia.org/wiki/%D0%93%D1%80%D0%B5%D1%87%D0%B5%D1%81%D0%BA%D0%B8%D0%B9_%D1%8F%D0%B7%D1%8B%D0%BA"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4672" y="188640"/>
            <a:ext cx="7347728" cy="1231106"/>
          </a:xfrm>
          <a:prstGeom prst="rect">
            <a:avLst/>
          </a:prstGeom>
          <a:noFill/>
        </p:spPr>
        <p:txBody>
          <a:bodyPr wrap="square" rtlCol="0">
            <a:spAutoFit/>
          </a:bodyPr>
          <a:lstStyle/>
          <a:p>
            <a:pPr algn="ctr"/>
            <a:r>
              <a:rPr lang="ru-RU" sz="2800" b="1" dirty="0" smtClean="0"/>
              <a:t>  МБОУ «Нижнеметескинская СОШ»          </a:t>
            </a:r>
          </a:p>
          <a:p>
            <a:pPr algn="ctr"/>
            <a:r>
              <a:rPr lang="ru-RU" sz="2800" b="1" dirty="0" smtClean="0"/>
              <a:t>    Арского района </a:t>
            </a:r>
          </a:p>
          <a:p>
            <a:endParaRPr lang="ru-RU" dirty="0"/>
          </a:p>
        </p:txBody>
      </p:sp>
      <p:sp>
        <p:nvSpPr>
          <p:cNvPr id="8" name="Прямокутник 7"/>
          <p:cNvSpPr/>
          <p:nvPr/>
        </p:nvSpPr>
        <p:spPr>
          <a:xfrm>
            <a:off x="824672" y="1452840"/>
            <a:ext cx="7848872" cy="3416320"/>
          </a:xfrm>
          <a:prstGeom prst="rect">
            <a:avLst/>
          </a:prstGeom>
          <a:noFill/>
        </p:spPr>
        <p:txBody>
          <a:bodyPr wrap="square" lIns="91440" tIns="45720" rIns="91440" bIns="45720">
            <a:spAutoFit/>
          </a:bodyPr>
          <a:lstStyle/>
          <a:p>
            <a:pPr algn="ct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Определение качества воздуха по методу </a:t>
            </a:r>
            <a:r>
              <a:rPr lang="ru-RU"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лихеноиндикации</a:t>
            </a: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TextBox 8"/>
          <p:cNvSpPr txBox="1"/>
          <p:nvPr/>
        </p:nvSpPr>
        <p:spPr>
          <a:xfrm>
            <a:off x="5220072" y="4869160"/>
            <a:ext cx="4032448" cy="1200329"/>
          </a:xfrm>
          <a:prstGeom prst="rect">
            <a:avLst/>
          </a:prstGeom>
          <a:noFill/>
        </p:spPr>
        <p:txBody>
          <a:bodyPr wrap="square" rtlCol="0">
            <a:spAutoFit/>
          </a:bodyPr>
          <a:lstStyle/>
          <a:p>
            <a:r>
              <a:rPr lang="ru-RU" b="1" dirty="0" smtClean="0"/>
              <a:t>Работу </a:t>
            </a:r>
            <a:r>
              <a:rPr lang="ru-RU" b="1" dirty="0" smtClean="0"/>
              <a:t>выполнила:</a:t>
            </a:r>
            <a:endParaRPr lang="ru-RU" b="1" dirty="0"/>
          </a:p>
          <a:p>
            <a:r>
              <a:rPr lang="ru-RU" b="1" dirty="0" smtClean="0"/>
              <a:t>Учитель химии и биологии </a:t>
            </a:r>
            <a:r>
              <a:rPr lang="ru-RU" b="1" dirty="0" err="1" smtClean="0"/>
              <a:t>Файзрахманова</a:t>
            </a:r>
            <a:r>
              <a:rPr lang="ru-RU" b="1" dirty="0" smtClean="0"/>
              <a:t> </a:t>
            </a:r>
            <a:r>
              <a:rPr lang="ru-RU" b="1" dirty="0" smtClean="0"/>
              <a:t>Гулина Равилевна</a:t>
            </a:r>
          </a:p>
          <a:p>
            <a:endParaRPr lang="ru-RU" dirty="0"/>
          </a:p>
        </p:txBody>
      </p:sp>
    </p:spTree>
    <p:extLst>
      <p:ext uri="{BB962C8B-B14F-4D97-AF65-F5344CB8AC3E}">
        <p14:creationId xmlns:p14="http://schemas.microsoft.com/office/powerpoint/2010/main" val="589582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260648"/>
            <a:ext cx="8064896" cy="4032448"/>
          </a:xfrm>
        </p:spPr>
        <p:txBody>
          <a:bodyPr>
            <a:noAutofit/>
          </a:bodyPr>
          <a:lstStyle/>
          <a:p>
            <a:pPr marL="45720" indent="0" fontAlgn="base">
              <a:buNone/>
            </a:pPr>
            <a:r>
              <a:rPr lang="ru-RU" sz="1600" b="1" dirty="0">
                <a:latin typeface="Times New Roman" pitchFamily="18" charset="0"/>
                <a:cs typeface="Times New Roman" pitchFamily="18" charset="0"/>
              </a:rPr>
              <a:t>В связи с этим, основной целью данной работой явилось: изучение эпифитных лишайников на территории зеленых насаждений и определение степени загрязнения различных территорий.  </a:t>
            </a:r>
          </a:p>
          <a:p>
            <a:pPr marL="45720" indent="0" algn="ctr" fontAlgn="base">
              <a:buNone/>
            </a:pPr>
            <a:r>
              <a:rPr lang="ru-RU" sz="2400" b="1" u="sng" dirty="0">
                <a:latin typeface="Times New Roman" pitchFamily="18" charset="0"/>
                <a:cs typeface="Times New Roman" pitchFamily="18" charset="0"/>
              </a:rPr>
              <a:t>Участок для исследований выбирался примерно </a:t>
            </a:r>
            <a:r>
              <a:rPr lang="ru-RU" sz="2400" b="1" u="sng" dirty="0" smtClean="0">
                <a:latin typeface="Times New Roman" pitchFamily="18" charset="0"/>
                <a:cs typeface="Times New Roman" pitchFamily="18" charset="0"/>
              </a:rPr>
              <a:t>              одинаковый</a:t>
            </a:r>
            <a:r>
              <a:rPr lang="ru-RU" sz="2400" b="1" u="sng" dirty="0">
                <a:latin typeface="Times New Roman" pitchFamily="18" charset="0"/>
                <a:cs typeface="Times New Roman" pitchFamily="18" charset="0"/>
              </a:rPr>
              <a:t>. </a:t>
            </a:r>
          </a:p>
          <a:p>
            <a:pPr fontAlgn="base"/>
            <a:r>
              <a:rPr lang="ru-RU" sz="1600" b="1" dirty="0">
                <a:latin typeface="Times New Roman" pitchFamily="18" charset="0"/>
                <a:cs typeface="Times New Roman" pitchFamily="18" charset="0"/>
              </a:rPr>
              <a:t>Площадка № 1: "Лес". Эта зона отдалена от промышленной зоны  города. Исследовался участок вокруг леса, вдали от дороги с интенсивным транспортным потоком.</a:t>
            </a:r>
          </a:p>
          <a:p>
            <a:pPr fontAlgn="base"/>
            <a:r>
              <a:rPr lang="ru-RU" sz="1600" b="1" dirty="0">
                <a:latin typeface="Times New Roman" pitchFamily="18" charset="0"/>
                <a:cs typeface="Times New Roman" pitchFamily="18" charset="0"/>
              </a:rPr>
              <a:t>Площадка № 2: Территория около школы.</a:t>
            </a:r>
          </a:p>
          <a:p>
            <a:pPr fontAlgn="base"/>
            <a:r>
              <a:rPr lang="ru-RU" sz="1600" b="1" dirty="0">
                <a:latin typeface="Times New Roman" pitchFamily="18" charset="0"/>
                <a:cs typeface="Times New Roman" pitchFamily="18" charset="0"/>
              </a:rPr>
              <a:t>Площадка № 3: Проезжая часть дороги.</a:t>
            </a:r>
          </a:p>
          <a:p>
            <a:pPr fontAlgn="base"/>
            <a:r>
              <a:rPr lang="ru-RU" sz="1600" b="1" dirty="0">
                <a:latin typeface="Times New Roman" pitchFamily="18" charset="0"/>
                <a:cs typeface="Times New Roman" pitchFamily="18" charset="0"/>
              </a:rPr>
              <a:t>Площадка №4: Территория АСПК</a:t>
            </a:r>
          </a:p>
          <a:p>
            <a:pPr marL="45720" indent="0" fontAlgn="base">
              <a:buNone/>
            </a:pPr>
            <a:r>
              <a:rPr lang="ru-RU" sz="1600" b="1" dirty="0">
                <a:latin typeface="Times New Roman" pitchFamily="18" charset="0"/>
                <a:cs typeface="Times New Roman" pitchFamily="18" charset="0"/>
              </a:rPr>
              <a:t>Анализ видового разнообразия лишайников изучаемых участков предполагает сбор и определение видов лишайников. Но систематический сбор образцов может нанести ущерб </a:t>
            </a:r>
            <a:r>
              <a:rPr lang="ru-RU" sz="1600" b="1" dirty="0" err="1">
                <a:latin typeface="Times New Roman" pitchFamily="18" charset="0"/>
                <a:cs typeface="Times New Roman" pitchFamily="18" charset="0"/>
              </a:rPr>
              <a:t>лихенофлоре</a:t>
            </a:r>
            <a:r>
              <a:rPr lang="ru-RU" sz="1600" b="1" dirty="0">
                <a:latin typeface="Times New Roman" pitchFamily="18" charset="0"/>
                <a:cs typeface="Times New Roman" pitchFamily="18" charset="0"/>
              </a:rPr>
              <a:t>, поэтому для исследований нами был выбран самый безопасный способ, отвечающий позициям невмешательства в природу: фотоиллюстрации по методике А.В. Пчелкина.</a:t>
            </a:r>
          </a:p>
          <a:p>
            <a:pPr marL="45720" indent="0" fontAlgn="base">
              <a:buNone/>
            </a:pPr>
            <a:r>
              <a:rPr lang="ru-RU" sz="1600" b="1" dirty="0">
                <a:latin typeface="Times New Roman" pitchFamily="18" charset="0"/>
                <a:cs typeface="Times New Roman" pitchFamily="18" charset="0"/>
              </a:rPr>
              <a:t>Фотографировались деревья различных пород: ель, береза, вяз,  и клен. Проективное покрытие осуществлялось с помощью балльной шкалы  Браун-Бланке, т.е. системы цифр для объединенной оценки проективного покрытия и обилия видов.</a:t>
            </a:r>
          </a:p>
          <a:p>
            <a:pPr marL="45720" indent="0" fontAlgn="base">
              <a:buNone/>
            </a:pPr>
            <a:r>
              <a:rPr lang="ru-RU" sz="1600" b="1" dirty="0">
                <a:latin typeface="Times New Roman" pitchFamily="18" charset="0"/>
                <a:cs typeface="Times New Roman" pitchFamily="18" charset="0"/>
              </a:rPr>
              <a:t>Таким образом, проективное покрытие может определяться в количественных или в балльных величинах. Для определения количественных характеристик проективного покрытия применяют ряд методов, одним из которых и является метод визуальной оценки, т.е. определение на глаз</a:t>
            </a:r>
            <a:r>
              <a:rPr lang="ru-RU" sz="1600" b="1" dirty="0" smtClean="0">
                <a:latin typeface="Times New Roman" pitchFamily="18" charset="0"/>
                <a:cs typeface="Times New Roman" pitchFamily="18" charset="0"/>
              </a:rPr>
              <a:t>.</a:t>
            </a:r>
            <a:endParaRPr lang="ru-RU" sz="1600" b="1" dirty="0">
              <a:latin typeface="Times New Roman" pitchFamily="18" charset="0"/>
              <a:cs typeface="Times New Roman" pitchFamily="18" charset="0"/>
            </a:endParaRPr>
          </a:p>
          <a:p>
            <a:pPr marL="45720" indent="0" fontAlgn="base">
              <a:buNone/>
            </a:pPr>
            <a:endParaRPr lang="ru-RU" sz="1400" b="1" dirty="0" smtClean="0">
              <a:latin typeface="Times New Roman" pitchFamily="18" charset="0"/>
              <a:cs typeface="Times New Roman" pitchFamily="18" charset="0"/>
            </a:endParaRPr>
          </a:p>
          <a:p>
            <a:pPr marL="45720" indent="0" fontAlgn="base">
              <a:buNone/>
            </a:pPr>
            <a:endParaRPr lang="ru-RU"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3411328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3659456393"/>
              </p:ext>
            </p:extLst>
          </p:nvPr>
        </p:nvGraphicFramePr>
        <p:xfrm>
          <a:off x="179512" y="260648"/>
          <a:ext cx="8712968" cy="6192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0281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337858029"/>
              </p:ext>
            </p:extLst>
          </p:nvPr>
        </p:nvGraphicFramePr>
        <p:xfrm>
          <a:off x="251520" y="188640"/>
          <a:ext cx="8557353" cy="6480719"/>
        </p:xfrm>
        <a:graphic>
          <a:graphicData uri="http://schemas.openxmlformats.org/drawingml/2006/table">
            <a:tbl>
              <a:tblPr firstRow="1" firstCol="1" bandRow="1">
                <a:tableStyleId>{5C22544A-7EE6-4342-B048-85BDC9FD1C3A}</a:tableStyleId>
              </a:tblPr>
              <a:tblGrid>
                <a:gridCol w="2464054"/>
                <a:gridCol w="1991820"/>
                <a:gridCol w="2118453"/>
                <a:gridCol w="1983026"/>
              </a:tblGrid>
              <a:tr h="917699">
                <a:tc>
                  <a:txBody>
                    <a:bodyPr/>
                    <a:lstStyle/>
                    <a:p>
                      <a:pPr algn="ctr">
                        <a:lnSpc>
                          <a:spcPct val="115000"/>
                        </a:lnSpc>
                        <a:spcAft>
                          <a:spcPts val="0"/>
                        </a:spcAft>
                      </a:pPr>
                      <a:r>
                        <a:rPr lang="ru-RU" sz="1400" dirty="0">
                          <a:effectLst/>
                        </a:rPr>
                        <a:t> </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a:effectLst/>
                        </a:rPr>
                        <a:t>Накипные</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a:effectLst/>
                        </a:rPr>
                        <a:t>Листовые</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a:effectLst/>
                        </a:rPr>
                        <a:t>Кустистые</a:t>
                      </a:r>
                      <a:endParaRPr lang="ru-RU" sz="1100">
                        <a:effectLst/>
                        <a:latin typeface="Calibri"/>
                        <a:ea typeface="Calibri"/>
                        <a:cs typeface="Times New Roman"/>
                      </a:endParaRPr>
                    </a:p>
                  </a:txBody>
                  <a:tcPr marL="68580" marR="68580" marT="0" marB="0"/>
                </a:tc>
              </a:tr>
              <a:tr h="1210002">
                <a:tc>
                  <a:txBody>
                    <a:bodyPr/>
                    <a:lstStyle/>
                    <a:p>
                      <a:pPr algn="ctr">
                        <a:lnSpc>
                          <a:spcPct val="115000"/>
                        </a:lnSpc>
                        <a:spcAft>
                          <a:spcPts val="0"/>
                        </a:spcAft>
                      </a:pPr>
                      <a:r>
                        <a:rPr lang="ru-RU" sz="1400">
                          <a:effectLst/>
                        </a:rPr>
                        <a:t>Площадка №1: Лес</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a:effectLst/>
                        </a:rPr>
                        <a:t>+ +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a:effectLst/>
                        </a:rPr>
                        <a:t>+ +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a:effectLst/>
                        </a:rPr>
                        <a:t>+ + +</a:t>
                      </a:r>
                      <a:endParaRPr lang="ru-RU" sz="1100">
                        <a:effectLst/>
                        <a:latin typeface="Calibri"/>
                        <a:ea typeface="Calibri"/>
                        <a:cs typeface="Times New Roman"/>
                      </a:endParaRPr>
                    </a:p>
                  </a:txBody>
                  <a:tcPr marL="68580" marR="68580" marT="0" marB="0"/>
                </a:tc>
              </a:tr>
              <a:tr h="1542277">
                <a:tc>
                  <a:txBody>
                    <a:bodyPr/>
                    <a:lstStyle/>
                    <a:p>
                      <a:pPr algn="ctr">
                        <a:lnSpc>
                          <a:spcPct val="115000"/>
                        </a:lnSpc>
                        <a:spcAft>
                          <a:spcPts val="0"/>
                        </a:spcAft>
                      </a:pPr>
                      <a:r>
                        <a:rPr lang="ru-RU" sz="1400">
                          <a:effectLst/>
                        </a:rPr>
                        <a:t>Площадка №2: Территория около школы</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a:effectLst/>
                        </a:rPr>
                        <a:t>+ +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a:effectLst/>
                        </a:rPr>
                        <a:t>+  +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a:effectLst/>
                        </a:rPr>
                        <a:t>+  + </a:t>
                      </a:r>
                      <a:endParaRPr lang="ru-RU" sz="1100">
                        <a:effectLst/>
                        <a:latin typeface="Calibri"/>
                        <a:ea typeface="Calibri"/>
                        <a:cs typeface="Times New Roman"/>
                      </a:endParaRPr>
                    </a:p>
                  </a:txBody>
                  <a:tcPr marL="68580" marR="68580" marT="0" marB="0"/>
                </a:tc>
              </a:tr>
              <a:tr h="1542277">
                <a:tc>
                  <a:txBody>
                    <a:bodyPr/>
                    <a:lstStyle/>
                    <a:p>
                      <a:pPr algn="ctr">
                        <a:lnSpc>
                          <a:spcPct val="115000"/>
                        </a:lnSpc>
                        <a:spcAft>
                          <a:spcPts val="0"/>
                        </a:spcAft>
                      </a:pPr>
                      <a:r>
                        <a:rPr lang="ru-RU" sz="1400" dirty="0">
                          <a:effectLst/>
                        </a:rPr>
                        <a:t>Площадка №3: Проезжая часть дороги</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a:effectLst/>
                        </a:rPr>
                        <a:t>+</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a:effectLst/>
                        </a:rPr>
                        <a:t> - - -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a:effectLst/>
                        </a:rPr>
                        <a:t> - - - </a:t>
                      </a:r>
                      <a:endParaRPr lang="ru-RU" sz="1100">
                        <a:effectLst/>
                        <a:latin typeface="Calibri"/>
                        <a:ea typeface="Calibri"/>
                        <a:cs typeface="Times New Roman"/>
                      </a:endParaRPr>
                    </a:p>
                  </a:txBody>
                  <a:tcPr marL="68580" marR="68580" marT="0" marB="0"/>
                </a:tc>
              </a:tr>
              <a:tr h="1268464">
                <a:tc>
                  <a:txBody>
                    <a:bodyPr/>
                    <a:lstStyle/>
                    <a:p>
                      <a:pPr algn="ctr">
                        <a:lnSpc>
                          <a:spcPct val="115000"/>
                        </a:lnSpc>
                        <a:spcAft>
                          <a:spcPts val="0"/>
                        </a:spcAft>
                      </a:pPr>
                      <a:r>
                        <a:rPr lang="ru-RU" sz="1400" dirty="0">
                          <a:effectLst/>
                        </a:rPr>
                        <a:t>Площадка №4: Территория АСПК</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smtClean="0">
                          <a:effectLst/>
                        </a:rPr>
                        <a:t>+ </a:t>
                      </a:r>
                      <a:r>
                        <a:rPr lang="ru-RU" sz="1400" dirty="0">
                          <a:effectLst/>
                        </a:rPr>
                        <a:t>- - </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a:effectLst/>
                        </a:rPr>
                        <a:t> - - - </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a:effectLst/>
                        </a:rPr>
                        <a:t> - - -</a:t>
                      </a:r>
                      <a:endParaRPr lang="ru-RU"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27510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332656"/>
            <a:ext cx="4568295" cy="1143000"/>
          </a:xfrm>
        </p:spPr>
        <p:txBody>
          <a:bodyPr/>
          <a:lstStyle/>
          <a:p>
            <a:pPr marL="0" indent="0">
              <a:buNone/>
            </a:pPr>
            <a:r>
              <a:rPr lang="ru-RU" sz="4800" kern="10" dirty="0">
                <a:ln w="9525">
                  <a:noFill/>
                  <a:round/>
                  <a:headEnd/>
                  <a:tailEnd/>
                </a:ln>
                <a:gradFill rotWithShape="0">
                  <a:gsLst>
                    <a:gs pos="0">
                      <a:srgbClr val="FFFF00"/>
                    </a:gs>
                    <a:gs pos="50000">
                      <a:srgbClr val="FF0000"/>
                    </a:gs>
                    <a:gs pos="100000">
                      <a:srgbClr val="FFFF00"/>
                    </a:gs>
                  </a:gsLst>
                  <a:lin ang="5400000" scaled="1"/>
                </a:gradFill>
                <a:latin typeface="Impact"/>
              </a:rPr>
              <a:t>Рекомендации</a:t>
            </a:r>
            <a:br>
              <a:rPr lang="ru-RU" sz="4800" kern="10" dirty="0">
                <a:ln w="9525">
                  <a:noFill/>
                  <a:round/>
                  <a:headEnd/>
                  <a:tailEnd/>
                </a:ln>
                <a:gradFill rotWithShape="0">
                  <a:gsLst>
                    <a:gs pos="0">
                      <a:srgbClr val="FFFF00"/>
                    </a:gs>
                    <a:gs pos="50000">
                      <a:srgbClr val="FF0000"/>
                    </a:gs>
                    <a:gs pos="100000">
                      <a:srgbClr val="FFFF00"/>
                    </a:gs>
                  </a:gsLst>
                  <a:lin ang="5400000" scaled="1"/>
                </a:gradFill>
                <a:latin typeface="Impact"/>
              </a:rPr>
            </a:br>
            <a:endParaRPr lang="ru-RU" dirty="0"/>
          </a:p>
        </p:txBody>
      </p:sp>
      <p:sp>
        <p:nvSpPr>
          <p:cNvPr id="3" name="Місце для вмісту 2"/>
          <p:cNvSpPr>
            <a:spLocks noGrp="1"/>
          </p:cNvSpPr>
          <p:nvPr>
            <p:ph sz="quarter" idx="13"/>
          </p:nvPr>
        </p:nvSpPr>
        <p:spPr>
          <a:xfrm>
            <a:off x="1115616" y="1628800"/>
            <a:ext cx="6400800" cy="3474720"/>
          </a:xfrm>
        </p:spPr>
        <p:txBody>
          <a:bodyPr>
            <a:normAutofit fontScale="92500" lnSpcReduction="10000"/>
          </a:bodyPr>
          <a:lstStyle/>
          <a:p>
            <a:pPr marL="45720" indent="0">
              <a:buNone/>
            </a:pPr>
            <a:r>
              <a:rPr lang="ru-RU" b="1" dirty="0"/>
              <a:t>В целях регуляции газового состава воздуха и степени его загрязнения необходимо высаживать деревья, разбивать скверы, газоны, парки в микрорайонах с высокой антропогенной нагрузкой (вдоль крупных автомагистралей, около промышленных предприятий, котельных и пр.). </a:t>
            </a:r>
            <a:br>
              <a:rPr lang="ru-RU" b="1" dirty="0"/>
            </a:br>
            <a:r>
              <a:rPr lang="ru-RU" b="1" dirty="0"/>
              <a:t>    Использовать для озеленения наиболее устойчивые к воздействию пыли, дыма и газа виды древесных пород: тополь, липу, клен,  клен, боярышник обыкновенный, шиповник, и т.п</a:t>
            </a:r>
            <a:endParaRPr lang="ru-RU" dirty="0"/>
          </a:p>
          <a:p>
            <a:pPr marL="45720" indent="0">
              <a:buNone/>
            </a:pPr>
            <a:endParaRPr lang="ru-RU" dirty="0"/>
          </a:p>
        </p:txBody>
      </p:sp>
    </p:spTree>
    <p:extLst>
      <p:ext uri="{BB962C8B-B14F-4D97-AF65-F5344CB8AC3E}">
        <p14:creationId xmlns:p14="http://schemas.microsoft.com/office/powerpoint/2010/main" val="2760201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1680" y="476672"/>
            <a:ext cx="4032448" cy="369332"/>
          </a:xfrm>
          <a:prstGeom prst="rect">
            <a:avLst/>
          </a:prstGeom>
          <a:noFill/>
        </p:spPr>
        <p:txBody>
          <a:bodyPr wrap="square" rtlCol="0">
            <a:spAutoFit/>
          </a:bodyPr>
          <a:lstStyle/>
          <a:p>
            <a:endParaRPr lang="ru-RU" dirty="0"/>
          </a:p>
        </p:txBody>
      </p:sp>
      <p:sp>
        <p:nvSpPr>
          <p:cNvPr id="6" name="Прямокутник 5"/>
          <p:cNvSpPr/>
          <p:nvPr/>
        </p:nvSpPr>
        <p:spPr>
          <a:xfrm>
            <a:off x="755576" y="307395"/>
            <a:ext cx="6727547" cy="707886"/>
          </a:xfrm>
          <a:prstGeom prst="rect">
            <a:avLst/>
          </a:prstGeom>
          <a:noFill/>
        </p:spPr>
        <p:txBody>
          <a:bodyPr wrap="none" lIns="91440" tIns="45720" rIns="91440" bIns="45720">
            <a:spAutoFit/>
          </a:bodyPr>
          <a:lstStyle/>
          <a:p>
            <a:pPr algn="ctr"/>
            <a:r>
              <a:rPr lang="uk-UA"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Роль лишайников в природе.</a:t>
            </a:r>
            <a:endParaRPr lang="uk-UA"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TextBox 6"/>
          <p:cNvSpPr txBox="1"/>
          <p:nvPr/>
        </p:nvSpPr>
        <p:spPr>
          <a:xfrm>
            <a:off x="323528" y="1234124"/>
            <a:ext cx="8136904" cy="5262979"/>
          </a:xfrm>
          <a:prstGeom prst="rect">
            <a:avLst/>
          </a:prstGeom>
          <a:noFill/>
        </p:spPr>
        <p:txBody>
          <a:bodyPr wrap="square" rtlCol="0">
            <a:spAutoFit/>
          </a:bodyPr>
          <a:lstStyle/>
          <a:p>
            <a:r>
              <a:rPr lang="ru-RU" altLang="ru-RU" sz="2400" b="1" dirty="0" smtClean="0"/>
              <a:t>Лишайники являются организмами-пионерами. Они разрушают горные породы, выделяя лишайниковую кислоту. Их разрушительное действие завершает воздух и вода. Поселяясь в местах где растения жить не могут, через некоторое время, частично отмирая, образуют небольшое количество гумуса, на котором могут поселиться другие растения, например мхи. Со временем, на месте произрастания лишайников образуется грунт. В</a:t>
            </a:r>
            <a:r>
              <a:rPr lang="ru-RU" sz="2400" b="1" dirty="0" smtClean="0"/>
              <a:t>носят </a:t>
            </a:r>
            <a:r>
              <a:rPr lang="ru-RU" sz="2400" b="1" dirty="0"/>
              <a:t>существенный вклад в процессы </a:t>
            </a:r>
            <a:r>
              <a:rPr lang="ru-RU" sz="2400" b="1" dirty="0" smtClean="0"/>
              <a:t>почвообразования.</a:t>
            </a:r>
          </a:p>
          <a:p>
            <a:r>
              <a:rPr lang="ru-RU" sz="2400" b="1" dirty="0"/>
              <a:t>Лишайники служат кормом животным (например, исландский мох (Cetraria islandica) служит традиционным кормом северным оленям)</a:t>
            </a:r>
            <a:endParaRPr lang="ru-RU" altLang="ru-RU" sz="2400" b="1" dirty="0" smtClean="0"/>
          </a:p>
          <a:p>
            <a:endParaRPr lang="ru-RU" sz="2400" b="1" dirty="0" smtClean="0"/>
          </a:p>
          <a:p>
            <a:endParaRPr lang="ru-RU" sz="2400" b="1" dirty="0"/>
          </a:p>
        </p:txBody>
      </p:sp>
    </p:spTree>
    <p:extLst>
      <p:ext uri="{BB962C8B-B14F-4D97-AF65-F5344CB8AC3E}">
        <p14:creationId xmlns:p14="http://schemas.microsoft.com/office/powerpoint/2010/main" val="1620513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Місце для вмісту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99393"/>
            <a:ext cx="9144000" cy="6957393"/>
          </a:xfrm>
        </p:spPr>
      </p:pic>
    </p:spTree>
    <p:extLst>
      <p:ext uri="{BB962C8B-B14F-4D97-AF65-F5344CB8AC3E}">
        <p14:creationId xmlns:p14="http://schemas.microsoft.com/office/powerpoint/2010/main" val="2779865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Місце для вмісту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68" y="34102"/>
            <a:ext cx="9142931" cy="6857200"/>
          </a:xfrm>
        </p:spPr>
      </p:pic>
    </p:spTree>
    <p:extLst>
      <p:ext uri="{BB962C8B-B14F-4D97-AF65-F5344CB8AC3E}">
        <p14:creationId xmlns:p14="http://schemas.microsoft.com/office/powerpoint/2010/main" val="4212972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902308" y="201414"/>
            <a:ext cx="7267375" cy="923330"/>
          </a:xfrm>
          <a:prstGeom prst="rect">
            <a:avLst/>
          </a:prstGeom>
          <a:noFill/>
        </p:spPr>
        <p:txBody>
          <a:bodyPr wrap="none" lIns="91440" tIns="45720" rIns="91440" bIns="45720">
            <a:spAutoFit/>
          </a:bodyPr>
          <a:lstStyle/>
          <a:p>
            <a:pPr algn="ctr"/>
            <a:r>
              <a:rPr lang="uk-U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Легенда о лешайниках.</a:t>
            </a:r>
            <a:endParaRPr lang="uk-U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1115616" y="1340768"/>
            <a:ext cx="6840760" cy="4893647"/>
          </a:xfrm>
          <a:prstGeom prst="rect">
            <a:avLst/>
          </a:prstGeom>
          <a:noFill/>
        </p:spPr>
        <p:txBody>
          <a:bodyPr wrap="square" rtlCol="0">
            <a:spAutoFit/>
          </a:bodyPr>
          <a:lstStyle/>
          <a:p>
            <a:r>
              <a:rPr lang="ru-RU" altLang="ru-RU" sz="2400" b="1" dirty="0" smtClean="0"/>
              <a:t>Существует легенда о том , как в бесплодной пустыне люди, истощенные голодом и трудным переходом, встретили на земле массу мелких сухих крупинок, похожих на манную крупу. Насытившись этими крупинками, люди обрели силы, позволившие им пройти трудный путь. Предполагают, что крупинки, о которых рассказано в легенде, – это съедобный лишайник, серые комочки которого ветер перекатывает по пустыням Африки, Передней и Средней Азии. Отсюда пошло выражение “манна небесная</a:t>
            </a:r>
            <a:endParaRPr lang="ru-RU" sz="2400" b="1" dirty="0"/>
          </a:p>
        </p:txBody>
      </p:sp>
    </p:spTree>
    <p:extLst>
      <p:ext uri="{BB962C8B-B14F-4D97-AF65-F5344CB8AC3E}">
        <p14:creationId xmlns:p14="http://schemas.microsoft.com/office/powerpoint/2010/main" val="3922761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5596" y="1052736"/>
            <a:ext cx="7416824" cy="5410712"/>
          </a:xfrm>
          <a:prstGeom prst="rect">
            <a:avLst/>
          </a:prstGeom>
          <a:noFill/>
        </p:spPr>
        <p:txBody>
          <a:bodyPr wrap="square" rtlCol="0">
            <a:spAutoFit/>
          </a:bodyPr>
          <a:lstStyle/>
          <a:p>
            <a:pPr algn="just">
              <a:lnSpc>
                <a:spcPct val="80000"/>
              </a:lnSpc>
            </a:pPr>
            <a:r>
              <a:rPr lang="ru-RU" altLang="ru-RU" b="1" dirty="0" smtClean="0">
                <a:solidFill>
                  <a:schemeClr val="tx2">
                    <a:lumMod val="60000"/>
                    <a:lumOff val="40000"/>
                  </a:schemeClr>
                </a:solidFill>
              </a:rPr>
              <a:t>Лишайники растут в очень неблагоприятных для жизни условиях. Вот только переносить загрязнение воздуха большинство лишайников оказались неспособны! . Особенно вредными для лишайника являются соединения серы (оксида серы SO2), угарный газ (оксид углерода СО), соединения азота (оксид азота NO). Если концентрация оксида серы SO2 составляет 0,3 мг/м3, там лишайники не растут вообще. </a:t>
            </a:r>
          </a:p>
          <a:p>
            <a:pPr algn="just">
              <a:lnSpc>
                <a:spcPct val="80000"/>
              </a:lnSpc>
            </a:pPr>
            <a:r>
              <a:rPr lang="ru-RU" altLang="ru-RU" b="1" dirty="0" smtClean="0">
                <a:solidFill>
                  <a:schemeClr val="tx2">
                    <a:lumMod val="60000"/>
                    <a:lumOff val="40000"/>
                  </a:schemeClr>
                </a:solidFill>
              </a:rPr>
              <a:t>Тут такая интересная история получилась с названием этой группы живых организмов. Слова «</a:t>
            </a:r>
            <a:r>
              <a:rPr lang="ru-RU" altLang="ru-RU" b="1" i="1" dirty="0" smtClean="0">
                <a:solidFill>
                  <a:schemeClr val="tx2">
                    <a:lumMod val="60000"/>
                    <a:lumOff val="40000"/>
                  </a:schemeClr>
                </a:solidFill>
              </a:rPr>
              <a:t>лишайник</a:t>
            </a:r>
            <a:r>
              <a:rPr lang="ru-RU" altLang="ru-RU" b="1" dirty="0" smtClean="0">
                <a:solidFill>
                  <a:schemeClr val="tx2">
                    <a:lumMod val="60000"/>
                    <a:lumOff val="40000"/>
                  </a:schemeClr>
                </a:solidFill>
              </a:rPr>
              <a:t>» и «</a:t>
            </a:r>
            <a:r>
              <a:rPr lang="ru-RU" altLang="ru-RU" b="1" i="1" dirty="0" smtClean="0">
                <a:solidFill>
                  <a:schemeClr val="tx2">
                    <a:lumMod val="60000"/>
                    <a:lumOff val="40000"/>
                  </a:schemeClr>
                </a:solidFill>
              </a:rPr>
              <a:t>лишай</a:t>
            </a:r>
            <a:r>
              <a:rPr lang="ru-RU" altLang="ru-RU" b="1" dirty="0" smtClean="0">
                <a:solidFill>
                  <a:schemeClr val="tx2">
                    <a:lumMod val="60000"/>
                    <a:lumOff val="40000"/>
                  </a:schemeClr>
                </a:solidFill>
              </a:rPr>
              <a:t>» от одного корня происходят. И это не случайно. Еще в XIX веке некоторые ботаники именно лишаями лишайников называли. Лишаи – хорошо известные кожные заболевания человека и животных. И лишайники, растущие на деревьях, именно заболеванием когда-то и считались. Или паразитами, питающимися соками дерева. А оказалось, что лишайники на деревьях свидетельствуют именно о здоровье леса! Лишайники – это своеобразные датчики, индикаторы чистоты воздуха. Если их много, экологическая обстановка нормальная, и растениям здесь хорошо. А вот если из леса лишайники исчезли – значит в лесу грозит беда. В загрязненном отходами человеческой деятельности воздухе лишайники не растут! Может быть поэтому сколько бы не искал, но я так не и встретил лишайников возле дороги. Значит, воздух у дорог загрязнен выхлопными газами</a:t>
            </a:r>
            <a:endParaRPr lang="ru-RU" b="1" dirty="0">
              <a:solidFill>
                <a:schemeClr val="tx2">
                  <a:lumMod val="60000"/>
                  <a:lumOff val="40000"/>
                </a:schemeClr>
              </a:solidFill>
            </a:endParaRPr>
          </a:p>
        </p:txBody>
      </p:sp>
      <p:sp>
        <p:nvSpPr>
          <p:cNvPr id="7" name="Прямокутник 6"/>
          <p:cNvSpPr/>
          <p:nvPr/>
        </p:nvSpPr>
        <p:spPr>
          <a:xfrm>
            <a:off x="1115616" y="79112"/>
            <a:ext cx="7056784" cy="861774"/>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spcBef>
                <a:spcPct val="50000"/>
              </a:spcBef>
            </a:pPr>
            <a:r>
              <a:rPr lang="ru-RU" altLang="ru-RU" sz="2000" b="1" dirty="0" smtClean="0">
                <a:solidFill>
                  <a:schemeClr val="accent2"/>
                </a:solidFill>
                <a:latin typeface="Arial" charset="0"/>
              </a:rPr>
              <a:t>Лишайники – индикаторы чистоты</a:t>
            </a:r>
          </a:p>
          <a:p>
            <a:pPr algn="ctr">
              <a:spcBef>
                <a:spcPct val="50000"/>
              </a:spcBef>
            </a:pPr>
            <a:r>
              <a:rPr lang="ru-RU" altLang="ru-RU" sz="2000" b="1" dirty="0" smtClean="0">
                <a:solidFill>
                  <a:schemeClr val="accent2"/>
                </a:solidFill>
                <a:latin typeface="Arial" charset="0"/>
              </a:rPr>
              <a:t> воздуха</a:t>
            </a:r>
            <a:endParaRPr lang="ru-RU" altLang="ru-RU" sz="2000" b="1" dirty="0">
              <a:solidFill>
                <a:schemeClr val="accent2"/>
              </a:solidFill>
              <a:latin typeface="Arial" charset="0"/>
            </a:endParaRPr>
          </a:p>
        </p:txBody>
      </p:sp>
    </p:spTree>
    <p:extLst>
      <p:ext uri="{BB962C8B-B14F-4D97-AF65-F5344CB8AC3E}">
        <p14:creationId xmlns:p14="http://schemas.microsoft.com/office/powerpoint/2010/main" val="1774934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3563888" y="764704"/>
            <a:ext cx="2429832" cy="923330"/>
          </a:xfrm>
          <a:prstGeom prst="rect">
            <a:avLst/>
          </a:prstGeom>
          <a:noFill/>
        </p:spPr>
        <p:txBody>
          <a:bodyPr wrap="none" lIns="91440" tIns="45720" rIns="91440" bIns="45720">
            <a:spAutoFit/>
          </a:bodyPr>
          <a:lstStyle/>
          <a:p>
            <a:pPr algn="ctr"/>
            <a:r>
              <a:rPr lang="uk-UA"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Вывод</a:t>
            </a:r>
            <a:endParaRPr lang="uk-UA"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a:off x="1475656" y="2276872"/>
            <a:ext cx="6336704" cy="3447098"/>
          </a:xfrm>
          <a:prstGeom prst="rect">
            <a:avLst/>
          </a:prstGeom>
          <a:noFill/>
        </p:spPr>
        <p:txBody>
          <a:bodyPr wrap="square" rtlCol="0">
            <a:spAutoFit/>
          </a:bodyPr>
          <a:lstStyle/>
          <a:p>
            <a:r>
              <a:rPr lang="ru-RU" altLang="ru-RU" sz="2000" b="1" dirty="0" smtClean="0">
                <a:latin typeface="Arial" charset="0"/>
              </a:rPr>
              <a:t>Любознательность, по-моему, не самая худшая черта человека. Такие вот любопытные подробности. Подводя итог выполненной работе я могу сказать, что лишайники – совершенно разные живые организмы, и называть лишайник растением будет неправильно. Лишайники показывают чистоту воздуха. Там, где воздух  загрязнен лишайники расти не будут. Лишайники являются первопосленцами</a:t>
            </a:r>
            <a:r>
              <a:rPr lang="ru-RU" altLang="ru-RU" b="1" dirty="0" smtClean="0">
                <a:latin typeface="Arial" charset="0"/>
              </a:rPr>
              <a:t>.</a:t>
            </a:r>
          </a:p>
          <a:p>
            <a:endParaRPr lang="ru-RU" dirty="0"/>
          </a:p>
        </p:txBody>
      </p:sp>
    </p:spTree>
    <p:extLst>
      <p:ext uri="{BB962C8B-B14F-4D97-AF65-F5344CB8AC3E}">
        <p14:creationId xmlns:p14="http://schemas.microsoft.com/office/powerpoint/2010/main" val="2111981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7624" y="692696"/>
            <a:ext cx="6840760" cy="5786199"/>
          </a:xfrm>
          <a:prstGeom prst="rect">
            <a:avLst/>
          </a:prstGeom>
          <a:noFill/>
        </p:spPr>
        <p:txBody>
          <a:bodyPr wrap="square" rtlCol="0">
            <a:spAutoFit/>
          </a:bodyPr>
          <a:lstStyle/>
          <a:p>
            <a:pPr algn="ctr">
              <a:lnSpc>
                <a:spcPct val="80000"/>
              </a:lnSpc>
            </a:pPr>
            <a:r>
              <a:rPr lang="ru-RU" altLang="ru-RU" sz="3200" b="1" dirty="0" smtClean="0">
                <a:solidFill>
                  <a:schemeClr val="tx1">
                    <a:lumMod val="95000"/>
                    <a:lumOff val="5000"/>
                  </a:schemeClr>
                </a:solidFill>
              </a:rPr>
              <a:t>Введение</a:t>
            </a:r>
            <a:endParaRPr lang="en-US" altLang="ru-RU" sz="3200" b="1" dirty="0" smtClean="0">
              <a:solidFill>
                <a:schemeClr val="tx1">
                  <a:lumMod val="95000"/>
                  <a:lumOff val="5000"/>
                </a:schemeClr>
              </a:solidFill>
            </a:endParaRPr>
          </a:p>
          <a:p>
            <a:pPr algn="just">
              <a:lnSpc>
                <a:spcPct val="80000"/>
              </a:lnSpc>
            </a:pPr>
            <a:endParaRPr lang="ru-RU" altLang="ru-RU" sz="2400" b="1" dirty="0">
              <a:solidFill>
                <a:schemeClr val="tx1">
                  <a:lumMod val="95000"/>
                  <a:lumOff val="5000"/>
                </a:schemeClr>
              </a:solidFill>
            </a:endParaRPr>
          </a:p>
          <a:p>
            <a:pPr algn="just">
              <a:lnSpc>
                <a:spcPct val="80000"/>
              </a:lnSpc>
            </a:pPr>
            <a:r>
              <a:rPr lang="ru-RU" altLang="ru-RU" sz="2400" b="1" dirty="0" smtClean="0">
                <a:solidFill>
                  <a:schemeClr val="tx1">
                    <a:lumMod val="95000"/>
                    <a:lumOff val="5000"/>
                  </a:schemeClr>
                </a:solidFill>
              </a:rPr>
              <a:t>Все</a:t>
            </a:r>
            <a:r>
              <a:rPr lang="en-US" altLang="ru-RU" sz="2400" b="1" dirty="0" smtClean="0">
                <a:solidFill>
                  <a:schemeClr val="tx1">
                    <a:lumMod val="95000"/>
                    <a:lumOff val="5000"/>
                  </a:schemeClr>
                </a:solidFill>
              </a:rPr>
              <a:t> </a:t>
            </a:r>
            <a:r>
              <a:rPr lang="ru-RU" altLang="ru-RU" sz="2400" b="1" dirty="0" smtClean="0">
                <a:solidFill>
                  <a:schemeClr val="tx1">
                    <a:lumMod val="95000"/>
                    <a:lumOff val="5000"/>
                  </a:schemeClr>
                </a:solidFill>
              </a:rPr>
              <a:t>окружающие нас живые организмы можно разделить на большие группы: бактерии, грибы, животные, растения. Царство Растения объединяет более 350 тыс. видов живых организмов и представлено самыми разнообразными формами. В это царство входят  низшие растения - водоросли со сравнительно простым строением,  высшие споровые растения: мхи, плауны, папоротники, хвощи и высшие растения -  голосеменные и покрытосеменные. </a:t>
            </a:r>
            <a:endParaRPr lang="en-US" altLang="ru-RU" sz="2400" b="1" dirty="0" smtClean="0">
              <a:solidFill>
                <a:schemeClr val="tx1">
                  <a:lumMod val="95000"/>
                  <a:lumOff val="5000"/>
                </a:schemeClr>
              </a:solidFill>
            </a:endParaRPr>
          </a:p>
          <a:p>
            <a:pPr algn="just">
              <a:lnSpc>
                <a:spcPct val="80000"/>
              </a:lnSpc>
            </a:pPr>
            <a:r>
              <a:rPr lang="ru-RU" altLang="ru-RU" sz="2400" b="1" dirty="0" smtClean="0">
                <a:solidFill>
                  <a:schemeClr val="tx1">
                    <a:lumMod val="95000"/>
                    <a:lumOff val="5000"/>
                  </a:schemeClr>
                </a:solidFill>
              </a:rPr>
              <a:t>Меня очень заинтересовали лишайники. У этих организмов много загадочного и необычного. Они входят сразу в две группы организмов - грибы и водоросли</a:t>
            </a:r>
          </a:p>
          <a:p>
            <a:endParaRPr lang="ru-RU" dirty="0">
              <a:solidFill>
                <a:schemeClr val="tx1">
                  <a:lumMod val="95000"/>
                  <a:lumOff val="5000"/>
                </a:schemeClr>
              </a:solidFill>
            </a:endParaRPr>
          </a:p>
        </p:txBody>
      </p:sp>
    </p:spTree>
    <p:extLst>
      <p:ext uri="{BB962C8B-B14F-4D97-AF65-F5344CB8AC3E}">
        <p14:creationId xmlns:p14="http://schemas.microsoft.com/office/powerpoint/2010/main" val="659534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1835696" y="260648"/>
            <a:ext cx="4824535" cy="1754326"/>
          </a:xfrm>
          <a:prstGeom prst="rect">
            <a:avLst/>
          </a:prstGeom>
          <a:noFill/>
        </p:spPr>
        <p:txBody>
          <a:bodyPr wrap="square" lIns="91440" tIns="45720" rIns="91440" bIns="45720">
            <a:spAutoFit/>
          </a:bodyPr>
          <a:lstStyle/>
          <a:p>
            <a:pPr algn="ctr"/>
            <a:r>
              <a:rPr lang="uk-UA"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Литература</a:t>
            </a:r>
          </a:p>
          <a:p>
            <a:pPr algn="ctr"/>
            <a:endParaRPr lang="uk-UA"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5"/>
          <p:cNvSpPr txBox="1"/>
          <p:nvPr/>
        </p:nvSpPr>
        <p:spPr>
          <a:xfrm>
            <a:off x="1475656" y="1700808"/>
            <a:ext cx="5616624" cy="2677656"/>
          </a:xfrm>
          <a:prstGeom prst="rect">
            <a:avLst/>
          </a:prstGeom>
          <a:noFill/>
        </p:spPr>
        <p:txBody>
          <a:bodyPr wrap="square" rtlCol="0">
            <a:spAutoFit/>
          </a:bodyPr>
          <a:lstStyle/>
          <a:p>
            <a:pPr marL="342900" indent="-342900">
              <a:buAutoNum type="arabicPeriod"/>
            </a:pPr>
            <a:r>
              <a:rPr lang="ru-RU" sz="2400" b="1" dirty="0" smtClean="0"/>
              <a:t>Биология 6 класс, Пасечник В.В.</a:t>
            </a:r>
          </a:p>
          <a:p>
            <a:pPr marL="342900" indent="-342900">
              <a:buAutoNum type="arabicPeriod"/>
            </a:pPr>
            <a:r>
              <a:rPr lang="ru-RU" sz="2400" b="1" dirty="0" smtClean="0"/>
              <a:t>Атлас -определитель «от Земли до неба», А.А. Плешаков.</a:t>
            </a:r>
          </a:p>
          <a:p>
            <a:pPr marL="342900" indent="-342900">
              <a:buAutoNum type="arabicPeriod"/>
            </a:pPr>
            <a:r>
              <a:rPr lang="ru-RU" sz="2400" b="1" dirty="0" smtClean="0"/>
              <a:t>Интернет ресурсы. Википедия </a:t>
            </a:r>
            <a:r>
              <a:rPr lang="en-US" sz="2400" b="1" dirty="0"/>
              <a:t>https://</a:t>
            </a:r>
            <a:r>
              <a:rPr lang="en-US" sz="2400" b="1" dirty="0" smtClean="0"/>
              <a:t>ru.wikipedia.org/wiki</a:t>
            </a:r>
            <a:endParaRPr lang="ru-RU" sz="2400" b="1" dirty="0" smtClean="0"/>
          </a:p>
          <a:p>
            <a:pPr marL="342900" indent="-342900">
              <a:buAutoNum type="arabicPeriod"/>
            </a:pPr>
            <a:r>
              <a:rPr lang="ru-RU" sz="2400" b="1" dirty="0" smtClean="0"/>
              <a:t>Фотографии для данной работы, были сделаны лично мною.</a:t>
            </a:r>
            <a:endParaRPr lang="ru-RU" sz="2400" b="1" dirty="0"/>
          </a:p>
        </p:txBody>
      </p:sp>
    </p:spTree>
    <p:extLst>
      <p:ext uri="{BB962C8B-B14F-4D97-AF65-F5344CB8AC3E}">
        <p14:creationId xmlns:p14="http://schemas.microsoft.com/office/powerpoint/2010/main" val="1049446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07704" y="980728"/>
            <a:ext cx="5760640" cy="3785652"/>
          </a:xfrm>
          <a:prstGeom prst="rect">
            <a:avLst/>
          </a:prstGeom>
          <a:noFill/>
        </p:spPr>
        <p:txBody>
          <a:bodyPr wrap="square" lIns="91440" tIns="45720" rIns="91440" bIns="45720">
            <a:spAutoFit/>
          </a:bodyPr>
          <a:lstStyle/>
          <a:p>
            <a:pPr algn="ctr"/>
            <a:r>
              <a:rPr lang="ru-RU" sz="8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Спасибо</a:t>
            </a:r>
          </a:p>
          <a:p>
            <a:pPr algn="ctr"/>
            <a:r>
              <a:rPr lang="ru-RU" sz="8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з</a:t>
            </a:r>
            <a:r>
              <a:rPr lang="ru-RU" sz="8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а</a:t>
            </a:r>
          </a:p>
          <a:p>
            <a:pPr algn="ctr"/>
            <a:r>
              <a:rPr lang="ru-RU" sz="8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Вн</a:t>
            </a:r>
            <a:r>
              <a:rPr lang="ru-RU" sz="8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имание</a:t>
            </a:r>
            <a:endParaRPr lang="ru-RU" sz="8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26645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99592" y="548680"/>
            <a:ext cx="6912768" cy="5324535"/>
          </a:xfrm>
          <a:prstGeom prst="rect">
            <a:avLst/>
          </a:prstGeom>
          <a:noFill/>
        </p:spPr>
        <p:txBody>
          <a:bodyPr wrap="square" rtlCol="0">
            <a:spAutoFit/>
          </a:bodyPr>
          <a:lstStyle/>
          <a:p>
            <a:pPr>
              <a:lnSpc>
                <a:spcPct val="80000"/>
              </a:lnSpc>
            </a:pPr>
            <a:r>
              <a:rPr lang="ru-RU" altLang="ru-RU" sz="2400" b="1" dirty="0" smtClean="0">
                <a:solidFill>
                  <a:schemeClr val="bg2">
                    <a:lumMod val="50000"/>
                  </a:schemeClr>
                </a:solidFill>
              </a:rPr>
              <a:t>Цель:</a:t>
            </a:r>
          </a:p>
          <a:p>
            <a:pPr>
              <a:lnSpc>
                <a:spcPct val="80000"/>
              </a:lnSpc>
            </a:pPr>
            <a:endParaRPr lang="ru-RU" altLang="ru-RU" sz="2400" b="1" dirty="0" smtClean="0">
              <a:solidFill>
                <a:schemeClr val="bg2">
                  <a:lumMod val="50000"/>
                </a:schemeClr>
              </a:solidFill>
            </a:endParaRPr>
          </a:p>
          <a:p>
            <a:pPr algn="ctr">
              <a:lnSpc>
                <a:spcPct val="80000"/>
              </a:lnSpc>
            </a:pPr>
            <a:r>
              <a:rPr lang="ru-RU" altLang="ru-RU" sz="2000" b="1" dirty="0" smtClean="0">
                <a:latin typeface="Times New Roman" pitchFamily="18" charset="0"/>
                <a:cs typeface="Times New Roman" pitchFamily="18" charset="0"/>
              </a:rPr>
              <a:t>Определить  качество воздуха в с. Нижние </a:t>
            </a:r>
            <a:r>
              <a:rPr lang="ru-RU" altLang="ru-RU" sz="2000" b="1" dirty="0" err="1" smtClean="0">
                <a:latin typeface="Times New Roman" pitchFamily="18" charset="0"/>
                <a:cs typeface="Times New Roman" pitchFamily="18" charset="0"/>
              </a:rPr>
              <a:t>Метески</a:t>
            </a:r>
            <a:r>
              <a:rPr lang="ru-RU" altLang="ru-RU" sz="2000" b="1" dirty="0" smtClean="0">
                <a:latin typeface="Times New Roman" pitchFamily="18" charset="0"/>
                <a:cs typeface="Times New Roman" pitchFamily="18" charset="0"/>
              </a:rPr>
              <a:t> по методу </a:t>
            </a:r>
            <a:r>
              <a:rPr lang="ru-RU" altLang="ru-RU" sz="2000" b="1" dirty="0" err="1" smtClean="0">
                <a:latin typeface="Times New Roman" pitchFamily="18" charset="0"/>
                <a:cs typeface="Times New Roman" pitchFamily="18" charset="0"/>
              </a:rPr>
              <a:t>лихеноиндикации</a:t>
            </a:r>
            <a:r>
              <a:rPr lang="ru-RU" altLang="ru-RU" sz="2000" b="1" dirty="0" smtClean="0">
                <a:solidFill>
                  <a:schemeClr val="bg2">
                    <a:lumMod val="50000"/>
                  </a:schemeClr>
                </a:solidFill>
              </a:rPr>
              <a:t>.</a:t>
            </a:r>
          </a:p>
          <a:p>
            <a:pPr>
              <a:lnSpc>
                <a:spcPct val="80000"/>
              </a:lnSpc>
            </a:pPr>
            <a:r>
              <a:rPr lang="ru-RU" altLang="ru-RU" sz="2400" b="1" dirty="0" smtClean="0">
                <a:solidFill>
                  <a:schemeClr val="bg2">
                    <a:lumMod val="50000"/>
                  </a:schemeClr>
                </a:solidFill>
              </a:rPr>
              <a:t>Задачи: </a:t>
            </a:r>
          </a:p>
          <a:p>
            <a:pPr>
              <a:lnSpc>
                <a:spcPct val="80000"/>
              </a:lnSpc>
            </a:pPr>
            <a:endParaRPr lang="ru-RU" altLang="ru-RU" sz="2400" b="1" dirty="0" smtClean="0">
              <a:solidFill>
                <a:schemeClr val="bg2">
                  <a:lumMod val="50000"/>
                </a:schemeClr>
              </a:solidFill>
            </a:endParaRPr>
          </a:p>
          <a:p>
            <a:pPr marL="342900" indent="-342900">
              <a:lnSpc>
                <a:spcPct val="80000"/>
              </a:lnSpc>
              <a:buFont typeface="Arial" pitchFamily="34" charset="0"/>
              <a:buChar char="•"/>
            </a:pPr>
            <a:r>
              <a:rPr lang="ru-RU" altLang="ru-RU" sz="1600" b="1" dirty="0" smtClean="0"/>
              <a:t>Выявить видовой состав лишайников в селе.</a:t>
            </a:r>
          </a:p>
          <a:p>
            <a:pPr marL="342900" indent="-342900">
              <a:lnSpc>
                <a:spcPct val="80000"/>
              </a:lnSpc>
              <a:buFont typeface="Arial" pitchFamily="34" charset="0"/>
              <a:buChar char="•"/>
            </a:pPr>
            <a:r>
              <a:rPr lang="ru-RU" altLang="ru-RU" sz="1600" b="1" dirty="0"/>
              <a:t>И</a:t>
            </a:r>
            <a:r>
              <a:rPr lang="ru-RU" altLang="ru-RU" sz="1600" b="1" dirty="0" smtClean="0"/>
              <a:t>зучить строение лишайников.</a:t>
            </a:r>
          </a:p>
          <a:p>
            <a:pPr marL="342900" indent="-342900">
              <a:lnSpc>
                <a:spcPct val="80000"/>
              </a:lnSpc>
              <a:buFont typeface="Arial" pitchFamily="34" charset="0"/>
              <a:buChar char="•"/>
            </a:pPr>
            <a:r>
              <a:rPr lang="ru-RU" altLang="ru-RU" sz="1600" b="1" dirty="0" smtClean="0"/>
              <a:t>Определить морфологические формы обнаруженных лишайников.</a:t>
            </a:r>
          </a:p>
          <a:p>
            <a:pPr marL="342900" indent="-342900">
              <a:lnSpc>
                <a:spcPct val="80000"/>
              </a:lnSpc>
              <a:buFont typeface="Arial" pitchFamily="34" charset="0"/>
              <a:buChar char="•"/>
            </a:pPr>
            <a:r>
              <a:rPr lang="ru-RU" altLang="ru-RU" sz="1600" b="1" dirty="0" smtClean="0"/>
              <a:t>Определить класс чистоты атмосферного воздуха в селе.</a:t>
            </a:r>
          </a:p>
          <a:p>
            <a:pPr marL="342900" indent="-342900">
              <a:lnSpc>
                <a:spcPct val="80000"/>
              </a:lnSpc>
              <a:buFont typeface="Arial" pitchFamily="34" charset="0"/>
              <a:buChar char="•"/>
            </a:pPr>
            <a:r>
              <a:rPr lang="ru-RU" altLang="ru-RU" sz="1600" b="1" dirty="0" smtClean="0"/>
              <a:t>провести наблюдения в природе за лишайниками.</a:t>
            </a:r>
          </a:p>
          <a:p>
            <a:pPr>
              <a:lnSpc>
                <a:spcPct val="80000"/>
              </a:lnSpc>
            </a:pPr>
            <a:endParaRPr lang="ru-RU" altLang="ru-RU" sz="2000" b="1" dirty="0" smtClean="0">
              <a:solidFill>
                <a:schemeClr val="bg2">
                  <a:lumMod val="50000"/>
                </a:schemeClr>
              </a:solidFill>
            </a:endParaRPr>
          </a:p>
          <a:p>
            <a:pPr>
              <a:lnSpc>
                <a:spcPct val="80000"/>
              </a:lnSpc>
            </a:pPr>
            <a:r>
              <a:rPr lang="ru-RU" altLang="ru-RU" sz="2000" b="1" dirty="0" smtClean="0">
                <a:solidFill>
                  <a:schemeClr val="bg2">
                    <a:lumMod val="50000"/>
                  </a:schemeClr>
                </a:solidFill>
              </a:rPr>
              <a:t>Объект исследования: </a:t>
            </a:r>
            <a:r>
              <a:rPr lang="ru-RU" altLang="ru-RU" sz="2000" dirty="0" smtClean="0"/>
              <a:t>лишайники</a:t>
            </a:r>
          </a:p>
          <a:p>
            <a:pPr>
              <a:lnSpc>
                <a:spcPct val="80000"/>
              </a:lnSpc>
            </a:pPr>
            <a:endParaRPr lang="ru-RU" altLang="ru-RU" sz="2400" b="1" dirty="0" smtClean="0"/>
          </a:p>
          <a:p>
            <a:pPr>
              <a:lnSpc>
                <a:spcPct val="80000"/>
              </a:lnSpc>
            </a:pPr>
            <a:r>
              <a:rPr lang="ru-RU" altLang="ru-RU" sz="2000" b="1" dirty="0" smtClean="0">
                <a:solidFill>
                  <a:schemeClr val="bg2">
                    <a:lumMod val="50000"/>
                  </a:schemeClr>
                </a:solidFill>
              </a:rPr>
              <a:t>Место исследования:</a:t>
            </a:r>
          </a:p>
          <a:p>
            <a:pPr marL="342900" indent="-342900">
              <a:lnSpc>
                <a:spcPct val="80000"/>
              </a:lnSpc>
              <a:buFont typeface="Arial" pitchFamily="34" charset="0"/>
              <a:buChar char="•"/>
            </a:pPr>
            <a:r>
              <a:rPr lang="ru-RU" altLang="ru-RU" sz="2000" dirty="0" smtClean="0"/>
              <a:t>Территория АСПК;</a:t>
            </a:r>
          </a:p>
          <a:p>
            <a:pPr marL="342900" indent="-342900">
              <a:lnSpc>
                <a:spcPct val="80000"/>
              </a:lnSpc>
              <a:buFont typeface="Arial" pitchFamily="34" charset="0"/>
              <a:buChar char="•"/>
            </a:pPr>
            <a:r>
              <a:rPr lang="ru-RU" altLang="ru-RU" sz="2000" dirty="0" smtClean="0"/>
              <a:t>Школьный парк;</a:t>
            </a:r>
          </a:p>
          <a:p>
            <a:pPr marL="342900" indent="-342900">
              <a:lnSpc>
                <a:spcPct val="80000"/>
              </a:lnSpc>
              <a:buFont typeface="Arial" pitchFamily="34" charset="0"/>
              <a:buChar char="•"/>
            </a:pPr>
            <a:r>
              <a:rPr lang="ru-RU" altLang="ru-RU" sz="2000" dirty="0" smtClean="0"/>
              <a:t>Проезжая дорога;</a:t>
            </a:r>
          </a:p>
          <a:p>
            <a:pPr marL="342900" indent="-342900">
              <a:lnSpc>
                <a:spcPct val="80000"/>
              </a:lnSpc>
              <a:buFont typeface="Arial" pitchFamily="34" charset="0"/>
              <a:buChar char="•"/>
            </a:pPr>
            <a:r>
              <a:rPr lang="ru-RU" altLang="ru-RU" sz="2000" dirty="0" smtClean="0"/>
              <a:t>Лес;</a:t>
            </a:r>
          </a:p>
          <a:p>
            <a:endParaRPr lang="ru-RU" sz="2000" dirty="0"/>
          </a:p>
        </p:txBody>
      </p:sp>
    </p:spTree>
    <p:extLst>
      <p:ext uri="{BB962C8B-B14F-4D97-AF65-F5344CB8AC3E}">
        <p14:creationId xmlns:p14="http://schemas.microsoft.com/office/powerpoint/2010/main" val="679367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211922"/>
            <a:ext cx="4896544" cy="6001643"/>
          </a:xfrm>
          <a:prstGeom prst="rect">
            <a:avLst/>
          </a:prstGeom>
          <a:noFill/>
        </p:spPr>
        <p:txBody>
          <a:bodyPr wrap="square" rtlCol="0">
            <a:spAutoFit/>
          </a:bodyPr>
          <a:lstStyle/>
          <a:p>
            <a:pPr marL="0" lvl="4"/>
            <a:r>
              <a:rPr lang="ru-RU" altLang="ru-RU" sz="2400" b="1" dirty="0" smtClean="0">
                <a:solidFill>
                  <a:schemeClr val="accent2"/>
                </a:solidFill>
              </a:rPr>
              <a:t>              Строение лишайников</a:t>
            </a:r>
            <a:r>
              <a:rPr lang="ru-RU" altLang="ru-RU" dirty="0" smtClean="0"/>
              <a:t> </a:t>
            </a:r>
          </a:p>
          <a:p>
            <a:r>
              <a:rPr lang="ru-RU" altLang="ru-RU" b="1" dirty="0" smtClean="0"/>
              <a:t>Тело лишайника – слоевище состоит из гриба и водоросли, живущих в симбиозе как один организм.</a:t>
            </a:r>
          </a:p>
          <a:p>
            <a:r>
              <a:rPr lang="ru-RU" altLang="ru-RU" b="1" dirty="0" smtClean="0">
                <a:latin typeface="Arial" charset="0"/>
              </a:rPr>
              <a:t>'</a:t>
            </a:r>
            <a:r>
              <a:rPr lang="ru-RU" altLang="ru-RU" b="1" i="1" dirty="0" smtClean="0">
                <a:latin typeface="Arial" charset="0"/>
              </a:rPr>
              <a:t>Симбио́з'</a:t>
            </a:r>
            <a:r>
              <a:rPr lang="ru-RU" altLang="ru-RU" b="1" dirty="0" smtClean="0">
                <a:latin typeface="Arial" charset="0"/>
              </a:rPr>
              <a:t> (от </a:t>
            </a:r>
            <a:r>
              <a:rPr lang="ru-RU" altLang="ru-RU" b="1" dirty="0" smtClean="0">
                <a:latin typeface="Arial" charset="0"/>
                <a:hlinkClick r:id="rId2" tooltip="Греческий язык"/>
              </a:rPr>
              <a:t>греч.</a:t>
            </a:r>
            <a:r>
              <a:rPr lang="ru-RU" altLang="ru-RU" b="1" dirty="0" smtClean="0">
                <a:latin typeface="Arial" charset="0"/>
              </a:rPr>
              <a:t> </a:t>
            </a:r>
            <a:r>
              <a:rPr lang="el-GR" altLang="ru-RU" b="1" dirty="0" smtClean="0">
                <a:latin typeface="Arial" charset="0"/>
              </a:rPr>
              <a:t>συμ-</a:t>
            </a:r>
            <a:r>
              <a:rPr lang="ru-RU" altLang="ru-RU" b="1" dirty="0" smtClean="0">
                <a:latin typeface="Arial" charset="0"/>
              </a:rPr>
              <a:t> — «совместно» и </a:t>
            </a:r>
            <a:r>
              <a:rPr lang="el-GR" altLang="ru-RU" b="1" dirty="0" smtClean="0">
                <a:latin typeface="Arial" charset="0"/>
              </a:rPr>
              <a:t>βίος</a:t>
            </a:r>
            <a:r>
              <a:rPr lang="ru-RU" altLang="ru-RU" b="1" dirty="0" smtClean="0">
                <a:latin typeface="Arial" charset="0"/>
              </a:rPr>
              <a:t> — «жизнь») — взаимовыгодное отношение двух или нескольких организмов разных видов, особенно ярко проявляется у грибов и им подобных. </a:t>
            </a:r>
          </a:p>
          <a:p>
            <a:r>
              <a:rPr lang="ru-RU" altLang="ru-RU" b="1" i="1" dirty="0" smtClean="0">
                <a:latin typeface="Arial" charset="0"/>
              </a:rPr>
              <a:t> </a:t>
            </a:r>
            <a:r>
              <a:rPr lang="ru-RU" altLang="ru-RU" b="1" dirty="0" smtClean="0">
                <a:latin typeface="Arial" charset="0"/>
              </a:rPr>
              <a:t>Оно образовано переплетающимся нитями грибницы, между которыми расположены одноклеточные зеленые водоросли</a:t>
            </a:r>
            <a:r>
              <a:rPr lang="en-US" altLang="ru-RU" b="1" dirty="0" smtClean="0">
                <a:latin typeface="Arial" charset="0"/>
              </a:rPr>
              <a:t>.</a:t>
            </a:r>
            <a:r>
              <a:rPr lang="ru-RU" altLang="ru-RU" b="1" dirty="0" smtClean="0">
                <a:latin typeface="Arial" charset="0"/>
              </a:rPr>
              <a:t> На грибных нитях иногда появляются  присоски, которые протекают внутрь клетки водоросли. </a:t>
            </a:r>
            <a:endParaRPr lang="en-US" altLang="ru-RU" b="1" dirty="0" smtClean="0">
              <a:latin typeface="Arial" charset="0"/>
            </a:endParaRPr>
          </a:p>
          <a:p>
            <a:r>
              <a:rPr lang="en-US" altLang="ru-RU" b="1" dirty="0" smtClean="0">
                <a:latin typeface="Arial" charset="0"/>
              </a:rPr>
              <a:t>    </a:t>
            </a:r>
            <a:r>
              <a:rPr lang="ru-RU" altLang="ru-RU" b="1" dirty="0" smtClean="0">
                <a:latin typeface="Arial" charset="0"/>
              </a:rPr>
              <a:t>Водоросль, входящая в организм лишайника, отделенная от гриба, как правило, может существовать самостоятельно. Гриб отделено от водоросли жить не может</a:t>
            </a:r>
            <a:endParaRPr lang="ru-RU" b="1" dirty="0"/>
          </a:p>
        </p:txBody>
      </p:sp>
      <p:sp>
        <p:nvSpPr>
          <p:cNvPr id="6" name="TextBox 5"/>
          <p:cNvSpPr txBox="1"/>
          <p:nvPr/>
        </p:nvSpPr>
        <p:spPr>
          <a:xfrm>
            <a:off x="5868144" y="1556792"/>
            <a:ext cx="3096344" cy="369332"/>
          </a:xfrm>
          <a:prstGeom prst="rect">
            <a:avLst/>
          </a:prstGeom>
          <a:noFill/>
        </p:spPr>
        <p:txBody>
          <a:bodyPr wrap="square" rtlCol="0">
            <a:spAutoFit/>
          </a:bodyPr>
          <a:lstStyle/>
          <a:p>
            <a:endParaRPr lang="ru-RU" dirty="0"/>
          </a:p>
        </p:txBody>
      </p:sp>
      <p:pic>
        <p:nvPicPr>
          <p:cNvPr id="7" name="Picture 7" descr="IMG_20140408_205603"/>
          <p:cNvPicPr>
            <a:picLocks noChangeAspect="1" noChangeArrowheads="1"/>
          </p:cNvPicPr>
          <p:nvPr/>
        </p:nvPicPr>
        <p:blipFill>
          <a:blip r:embed="rId3" cstate="print">
            <a:extLst>
              <a:ext uri="{28A0092B-C50C-407E-A947-70E740481C1C}">
                <a14:useLocalDpi xmlns:a14="http://schemas.microsoft.com/office/drawing/2010/main" val="0"/>
              </a:ext>
            </a:extLst>
          </a:blip>
          <a:srcRect t="22618" r="14029" b="19345"/>
          <a:stretch>
            <a:fillRect/>
          </a:stretch>
        </p:blipFill>
        <p:spPr bwMode="auto">
          <a:xfrm>
            <a:off x="5836988" y="332656"/>
            <a:ext cx="2726150" cy="245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868144" y="3356992"/>
            <a:ext cx="2736850" cy="369332"/>
          </a:xfrm>
          <a:prstGeom prst="rect">
            <a:avLst/>
          </a:prstGeom>
          <a:noFill/>
        </p:spPr>
        <p:txBody>
          <a:bodyPr wrap="square" rtlCol="0">
            <a:spAutoFit/>
          </a:bodyPr>
          <a:lstStyle/>
          <a:p>
            <a:endParaRPr lang="ru-RU" dirty="0"/>
          </a:p>
        </p:txBody>
      </p:sp>
      <p:pic>
        <p:nvPicPr>
          <p:cNvPr id="9" name="Picture 8" descr="IMG_20140408_205900"/>
          <p:cNvPicPr>
            <a:picLocks noChangeAspect="1" noChangeArrowheads="1"/>
          </p:cNvPicPr>
          <p:nvPr/>
        </p:nvPicPr>
        <p:blipFill>
          <a:blip r:embed="rId4">
            <a:extLst>
              <a:ext uri="{28A0092B-C50C-407E-A947-70E740481C1C}">
                <a14:useLocalDpi xmlns:a14="http://schemas.microsoft.com/office/drawing/2010/main" val="0"/>
              </a:ext>
            </a:extLst>
          </a:blip>
          <a:srcRect l="5278" t="14760" r="18445" b="14499"/>
          <a:stretch>
            <a:fillRect/>
          </a:stretch>
        </p:blipFill>
        <p:spPr bwMode="auto">
          <a:xfrm>
            <a:off x="5836987" y="2924944"/>
            <a:ext cx="273685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012160" y="5229200"/>
            <a:ext cx="3131840" cy="923330"/>
          </a:xfrm>
          <a:prstGeom prst="rect">
            <a:avLst/>
          </a:prstGeom>
          <a:noFill/>
        </p:spPr>
        <p:txBody>
          <a:bodyPr wrap="square" rtlCol="0">
            <a:spAutoFit/>
          </a:bodyPr>
          <a:lstStyle/>
          <a:p>
            <a:r>
              <a:rPr lang="ru-RU" altLang="ru-RU" b="1" dirty="0" smtClean="0"/>
              <a:t>Строение стенной золотянки под микроскопом</a:t>
            </a:r>
          </a:p>
          <a:p>
            <a:endParaRPr lang="ru-RU" dirty="0"/>
          </a:p>
        </p:txBody>
      </p:sp>
    </p:spTree>
    <p:extLst>
      <p:ext uri="{BB962C8B-B14F-4D97-AF65-F5344CB8AC3E}">
        <p14:creationId xmlns:p14="http://schemas.microsoft.com/office/powerpoint/2010/main" val="173859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196752"/>
            <a:ext cx="6480720" cy="5293757"/>
          </a:xfrm>
          <a:prstGeom prst="rect">
            <a:avLst/>
          </a:prstGeom>
          <a:noFill/>
        </p:spPr>
        <p:txBody>
          <a:bodyPr wrap="square" rtlCol="0">
            <a:spAutoFit/>
          </a:bodyPr>
          <a:lstStyle/>
          <a:p>
            <a:endParaRPr lang="ru-RU" altLang="ru-RU" b="1" dirty="0" smtClean="0">
              <a:solidFill>
                <a:schemeClr val="accent2"/>
              </a:solidFill>
            </a:endParaRPr>
          </a:p>
          <a:p>
            <a:endParaRPr lang="ru-RU" altLang="ru-RU" sz="2000" b="1" dirty="0" smtClean="0"/>
          </a:p>
          <a:p>
            <a:r>
              <a:rPr lang="ru-RU" altLang="ru-RU" sz="2000" b="1" dirty="0" smtClean="0"/>
              <a:t>Лишайники очень неприхотливые организмы. Для нормальной жизнедеятельности им необходимы свет и влага, которую они впитывают всем телом. Получать влагу они могут во время дождей или поглощать пары влаги из воздуха (роса, туман и т.д.) В сильную жару они высыхают и кажутся безжизненными, легко ломаются и крошатся. Но с появлением воды они снова оживают. Продолжительность жизни большинства лишайников составляет 50-100 лет, но отдельные виды живут дольше. Отличительная черта лишайников – медленный рост. За год средний прирост составляет 1-5 мм. Единственный фактор среды, к которому чувствительны лишайники - чистота воздуха</a:t>
            </a:r>
            <a:endParaRPr lang="ru-RU" sz="2000" b="1" dirty="0"/>
          </a:p>
        </p:txBody>
      </p:sp>
      <p:sp>
        <p:nvSpPr>
          <p:cNvPr id="6" name="Прямокутник 5"/>
          <p:cNvSpPr/>
          <p:nvPr/>
        </p:nvSpPr>
        <p:spPr>
          <a:xfrm>
            <a:off x="611560" y="0"/>
            <a:ext cx="7992888" cy="1754326"/>
          </a:xfrm>
          <a:prstGeom prst="rect">
            <a:avLst/>
          </a:prstGeom>
          <a:noFill/>
        </p:spPr>
        <p:txBody>
          <a:bodyPr wrap="square" lIns="91440" tIns="45720" rIns="91440" bIns="45720">
            <a:spAutoFit/>
          </a:bodyPr>
          <a:lstStyle/>
          <a:p>
            <a:pPr algn="ctr"/>
            <a:r>
              <a:rPr lang="ru-RU" alt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Жизнедеятельность лишайников.</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62838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116632"/>
            <a:ext cx="8064896" cy="6894195"/>
          </a:xfrm>
          <a:prstGeom prst="rect">
            <a:avLst/>
          </a:prstGeom>
          <a:noFill/>
        </p:spPr>
        <p:txBody>
          <a:bodyPr wrap="square" rtlCol="0">
            <a:spAutoFit/>
          </a:bodyPr>
          <a:lstStyle/>
          <a:p>
            <a:pPr algn="ctr"/>
            <a:r>
              <a:rPr lang="ru-RU" altLang="ru-RU" sz="2800" b="1" dirty="0" smtClean="0">
                <a:solidFill>
                  <a:schemeClr val="accent2"/>
                </a:solidFill>
              </a:rPr>
              <a:t> Разновидности лишайников</a:t>
            </a:r>
            <a:endParaRPr lang="ru-RU" altLang="ru-RU" sz="2800" dirty="0" smtClean="0">
              <a:solidFill>
                <a:schemeClr val="accent2"/>
              </a:solidFill>
            </a:endParaRPr>
          </a:p>
          <a:p>
            <a:pPr algn="just"/>
            <a:r>
              <a:rPr lang="ru-RU" altLang="ru-RU" sz="1600" dirty="0" smtClean="0"/>
              <a:t>         </a:t>
            </a:r>
            <a:r>
              <a:rPr lang="ru-RU" altLang="ru-RU" b="1" dirty="0" smtClean="0"/>
              <a:t>Лишайников насчитывается около 20 000 видов. Лишайники широко распространены. Они неприхотливы, поэтому обитают в различных, подчас суровых условиях. Лишайники можно встретить на голых скалах и камнях, на коре деревьев, на заборах, иногда даже на почве. В северных регионах, а конкретнее, в тундре лишайники заселяют огромные площади, к примеру, олений лишайник. Также часто можно встретить лишайники в горах. </a:t>
            </a:r>
          </a:p>
          <a:p>
            <a:pPr algn="just"/>
            <a:r>
              <a:rPr lang="ru-RU" altLang="ru-RU" b="1" dirty="0" smtClean="0"/>
              <a:t>        На вулканах и скалах, словно накипь или корочка, расположился ризокарпон географический. Своей окраской он напоминает географическую карту, за что и получил своё название.</a:t>
            </a:r>
          </a:p>
          <a:p>
            <a:pPr algn="ctr"/>
            <a:r>
              <a:rPr lang="ru-RU" altLang="ru-RU" b="1" dirty="0" smtClean="0"/>
              <a:t>   Удивительные лишайники в виде бокальчиков и причудливо изогнутых стволиков расположились на пнях, поваленных гниющих деревьев или прямо на земле. Это кладонии различных видов. </a:t>
            </a:r>
            <a:r>
              <a:rPr lang="ru-RU" altLang="ru-RU" sz="1600" b="1" dirty="0" smtClean="0">
                <a:latin typeface="Arial" charset="0"/>
              </a:rPr>
              <a:t>Кладонии очень разнообразны. К ним относится и знаменитый олений мох (ягель) – пища северных оленей. Этот лишайник похож на миниатюрные кустик или деревца. Растёт на поверхности почвы лесах и тундры. На почве в лесах и тундре растёт также исландский мох (цетрария исландская). Этот лишайник тоже служит пищей северным оленям.</a:t>
            </a:r>
          </a:p>
          <a:p>
            <a:pPr algn="ctr"/>
            <a:r>
              <a:rPr lang="ru-RU" altLang="ru-RU" sz="1600" b="1" dirty="0" smtClean="0">
                <a:latin typeface="Arial" charset="0"/>
              </a:rPr>
              <a:t>   Лишайник бородач (уснея) свешивается в лесу с деревьев. Обычно такие лишайники не превышают в длину 30 см, но в тайге они встречаются несколько метров!</a:t>
            </a:r>
          </a:p>
          <a:p>
            <a:pPr algn="just"/>
            <a:endParaRPr lang="ru-RU" altLang="ru-RU" sz="1600" b="1" dirty="0" smtClean="0"/>
          </a:p>
          <a:p>
            <a:pPr algn="just"/>
            <a:r>
              <a:rPr lang="ru-RU" altLang="ru-RU" b="1" dirty="0" smtClean="0"/>
              <a:t>   </a:t>
            </a:r>
          </a:p>
          <a:p>
            <a:endParaRPr lang="ru-RU" dirty="0"/>
          </a:p>
        </p:txBody>
      </p:sp>
    </p:spTree>
    <p:extLst>
      <p:ext uri="{BB962C8B-B14F-4D97-AF65-F5344CB8AC3E}">
        <p14:creationId xmlns:p14="http://schemas.microsoft.com/office/powerpoint/2010/main" val="1423865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260648"/>
            <a:ext cx="4320480" cy="3527119"/>
          </a:xfrm>
          <a:prstGeom prst="rect">
            <a:avLst/>
          </a:prstGeom>
          <a:noFill/>
        </p:spPr>
        <p:txBody>
          <a:bodyPr wrap="square" rtlCol="0">
            <a:spAutoFit/>
          </a:bodyPr>
          <a:lstStyle/>
          <a:p>
            <a:endParaRPr lang="ru-RU" altLang="ru-RU" b="1" dirty="0" smtClean="0">
              <a:solidFill>
                <a:srgbClr val="FF0066"/>
              </a:solidFill>
            </a:endParaRPr>
          </a:p>
          <a:p>
            <a:r>
              <a:rPr lang="ru-RU" altLang="ru-RU" b="1" dirty="0" smtClean="0">
                <a:solidFill>
                  <a:srgbClr val="FF0066"/>
                </a:solidFill>
              </a:rPr>
              <a:t>Накипные лишайники</a:t>
            </a:r>
          </a:p>
          <a:p>
            <a:pPr>
              <a:lnSpc>
                <a:spcPct val="80000"/>
              </a:lnSpc>
            </a:pPr>
            <a:r>
              <a:rPr lang="ru-RU" altLang="ru-RU" b="1" dirty="0" smtClean="0"/>
              <a:t>Я провела наблюдения вокруг своего дома, в парке школы, в лесу и  возле проезжих дорог в селе </a:t>
            </a:r>
            <a:r>
              <a:rPr lang="ru-RU" b="1" dirty="0" smtClean="0"/>
              <a:t>Нижние Метески.</a:t>
            </a:r>
            <a:endParaRPr lang="ru-RU" b="1" dirty="0"/>
          </a:p>
          <a:p>
            <a:pPr>
              <a:lnSpc>
                <a:spcPct val="80000"/>
              </a:lnSpc>
            </a:pPr>
            <a:r>
              <a:rPr lang="ru-RU" altLang="ru-RU" b="1" dirty="0" smtClean="0"/>
              <a:t>На стене сарая, на  заборе в округе моего дома я заметила вздутые образования, имеющие яркую, оранжево-жёлтую окраску. Я решила, что это могут быть   лишайники. По определителю растений я  узнала, что это  </a:t>
            </a:r>
            <a:r>
              <a:rPr lang="ru-RU" altLang="ru-RU" b="1" u="sng" dirty="0" smtClean="0"/>
              <a:t>стенная золотянка</a:t>
            </a:r>
            <a:r>
              <a:rPr lang="ru-RU" altLang="ru-RU" b="1" dirty="0" smtClean="0"/>
              <a:t>. Они относятся к накипным лишайникам.</a:t>
            </a:r>
          </a:p>
        </p:txBody>
      </p:sp>
      <p:sp>
        <p:nvSpPr>
          <p:cNvPr id="6" name="TextBox 5"/>
          <p:cNvSpPr txBox="1"/>
          <p:nvPr/>
        </p:nvSpPr>
        <p:spPr>
          <a:xfrm>
            <a:off x="6300192" y="260648"/>
            <a:ext cx="1512168" cy="369332"/>
          </a:xfrm>
          <a:prstGeom prst="rect">
            <a:avLst/>
          </a:prstGeom>
          <a:noFill/>
        </p:spPr>
        <p:txBody>
          <a:bodyPr wrap="square" rtlCol="0">
            <a:spAutoFit/>
          </a:bodyPr>
          <a:lstStyle/>
          <a:p>
            <a:endParaRPr lang="ru-RU" dirty="0"/>
          </a:p>
        </p:txBody>
      </p:sp>
      <p:pic>
        <p:nvPicPr>
          <p:cNvPr id="7" name="Picture 8" descr="IMG_20140406_1256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926" y="447840"/>
            <a:ext cx="352901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flipH="1">
            <a:off x="6484923" y="3006436"/>
            <a:ext cx="816422" cy="215832"/>
          </a:xfrm>
          <a:prstGeom prst="rect">
            <a:avLst/>
          </a:prstGeom>
          <a:noFill/>
        </p:spPr>
        <p:txBody>
          <a:bodyPr wrap="square" rtlCol="0">
            <a:spAutoFit/>
          </a:bodyPr>
          <a:lstStyle/>
          <a:p>
            <a:endParaRPr lang="ru-RU"/>
          </a:p>
        </p:txBody>
      </p:sp>
      <p:pic>
        <p:nvPicPr>
          <p:cNvPr id="9" name="Picture 7" descr="IMG_20140406_125615"/>
          <p:cNvPicPr>
            <a:picLocks noChangeAspect="1" noChangeArrowheads="1"/>
          </p:cNvPicPr>
          <p:nvPr/>
        </p:nvPicPr>
        <p:blipFill>
          <a:blip r:embed="rId3">
            <a:extLst>
              <a:ext uri="{28A0092B-C50C-407E-A947-70E740481C1C}">
                <a14:useLocalDpi xmlns:a14="http://schemas.microsoft.com/office/drawing/2010/main" val="0"/>
              </a:ext>
            </a:extLst>
          </a:blip>
          <a:srcRect l="53813" t="15932" b="36372"/>
          <a:stretch>
            <a:fillRect/>
          </a:stretch>
        </p:blipFill>
        <p:spPr bwMode="auto">
          <a:xfrm>
            <a:off x="5570945" y="3508372"/>
            <a:ext cx="3348993" cy="272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012160" y="5445224"/>
            <a:ext cx="1548482" cy="369332"/>
          </a:xfrm>
          <a:prstGeom prst="rect">
            <a:avLst/>
          </a:prstGeom>
          <a:noFill/>
        </p:spPr>
        <p:txBody>
          <a:bodyPr wrap="square" rtlCol="0">
            <a:spAutoFit/>
          </a:bodyPr>
          <a:lstStyle/>
          <a:p>
            <a:endParaRPr lang="ru-RU" dirty="0"/>
          </a:p>
        </p:txBody>
      </p:sp>
      <p:pic>
        <p:nvPicPr>
          <p:cNvPr id="11" name="Picture 9" descr="IMG_20140406_125615"/>
          <p:cNvPicPr>
            <a:picLocks noChangeAspect="1" noChangeArrowheads="1"/>
          </p:cNvPicPr>
          <p:nvPr/>
        </p:nvPicPr>
        <p:blipFill>
          <a:blip r:embed="rId4">
            <a:extLst>
              <a:ext uri="{28A0092B-C50C-407E-A947-70E740481C1C}">
                <a14:useLocalDpi xmlns:a14="http://schemas.microsoft.com/office/drawing/2010/main" val="0"/>
              </a:ext>
            </a:extLst>
          </a:blip>
          <a:srcRect t="63628"/>
          <a:stretch>
            <a:fillRect/>
          </a:stretch>
        </p:blipFill>
        <p:spPr bwMode="auto">
          <a:xfrm>
            <a:off x="323528" y="4005064"/>
            <a:ext cx="4949656" cy="25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кутник 11"/>
          <p:cNvSpPr/>
          <p:nvPr/>
        </p:nvSpPr>
        <p:spPr>
          <a:xfrm>
            <a:off x="1542549" y="-247183"/>
            <a:ext cx="5758795" cy="584775"/>
          </a:xfrm>
          <a:prstGeom prst="rect">
            <a:avLst/>
          </a:prstGeom>
          <a:noFill/>
        </p:spPr>
        <p:txBody>
          <a:bodyPr wrap="square" lIns="91440" tIns="45720" rIns="91440" bIns="45720">
            <a:spAutoFit/>
          </a:bodyPr>
          <a:lstStyle/>
          <a:p>
            <a:pPr algn="ctr"/>
            <a:r>
              <a:rPr lang="uk-UA" sz="32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endParaRPr lang="uk-UA"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773167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04664"/>
            <a:ext cx="7344816" cy="1143000"/>
          </a:xfrm>
        </p:spPr>
        <p:txBody>
          <a:bodyPr/>
          <a:lstStyle/>
          <a:p>
            <a:pPr marL="0" indent="0">
              <a:buNone/>
            </a:pPr>
            <a:r>
              <a:rPr lang="ru-RU" sz="4800" kern="10" dirty="0" smtClean="0">
                <a:ln w="9525" algn="ctr">
                  <a:noFill/>
                  <a:round/>
                  <a:headEnd/>
                  <a:tailEnd/>
                </a:ln>
                <a:gradFill rotWithShape="0">
                  <a:gsLst>
                    <a:gs pos="0">
                      <a:srgbClr val="FFFF00"/>
                    </a:gs>
                    <a:gs pos="50000">
                      <a:srgbClr val="FF0000"/>
                    </a:gs>
                    <a:gs pos="100000">
                      <a:srgbClr val="FFFF00"/>
                    </a:gs>
                  </a:gsLst>
                  <a:lin ang="5400000" scaled="1"/>
                </a:gradFill>
                <a:effectLst/>
                <a:latin typeface="Impact"/>
              </a:rPr>
              <a:t>Формы </a:t>
            </a:r>
            <a:r>
              <a:rPr lang="ru-RU" sz="4800" kern="10" dirty="0">
                <a:ln w="9525" algn="ctr">
                  <a:noFill/>
                  <a:round/>
                  <a:headEnd/>
                  <a:tailEnd/>
                </a:ln>
                <a:gradFill rotWithShape="0">
                  <a:gsLst>
                    <a:gs pos="0">
                      <a:srgbClr val="FFFF00"/>
                    </a:gs>
                    <a:gs pos="50000">
                      <a:srgbClr val="FF0000"/>
                    </a:gs>
                    <a:gs pos="100000">
                      <a:srgbClr val="FFFF00"/>
                    </a:gs>
                  </a:gsLst>
                  <a:lin ang="5400000" scaled="1"/>
                </a:gradFill>
                <a:effectLst/>
                <a:latin typeface="Impact"/>
              </a:rPr>
              <a:t>лишайников</a:t>
            </a:r>
            <a:br>
              <a:rPr lang="ru-RU" sz="4800" kern="10" dirty="0">
                <a:ln w="9525" algn="ctr">
                  <a:noFill/>
                  <a:round/>
                  <a:headEnd/>
                  <a:tailEnd/>
                </a:ln>
                <a:gradFill rotWithShape="0">
                  <a:gsLst>
                    <a:gs pos="0">
                      <a:srgbClr val="FFFF00"/>
                    </a:gs>
                    <a:gs pos="50000">
                      <a:srgbClr val="FF0000"/>
                    </a:gs>
                    <a:gs pos="100000">
                      <a:srgbClr val="FFFF00"/>
                    </a:gs>
                  </a:gsLst>
                  <a:lin ang="5400000" scaled="1"/>
                </a:gradFill>
                <a:effectLst/>
                <a:latin typeface="Impact"/>
              </a:rPr>
            </a:br>
            <a:endParaRPr lang="ru-RU" dirty="0"/>
          </a:p>
        </p:txBody>
      </p:sp>
      <p:sp>
        <p:nvSpPr>
          <p:cNvPr id="4" name="TextBox 3"/>
          <p:cNvSpPr txBox="1"/>
          <p:nvPr/>
        </p:nvSpPr>
        <p:spPr>
          <a:xfrm>
            <a:off x="601777" y="1412776"/>
            <a:ext cx="2376264" cy="2862322"/>
          </a:xfrm>
          <a:prstGeom prst="rect">
            <a:avLst/>
          </a:prstGeom>
          <a:noFill/>
        </p:spPr>
        <p:txBody>
          <a:bodyPr wrap="square" rtlCol="0">
            <a:spAutoFit/>
          </a:bodyPr>
          <a:lstStyle/>
          <a:p>
            <a:r>
              <a:rPr lang="ru-RU"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ru-RU" dirty="0" smtClean="0">
                <a:ln w="18415" cmpd="sng">
                  <a:solidFill>
                    <a:srgbClr val="FFFFFF"/>
                  </a:solidFill>
                  <a:prstDash val="solid"/>
                </a:ln>
                <a:solidFill>
                  <a:schemeClr val="accent6"/>
                </a:solidFill>
                <a:effectLst>
                  <a:glow rad="101600">
                    <a:schemeClr val="bg1">
                      <a:alpha val="60000"/>
                    </a:schemeClr>
                  </a:glow>
                  <a:outerShdw blurRad="63500" dir="3600000" algn="tl" rotWithShape="0">
                    <a:srgbClr val="000000">
                      <a:alpha val="70000"/>
                    </a:srgbClr>
                  </a:outerShdw>
                </a:effectLst>
              </a:rPr>
              <a:t>Кустистая</a:t>
            </a:r>
            <a:endParaRPr lang="ru-RU" dirty="0">
              <a:ln w="18415" cmpd="sng">
                <a:solidFill>
                  <a:srgbClr val="FFFFFF"/>
                </a:solidFill>
                <a:prstDash val="solid"/>
              </a:ln>
              <a:solidFill>
                <a:schemeClr val="accent6"/>
              </a:solidFill>
              <a:effectLst>
                <a:glow rad="101600">
                  <a:schemeClr val="bg1">
                    <a:alpha val="60000"/>
                  </a:schemeClr>
                </a:glow>
                <a:outerShdw blurRad="63500" dir="3600000" algn="tl" rotWithShape="0">
                  <a:srgbClr val="000000">
                    <a:alpha val="70000"/>
                  </a:srgbClr>
                </a:outerShdw>
              </a:effectLst>
            </a:endParaRPr>
          </a:p>
          <a:p>
            <a:endParaRPr lang="ru-RU" dirty="0" smtClean="0"/>
          </a:p>
          <a:p>
            <a:r>
              <a:rPr lang="ru-RU" b="1" dirty="0"/>
              <a:t>Слоевище  имеет вид прямостоячего или свисающего кустика или форму кубка, палочковидные или удлинённо-цилиндрические</a:t>
            </a:r>
            <a:endParaRPr lang="ru-RU" dirty="0"/>
          </a:p>
        </p:txBody>
      </p:sp>
      <p:sp>
        <p:nvSpPr>
          <p:cNvPr id="5" name="TextBox 4"/>
          <p:cNvSpPr txBox="1"/>
          <p:nvPr/>
        </p:nvSpPr>
        <p:spPr>
          <a:xfrm>
            <a:off x="3203848" y="1412776"/>
            <a:ext cx="2448272" cy="4136517"/>
          </a:xfrm>
          <a:prstGeom prst="rect">
            <a:avLst/>
          </a:prstGeom>
          <a:noFill/>
        </p:spPr>
        <p:txBody>
          <a:bodyPr wrap="square" rtlCol="0">
            <a:spAutoFit/>
          </a:bodyPr>
          <a:lstStyle/>
          <a:p>
            <a:r>
              <a:rPr lang="ru-RU"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ru-RU" dirty="0" smtClean="0">
                <a:ln w="18415" cmpd="sng">
                  <a:solidFill>
                    <a:srgbClr val="FFFFFF"/>
                  </a:solidFill>
                  <a:prstDash val="solid"/>
                </a:ln>
                <a:effectLst>
                  <a:glow rad="101600">
                    <a:schemeClr val="bg1">
                      <a:alpha val="60000"/>
                    </a:schemeClr>
                  </a:glow>
                  <a:outerShdw blurRad="63500" dir="3600000" algn="tl" rotWithShape="0">
                    <a:srgbClr val="000000">
                      <a:alpha val="70000"/>
                    </a:srgbClr>
                  </a:outerShdw>
                </a:effectLst>
              </a:rPr>
              <a:t>Листоватая</a:t>
            </a:r>
          </a:p>
          <a:p>
            <a:endParaRPr lang="ru-RU"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lnSpc>
                <a:spcPct val="120000"/>
              </a:lnSpc>
            </a:pPr>
            <a:r>
              <a:rPr lang="ru-RU" b="1" dirty="0"/>
              <a:t>Слоевище  имеет вид листовидной пластинки или чешуйки, но может быть сильно рассечено на широкие или узкие лопасти.</a:t>
            </a:r>
          </a:p>
          <a:p>
            <a:endParaRPr lang="ru-RU" b="1" dirty="0"/>
          </a:p>
          <a:p>
            <a:endParaRPr lang="ru-RU" b="1" dirty="0">
              <a:ln w="18415" cmpd="sng">
                <a:solidFill>
                  <a:srgbClr val="FFFFFF"/>
                </a:solidFill>
                <a:prstDash val="solid"/>
              </a:ln>
              <a:effectLst>
                <a:glow rad="101600">
                  <a:schemeClr val="bg1">
                    <a:alpha val="60000"/>
                  </a:schemeClr>
                </a:glow>
                <a:outerShdw blurRad="63500" dir="3600000" algn="tl" rotWithShape="0">
                  <a:srgbClr val="000000">
                    <a:alpha val="70000"/>
                  </a:srgbClr>
                </a:outerShdw>
              </a:effectLst>
            </a:endParaRPr>
          </a:p>
          <a:p>
            <a:endParaRPr lang="ru-RU" b="1" dirty="0"/>
          </a:p>
        </p:txBody>
      </p:sp>
      <p:sp>
        <p:nvSpPr>
          <p:cNvPr id="6" name="TextBox 5"/>
          <p:cNvSpPr txBox="1"/>
          <p:nvPr/>
        </p:nvSpPr>
        <p:spPr>
          <a:xfrm>
            <a:off x="6290561" y="1412776"/>
            <a:ext cx="2088232" cy="2862322"/>
          </a:xfrm>
          <a:prstGeom prst="rect">
            <a:avLst/>
          </a:prstGeom>
          <a:noFill/>
        </p:spPr>
        <p:txBody>
          <a:bodyPr wrap="square" rtlCol="0">
            <a:spAutoFit/>
          </a:bodyPr>
          <a:lstStyle/>
          <a:p>
            <a:r>
              <a:rPr lang="ru-RU"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Накипная</a:t>
            </a:r>
            <a:endParaRPr lang="ru-RU" dirty="0">
              <a:solidFill>
                <a:schemeClr val="bg1"/>
              </a:solidFill>
              <a:effectLst>
                <a:glow rad="101600">
                  <a:schemeClr val="bg1">
                    <a:alpha val="60000"/>
                  </a:schemeClr>
                </a:glow>
                <a:outerShdw blurRad="63500" dir="3600000" algn="tl" rotWithShape="0">
                  <a:srgbClr val="000000">
                    <a:alpha val="70000"/>
                  </a:srgbClr>
                </a:outerShdw>
              </a:effectLst>
            </a:endParaRPr>
          </a:p>
          <a:p>
            <a:endParaRPr lang="ru-RU" dirty="0" smtClean="0"/>
          </a:p>
          <a:p>
            <a:r>
              <a:rPr lang="ru-RU" b="1" dirty="0"/>
              <a:t>Слоевища погружённые в субстрат (камень или дерево) или располагаются на его поверхности</a:t>
            </a:r>
            <a:endParaRPr lang="ru-RU" dirty="0"/>
          </a:p>
        </p:txBody>
      </p:sp>
      <p:sp>
        <p:nvSpPr>
          <p:cNvPr id="7" name="TextBox 6"/>
          <p:cNvSpPr txBox="1"/>
          <p:nvPr/>
        </p:nvSpPr>
        <p:spPr>
          <a:xfrm>
            <a:off x="827584" y="4555696"/>
            <a:ext cx="1080120" cy="369332"/>
          </a:xfrm>
          <a:prstGeom prst="rect">
            <a:avLst/>
          </a:prstGeom>
          <a:noFill/>
        </p:spPr>
        <p:txBody>
          <a:bodyPr wrap="square" rtlCol="0">
            <a:spAutoFit/>
          </a:bodyPr>
          <a:lstStyle/>
          <a:p>
            <a:endParaRPr lang="ru-RU" dirty="0"/>
          </a:p>
        </p:txBody>
      </p:sp>
      <p:pic>
        <p:nvPicPr>
          <p:cNvPr id="8" name="Picture 2" descr="C:\Users\леново\Deskto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459560"/>
            <a:ext cx="2765762" cy="1993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5" descr="IMG_20140406_130100"/>
          <p:cNvPicPr>
            <a:picLocks noChangeAspect="1" noChangeArrowheads="1"/>
          </p:cNvPicPr>
          <p:nvPr/>
        </p:nvPicPr>
        <p:blipFill>
          <a:blip r:embed="rId4" cstate="print">
            <a:extLst>
              <a:ext uri="{28A0092B-C50C-407E-A947-70E740481C1C}">
                <a14:useLocalDpi xmlns:a14="http://schemas.microsoft.com/office/drawing/2010/main" val="0"/>
              </a:ext>
            </a:extLst>
          </a:blip>
          <a:srcRect b="13235"/>
          <a:stretch>
            <a:fillRect/>
          </a:stretch>
        </p:blipFill>
        <p:spPr bwMode="auto">
          <a:xfrm>
            <a:off x="3419872" y="4487929"/>
            <a:ext cx="2448272" cy="2122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5904" y="4498881"/>
            <a:ext cx="1944216" cy="1953265"/>
          </a:xfrm>
          <a:prstGeom prst="rect">
            <a:avLst/>
          </a:prstGeom>
          <a:ln>
            <a:noFill/>
          </a:ln>
          <a:effectLst>
            <a:softEdge rad="112500"/>
          </a:effectLst>
        </p:spPr>
      </p:pic>
    </p:spTree>
    <p:extLst>
      <p:ext uri="{BB962C8B-B14F-4D97-AF65-F5344CB8AC3E}">
        <p14:creationId xmlns:p14="http://schemas.microsoft.com/office/powerpoint/2010/main" val="3798205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71600" y="260648"/>
            <a:ext cx="7488832" cy="6225872"/>
          </a:xfrm>
        </p:spPr>
        <p:txBody>
          <a:bodyPr>
            <a:normAutofit fontScale="77500" lnSpcReduction="20000"/>
          </a:bodyPr>
          <a:lstStyle/>
          <a:p>
            <a:pPr marL="45720" indent="0">
              <a:buNone/>
            </a:pPr>
            <a:r>
              <a:rPr lang="ru-RU" sz="4000" b="1" dirty="0" smtClean="0"/>
              <a:t>         </a:t>
            </a:r>
          </a:p>
          <a:p>
            <a:pPr marL="45720" indent="0">
              <a:buNone/>
            </a:pPr>
            <a:r>
              <a:rPr lang="ru-RU" sz="4000" b="1" dirty="0" smtClean="0"/>
              <a:t>            </a:t>
            </a:r>
            <a:r>
              <a:rPr lang="ru-RU" sz="4000" b="1" dirty="0" smtClean="0">
                <a:solidFill>
                  <a:schemeClr val="bg2">
                    <a:lumMod val="50000"/>
                  </a:schemeClr>
                </a:solidFill>
              </a:rPr>
              <a:t>Методика </a:t>
            </a:r>
            <a:r>
              <a:rPr lang="ru-RU" sz="4000" b="1" dirty="0">
                <a:solidFill>
                  <a:schemeClr val="bg2">
                    <a:lumMod val="50000"/>
                  </a:schemeClr>
                </a:solidFill>
              </a:rPr>
              <a:t>исследования</a:t>
            </a:r>
            <a:r>
              <a:rPr lang="ru-RU" b="1" dirty="0" smtClean="0">
                <a:solidFill>
                  <a:schemeClr val="bg2">
                    <a:lumMod val="50000"/>
                  </a:schemeClr>
                </a:solidFill>
              </a:rPr>
              <a:t>.</a:t>
            </a:r>
          </a:p>
          <a:p>
            <a:pPr marL="45720" indent="0">
              <a:buNone/>
            </a:pPr>
            <a:endParaRPr lang="ru-RU" dirty="0"/>
          </a:p>
          <a:p>
            <a:pPr fontAlgn="base"/>
            <a:r>
              <a:rPr lang="ru-RU" b="1" dirty="0">
                <a:latin typeface="Times New Roman" pitchFamily="18" charset="0"/>
                <a:cs typeface="Times New Roman" pitchFamily="18" charset="0"/>
              </a:rPr>
              <a:t>Исследованием чистоты и загрязнения атмосферы занимаются, прежде всего, ученые. Уровень загрязненности воздуха обычно измеряют при помощи сложных приборов и вычислений. Однако мало, кто знает об одном наиболее простом, тем не менее, точном способе определения чистоты воздуха. Он доступен абсолютно любому человеку – достаточно лишь внимательно взглянуть вокруг себя.</a:t>
            </a:r>
          </a:p>
          <a:p>
            <a:pPr fontAlgn="base"/>
            <a:r>
              <a:rPr lang="ru-RU" b="1" dirty="0">
                <a:latin typeface="Times New Roman" pitchFamily="18" charset="0"/>
                <a:cs typeface="Times New Roman" pitchFamily="18" charset="0"/>
              </a:rPr>
              <a:t>Привычные многим лишайники, встречающиеся на многих деревьях, обладают повышенной  чувствительностью к загрязнению окружающей среды.</a:t>
            </a:r>
          </a:p>
          <a:p>
            <a:pPr fontAlgn="base"/>
            <a:r>
              <a:rPr lang="ru-RU" b="1" dirty="0">
                <a:latin typeface="Times New Roman" pitchFamily="18" charset="0"/>
                <a:cs typeface="Times New Roman" pitchFamily="18" charset="0"/>
              </a:rPr>
              <a:t>Выбрав для исследования один из методов экологического мониторинга, позволяющий определить степень загрязнения с помощью лишайников - </a:t>
            </a:r>
            <a:r>
              <a:rPr lang="ru-RU" b="1" dirty="0" err="1">
                <a:latin typeface="Times New Roman" pitchFamily="18" charset="0"/>
                <a:cs typeface="Times New Roman" pitchFamily="18" charset="0"/>
              </a:rPr>
              <a:t>лихеноиндикацию</a:t>
            </a:r>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я решила </a:t>
            </a:r>
            <a:r>
              <a:rPr lang="ru-RU" b="1" dirty="0">
                <a:latin typeface="Times New Roman" pitchFamily="18" charset="0"/>
                <a:cs typeface="Times New Roman" pitchFamily="18" charset="0"/>
              </a:rPr>
              <a:t>самостоятельно оценить качество воздуха в нашем родном городе.</a:t>
            </a:r>
          </a:p>
          <a:p>
            <a:pPr fontAlgn="base"/>
            <a:r>
              <a:rPr lang="ru-RU" b="1" dirty="0" err="1">
                <a:latin typeface="Times New Roman" pitchFamily="18" charset="0"/>
                <a:cs typeface="Times New Roman" pitchFamily="18" charset="0"/>
              </a:rPr>
              <a:t>Лихеноиндикация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биоиндикация</a:t>
            </a:r>
            <a:r>
              <a:rPr lang="ru-RU" b="1" dirty="0">
                <a:latin typeface="Times New Roman" pitchFamily="18" charset="0"/>
                <a:cs typeface="Times New Roman" pitchFamily="18" charset="0"/>
              </a:rPr>
              <a:t>) позволяет оценить степень загрязнения окружающей среды по существующим биологическим показателям. Эта система наблюдения за реакцией биологических объектов на воздействие загрязнителей называемая биологическим мониторингом, включает в себя наблюдение, оценку и прогноз изменения состояния экосистем.</a:t>
            </a:r>
          </a:p>
          <a:p>
            <a:pPr marL="45720" indent="0">
              <a:buNone/>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886257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410</TotalTime>
  <Words>1336</Words>
  <Application>Microsoft Office PowerPoint</Application>
  <PresentationFormat>Экран (4:3)</PresentationFormat>
  <Paragraphs>118</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Формы лишайников </vt:lpstr>
      <vt:lpstr>Презентация PowerPoint</vt:lpstr>
      <vt:lpstr>Презентация PowerPoint</vt:lpstr>
      <vt:lpstr>Презентация PowerPoint</vt:lpstr>
      <vt:lpstr>Презентация PowerPoint</vt:lpstr>
      <vt:lpstr>Рекомендации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леново</dc:creator>
  <cp:lastModifiedBy>Админ</cp:lastModifiedBy>
  <cp:revision>26</cp:revision>
  <cp:lastPrinted>2017-04-19T19:18:51Z</cp:lastPrinted>
  <dcterms:created xsi:type="dcterms:W3CDTF">2017-03-31T16:52:23Z</dcterms:created>
  <dcterms:modified xsi:type="dcterms:W3CDTF">2017-05-24T04:45:34Z</dcterms:modified>
</cp:coreProperties>
</file>