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9"/>
  </p:notesMasterIdLst>
  <p:sldIdLst>
    <p:sldId id="256" r:id="rId2"/>
    <p:sldId id="259" r:id="rId3"/>
    <p:sldId id="267" r:id="rId4"/>
    <p:sldId id="304" r:id="rId5"/>
    <p:sldId id="273" r:id="rId6"/>
    <p:sldId id="275" r:id="rId7"/>
    <p:sldId id="277" r:id="rId8"/>
    <p:sldId id="300" r:id="rId9"/>
    <p:sldId id="301" r:id="rId10"/>
    <p:sldId id="305" r:id="rId11"/>
    <p:sldId id="297" r:id="rId12"/>
    <p:sldId id="307" r:id="rId13"/>
    <p:sldId id="308" r:id="rId14"/>
    <p:sldId id="309" r:id="rId15"/>
    <p:sldId id="314" r:id="rId16"/>
    <p:sldId id="315" r:id="rId17"/>
    <p:sldId id="310" r:id="rId18"/>
    <p:sldId id="317" r:id="rId19"/>
    <p:sldId id="318" r:id="rId20"/>
    <p:sldId id="321" r:id="rId21"/>
    <p:sldId id="322" r:id="rId22"/>
    <p:sldId id="316" r:id="rId23"/>
    <p:sldId id="323" r:id="rId24"/>
    <p:sldId id="319" r:id="rId25"/>
    <p:sldId id="298" r:id="rId26"/>
    <p:sldId id="324" r:id="rId27"/>
    <p:sldId id="32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67C8"/>
    <a:srgbClr val="E9EBF5"/>
    <a:srgbClr val="FFFF99"/>
    <a:srgbClr val="D0D3E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05" autoAdjust="0"/>
    <p:restoredTop sz="94662" autoAdjust="0"/>
  </p:normalViewPr>
  <p:slideViewPr>
    <p:cSldViewPr>
      <p:cViewPr varScale="1">
        <p:scale>
          <a:sx n="66" d="100"/>
          <a:sy n="66" d="100"/>
        </p:scale>
        <p:origin x="160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E5CA5-A55A-47C2-A395-CF4F66D7EE23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D726B-9529-417F-8D64-17E73735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8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D726B-9529-417F-8D64-17E73735217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478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D726B-9529-417F-8D64-17E73735217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026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36000">
              <a:srgbClr val="00CCCC">
                <a:alpha val="50000"/>
              </a:srgbClr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7FEDC7-7EB6-476E-B9BD-0048AB05749F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0A2BD1-952D-4B73-85B8-BEE1AFDCE0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-315416"/>
            <a:ext cx="875593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>
                <a:solidFill>
                  <a:srgbClr val="002060"/>
                </a:solidFill>
                <a:latin typeface="Monotype Corsiva" panose="03010101010201010101" pitchFamily="66" charset="0"/>
              </a:rPr>
              <a:t>Г</a:t>
            </a:r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БОУ« </a:t>
            </a:r>
            <a:r>
              <a:rPr lang="ru-RU" sz="4400" b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Тлянче</a:t>
            </a:r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</a:t>
            </a:r>
            <a:r>
              <a:rPr lang="ru-RU" sz="4400" b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Тамакская</a:t>
            </a:r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школа– интернат для детей с ОВЗ»  </a:t>
            </a:r>
            <a:b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400" b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Тукаевского</a:t>
            </a:r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b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муниципального </a:t>
            </a:r>
            <a:b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района  РТ </a:t>
            </a:r>
            <a:b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Юсупова Альмира </a:t>
            </a:r>
            <a:r>
              <a:rPr lang="ru-RU" sz="44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Атласовна</a:t>
            </a:r>
            <a:endParaRPr lang="ru-RU" sz="44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850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5315">
        <p:checker/>
      </p:transition>
    </mc:Choice>
    <mc:Fallback xmlns="">
      <p:transition spd="slow" advTm="5315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577800"/>
          </a:xfrm>
        </p:spPr>
        <p:txBody>
          <a:bodyPr>
            <a:normAutofit fontScale="62500" lnSpcReduction="20000"/>
          </a:bodyPr>
          <a:lstStyle/>
          <a:p>
            <a:r>
              <a:rPr lang="ru-RU" sz="5100" b="1" dirty="0" smtClean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Эффективность использования технологии «Шахматной доски»</a:t>
            </a:r>
          </a:p>
          <a:p>
            <a:r>
              <a:rPr lang="ru-RU" sz="51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- интересно;</a:t>
            </a:r>
          </a:p>
          <a:p>
            <a:r>
              <a:rPr lang="ru-RU" sz="51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-развивается фантазия </a:t>
            </a:r>
            <a:r>
              <a:rPr lang="ru-RU" sz="51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,</a:t>
            </a:r>
            <a:r>
              <a:rPr lang="ru-RU" sz="51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логическое мышление;</a:t>
            </a:r>
          </a:p>
          <a:p>
            <a:r>
              <a:rPr lang="ru-RU" sz="51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- повышает мотивацию к изучению предмета;</a:t>
            </a:r>
          </a:p>
          <a:p>
            <a:r>
              <a:rPr lang="ru-RU" sz="51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-автоматизирует орфографические действия </a:t>
            </a:r>
            <a:r>
              <a:rPr lang="ru-RU" sz="51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;</a:t>
            </a:r>
          </a:p>
          <a:p>
            <a:r>
              <a:rPr lang="ru-RU" sz="51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формирует </a:t>
            </a:r>
            <a:r>
              <a:rPr lang="ru-RU" sz="51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орфографические навыки . </a:t>
            </a:r>
          </a:p>
          <a:p>
            <a:endParaRPr lang="ru-RU" sz="51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7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896448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</a:rPr>
              <a:t> </a:t>
            </a:r>
            <a:endParaRPr lang="ru-RU" sz="1600" dirty="0" smtClean="0">
              <a:solidFill>
                <a:prstClr val="black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Применение технологии « Шахматной доски»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36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en-US" sz="2800" u="sng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I.</a:t>
            </a:r>
            <a:r>
              <a:rPr lang="ru-RU" sz="2800" u="sng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В</a:t>
            </a:r>
            <a:r>
              <a:rPr lang="ru-RU" sz="2800" u="sng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 начале урока</a:t>
            </a:r>
            <a:endParaRPr lang="ru-RU" sz="2800" dirty="0" smtClean="0">
              <a:latin typeface="Monotype Corsiva" panose="03010101010201010101" pitchFamily="66" charset="0"/>
            </a:endParaRPr>
          </a:p>
          <a:p>
            <a:r>
              <a:rPr lang="ru-RU" sz="2800" dirty="0" smtClean="0">
                <a:latin typeface="Monotype Corsiva" panose="03010101010201010101" pitchFamily="66" charset="0"/>
              </a:rPr>
              <a:t>Цель: Повторение перед написанием словарного диктанта, зрительного диктанта.</a:t>
            </a:r>
          </a:p>
          <a:p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smtClean="0">
                <a:latin typeface="Monotype Corsiva" panose="03010101010201010101" pitchFamily="66" charset="0"/>
              </a:rPr>
              <a:t>          </a:t>
            </a:r>
            <a:endParaRPr lang="en-US" sz="2800" dirty="0" smtClean="0">
              <a:latin typeface="Monotype Corsiva" panose="03010101010201010101" pitchFamily="66" charset="0"/>
            </a:endParaRPr>
          </a:p>
          <a:p>
            <a:r>
              <a:rPr lang="en-US" sz="2800" u="sng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II.</a:t>
            </a:r>
            <a:r>
              <a:rPr lang="ru-RU" sz="2800" u="sng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 В середине урока .</a:t>
            </a:r>
          </a:p>
          <a:p>
            <a:r>
              <a:rPr lang="ru-RU" sz="2800" dirty="0" smtClean="0">
                <a:latin typeface="Monotype Corsiva" panose="03010101010201010101" pitchFamily="66" charset="0"/>
              </a:rPr>
              <a:t>Цель: При объяснение новой темы. Для визуализации новых орфограмм.</a:t>
            </a:r>
          </a:p>
          <a:p>
            <a:endParaRPr lang="en-US" sz="2800" dirty="0" smtClean="0">
              <a:latin typeface="Monotype Corsiva" panose="03010101010201010101" pitchFamily="66" charset="0"/>
            </a:endParaRPr>
          </a:p>
          <a:p>
            <a:r>
              <a:rPr lang="en-US" sz="2800" u="sng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III.</a:t>
            </a:r>
            <a:r>
              <a:rPr lang="ru-RU" sz="2800" u="sng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В конце урока</a:t>
            </a:r>
            <a:r>
              <a:rPr lang="ru-RU" sz="2800" dirty="0" smtClean="0">
                <a:latin typeface="Monotype Corsiva" panose="03010101010201010101" pitchFamily="66" charset="0"/>
              </a:rPr>
              <a:t>.</a:t>
            </a:r>
          </a:p>
          <a:p>
            <a:r>
              <a:rPr lang="ru-RU" sz="2800" dirty="0" smtClean="0">
                <a:latin typeface="Monotype Corsiva" panose="03010101010201010101" pitchFamily="66" charset="0"/>
              </a:rPr>
              <a:t>Цель: Обобщить и закрепить знания .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5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136904" cy="6192688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Подготовительные мероприятия</a:t>
            </a:r>
            <a:endParaRPr lang="ru-RU" sz="36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857250" lvl="0" indent="-857250">
              <a:spcBef>
                <a:spcPts val="0"/>
              </a:spcBef>
              <a:spcAft>
                <a:spcPts val="0"/>
              </a:spcAft>
              <a:buClrTx/>
              <a:buSzTx/>
              <a:buAutoNum type="romanUcPeriod"/>
            </a:pPr>
            <a:r>
              <a:rPr lang="ru-RU" sz="3600" dirty="0" smtClean="0">
                <a:solidFill>
                  <a:srgbClr val="212745"/>
                </a:solidFill>
                <a:latin typeface="Monotype Corsiva" panose="03010101010201010101" pitchFamily="66" charset="0"/>
              </a:rPr>
              <a:t>Виды </a:t>
            </a:r>
            <a:r>
              <a:rPr lang="ru-RU" sz="3600" dirty="0">
                <a:solidFill>
                  <a:srgbClr val="212745"/>
                </a:solidFill>
                <a:latin typeface="Monotype Corsiva" panose="03010101010201010101" pitchFamily="66" charset="0"/>
              </a:rPr>
              <a:t>орфографических </a:t>
            </a:r>
            <a:r>
              <a:rPr lang="ru-RU" sz="3600" dirty="0" smtClean="0">
                <a:solidFill>
                  <a:srgbClr val="212745"/>
                </a:solidFill>
                <a:latin typeface="Monotype Corsiva" panose="03010101010201010101" pitchFamily="66" charset="0"/>
              </a:rPr>
              <a:t>ошибок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5класс  начало 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2019-2020учебного 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года.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30026"/>
              </p:ext>
            </p:extLst>
          </p:nvPr>
        </p:nvGraphicFramePr>
        <p:xfrm>
          <a:off x="755577" y="2250105"/>
          <a:ext cx="7550224" cy="3158331"/>
        </p:xfrm>
        <a:graphic>
          <a:graphicData uri="http://schemas.openxmlformats.org/drawingml/2006/table">
            <a:tbl>
              <a:tblPr firstRow="1" firstCol="1" lastCol="1" bandRow="1"/>
              <a:tblGrid>
                <a:gridCol w="3580041"/>
                <a:gridCol w="1532526"/>
                <a:gridCol w="2437657"/>
              </a:tblGrid>
              <a:tr h="40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Виды орфограмм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учащихся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Выполнили с ошибками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Безударные гласные в корне слова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6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3ч.-50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Правописание звонких и глухих согласных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5ч.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-83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Непроизносимые согласные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5ч.-83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Словарные слова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6ч.-100%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Орфограммы в приставках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4ч.-66,4%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635250" y="16541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48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-1779335"/>
            <a:ext cx="7550224" cy="51105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6632"/>
            <a:ext cx="8424936" cy="648072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II.</a:t>
            </a:r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Основные практические </a:t>
            </a:r>
            <a: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мероприятия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Начало работы по технологии «Шахматной доски»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1.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Тренировчный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этап: </a:t>
            </a:r>
            <a:r>
              <a:rPr lang="ru-RU" sz="28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1 четверть 2019-2020у.г.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-</a:t>
            </a:r>
            <a:r>
              <a:rPr lang="ru-RU" sz="28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усвоение системы условных обозначений (английские буквы), строение шахматной доски.</a:t>
            </a:r>
            <a:endParaRPr lang="ru-RU" sz="28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2859848"/>
            <a:ext cx="561662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2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776864" cy="1008112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-выполнение тренировочных упражнений для развития навыка ориентировки на до</a:t>
            </a:r>
            <a:r>
              <a:rPr lang="en-US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c</a:t>
            </a:r>
            <a:r>
              <a:rPr lang="ru-RU" sz="2800" dirty="0" err="1" smtClean="0">
                <a:solidFill>
                  <a:schemeClr val="tx2"/>
                </a:solidFill>
                <a:latin typeface="Monotype Corsiva" panose="03010101010201010101" pitchFamily="66" charset="0"/>
              </a:rPr>
              <a:t>ке</a:t>
            </a:r>
            <a:r>
              <a:rPr lang="ru-RU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 (на экране)</a:t>
            </a:r>
            <a:br>
              <a:rPr lang="ru-RU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ru-RU" sz="2800" dirty="0">
                <a:solidFill>
                  <a:schemeClr val="tx2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Упражнение « Узнай «адреса»</a:t>
            </a:r>
            <a:br>
              <a:rPr lang="ru-RU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В индивидуальных карточках дети пишут «</a:t>
            </a:r>
            <a:r>
              <a:rPr lang="ru-RU" sz="2400" dirty="0" err="1" smtClean="0">
                <a:solidFill>
                  <a:schemeClr val="tx2"/>
                </a:solidFill>
                <a:latin typeface="Monotype Corsiva" panose="03010101010201010101" pitchFamily="66" charset="0"/>
              </a:rPr>
              <a:t>код»ы</a:t>
            </a:r>
            <a:r>
              <a:rPr lang="ru-RU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 картинок.</a:t>
            </a:r>
            <a:br>
              <a:rPr lang="ru-RU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Например </a:t>
            </a:r>
            <a:r>
              <a:rPr lang="en-US" sz="2400" dirty="0">
                <a:solidFill>
                  <a:schemeClr val="tx2"/>
                </a:solidFill>
                <a:latin typeface="Monotype Corsiva" panose="03010101010201010101" pitchFamily="66" charset="0"/>
              </a:rPr>
              <a:t>:</a:t>
            </a:r>
            <a:r>
              <a:rPr lang="ru-RU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зонтик  </a:t>
            </a:r>
            <a:r>
              <a:rPr lang="en-US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B(5).</a:t>
            </a:r>
            <a:r>
              <a:rPr lang="ru-RU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endParaRPr lang="ru-RU" sz="2400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068960"/>
            <a:ext cx="4176464" cy="3600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068960"/>
            <a:ext cx="345638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556793"/>
            <a:ext cx="6696744" cy="49685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793289" y="7173416"/>
            <a:ext cx="6512511" cy="432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467544" y="332655"/>
            <a:ext cx="7838256" cy="1224137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Упражнение «Расшифруйте слова»</a:t>
            </a:r>
          </a:p>
          <a:p>
            <a:pPr marL="45720" indent="0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С8,С3,</a:t>
            </a:r>
            <a:r>
              <a:rPr lang="en-US" sz="36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F1,F1,B1,A5</a:t>
            </a:r>
            <a: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(Россия)</a:t>
            </a:r>
          </a:p>
          <a:p>
            <a:pPr marL="45720" indent="0">
              <a:buNone/>
            </a:pPr>
            <a:endParaRPr lang="ru-RU" sz="36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89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136904" cy="5256584"/>
          </a:xfrm>
        </p:spPr>
        <p:txBody>
          <a:bodyPr/>
          <a:lstStyle/>
          <a:p>
            <a:r>
              <a:rPr lang="en-US" dirty="0" smtClean="0"/>
              <a:t>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640960" cy="6336704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sz="6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anose="03010101010201010101" pitchFamily="66" charset="0"/>
                <a:ea typeface="+mj-ea"/>
                <a:cs typeface="+mj-cs"/>
              </a:rPr>
              <a:t> </a:t>
            </a:r>
            <a:r>
              <a:rPr lang="en-US" sz="6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anose="03010101010201010101" pitchFamily="66" charset="0"/>
                <a:ea typeface="+mj-ea"/>
                <a:cs typeface="+mj-cs"/>
              </a:rPr>
              <a:t>2,</a:t>
            </a:r>
            <a:r>
              <a:rPr lang="ru-RU" sz="6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anose="03010101010201010101" pitchFamily="66" charset="0"/>
                <a:ea typeface="+mj-ea"/>
                <a:cs typeface="+mj-cs"/>
              </a:rPr>
              <a:t> Практический </a:t>
            </a:r>
            <a:r>
              <a:rPr lang="ru-RU" sz="6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anose="03010101010201010101" pitchFamily="66" charset="0"/>
                <a:ea typeface="+mj-ea"/>
                <a:cs typeface="+mj-cs"/>
              </a:rPr>
              <a:t>этап применения «шахматной </a:t>
            </a:r>
            <a:r>
              <a:rPr lang="ru-RU" sz="6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anose="03010101010201010101" pitchFamily="66" charset="0"/>
                <a:ea typeface="+mj-ea"/>
                <a:cs typeface="+mj-cs"/>
              </a:rPr>
              <a:t>доски» </a:t>
            </a:r>
          </a:p>
          <a:p>
            <a:r>
              <a:rPr lang="ru-RU" sz="51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Реализация практического этапа проводилась по следующим направлениям:</a:t>
            </a:r>
          </a:p>
          <a:p>
            <a:r>
              <a:rPr lang="ru-RU" sz="51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1. Выполнение упражнений с помощью «</a:t>
            </a:r>
            <a:r>
              <a:rPr lang="ru-RU" sz="5100" b="1" dirty="0" err="1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код»ов</a:t>
            </a:r>
            <a:r>
              <a:rPr lang="ru-RU" sz="51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по нахождению правильных орфограмм ( 3-4 четверть 2019-2020 </a:t>
            </a:r>
            <a:r>
              <a:rPr lang="ru-RU" sz="5100" b="1" dirty="0" err="1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уч.года</a:t>
            </a:r>
            <a:r>
              <a:rPr lang="ru-RU" sz="51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)</a:t>
            </a:r>
          </a:p>
          <a:p>
            <a:r>
              <a:rPr lang="ru-RU" sz="51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2. Нахождение и «зашифровка» неправильных и пропущенных орфограмм (2020-2021 </a:t>
            </a:r>
            <a:r>
              <a:rPr lang="ru-RU" sz="5100" b="1" dirty="0" err="1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уч.г</a:t>
            </a:r>
            <a:r>
              <a:rPr lang="ru-RU" sz="51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. 1четверть)</a:t>
            </a:r>
          </a:p>
          <a:p>
            <a:r>
              <a:rPr lang="ru-RU" sz="51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3. Работа по всем видам орфограмм (2 четверть)</a:t>
            </a:r>
          </a:p>
          <a:p>
            <a:r>
              <a:rPr lang="ru-RU" sz="51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4</a:t>
            </a:r>
            <a:r>
              <a:rPr lang="ru-RU" sz="51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. Взаимопроверка. Работа на интерактивной доске.( 3-4 четверть)</a:t>
            </a:r>
            <a:endParaRPr lang="ru-RU" sz="5100" b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89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8964489" cy="7245504"/>
          </a:xfrm>
        </p:spPr>
        <p:txBody>
          <a:bodyPr/>
          <a:lstStyle/>
          <a:p>
            <a:pPr marL="0" indent="0" algn="l">
              <a:buNone/>
            </a:pPr>
            <a:r>
              <a:rPr lang="ru-RU" sz="4000" dirty="0" smtClean="0">
                <a:solidFill>
                  <a:srgbClr val="B4DCFA">
                    <a:lumMod val="25000"/>
                  </a:srgbClr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  <a:t>1.Выполнение </a:t>
            </a:r>
            <a:r>
              <a:rPr lang="ru-RU" sz="2800" dirty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  <a:t>упражнений с помощью «</a:t>
            </a:r>
            <a:r>
              <a:rPr lang="ru-RU" sz="2800" dirty="0" err="1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  <a:t>код»ов</a:t>
            </a:r>
            <a:r>
              <a:rPr lang="ru-RU" sz="2800" dirty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2800" dirty="0"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>по нахождению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>орфограмм</a:t>
            </a:r>
            <a:r>
              <a:rPr lang="ru-RU" sz="2800" dirty="0"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</a:br>
            <a:r>
              <a:rPr lang="ru-RU" sz="2000" dirty="0" smtClean="0">
                <a:solidFill>
                  <a:schemeClr val="accent6"/>
                </a:solidFill>
                <a:effectLst/>
                <a:latin typeface="Monotype Corsiva" panose="03010101010201010101" pitchFamily="66" charset="0"/>
              </a:rPr>
              <a:t>Порядок выполнения:</a:t>
            </a:r>
            <a:br>
              <a:rPr lang="ru-RU" sz="2000" dirty="0" smtClean="0">
                <a:solidFill>
                  <a:schemeClr val="accent6"/>
                </a:solidFill>
                <a:effectLst/>
                <a:latin typeface="Monotype Corsiva" panose="03010101010201010101" pitchFamily="66" charset="0"/>
              </a:rPr>
            </a:br>
            <a:r>
              <a:rPr lang="ru-RU" sz="2000" dirty="0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-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effectLst/>
                <a:latin typeface="Monotype Corsiva" panose="03010101010201010101" pitchFamily="66" charset="0"/>
              </a:rPr>
              <a:t>на экране по «шахматной доске» находят орфограммы и  пишут в индивидуальных карточках  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effectLst/>
                <a:latin typeface="Monotype Corsiva" panose="03010101010201010101" pitchFamily="66" charset="0"/>
              </a:rPr>
            </a:br>
            <a:r>
              <a:rPr lang="ru-RU" sz="2000" dirty="0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>Например:</a:t>
            </a:r>
            <a:r>
              <a:rPr lang="ru-RU" sz="2000" dirty="0"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Поставить пропущенные орфограммы по данным «</a:t>
            </a:r>
            <a:r>
              <a:rPr lang="ru-RU" sz="2000" dirty="0" err="1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код»ам</a:t>
            </a:r>
            <a:r>
              <a:rPr lang="ru-RU" sz="2000" dirty="0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.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2800" dirty="0">
                <a:solidFill>
                  <a:schemeClr val="tx2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effectLst/>
                <a:latin typeface="Monotype Corsiva" panose="03010101010201010101" pitchFamily="66" charset="0"/>
                <a:ea typeface="+mn-ea"/>
                <a:cs typeface="+mn-cs"/>
              </a:rPr>
              <a:t>  </a:t>
            </a:r>
            <a:r>
              <a:rPr lang="ru-RU" sz="2000" u="sng" dirty="0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>В…</a:t>
            </a:r>
            <a:r>
              <a:rPr lang="ru-RU" sz="2000" u="sng" dirty="0" err="1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>кзал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адр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…с, …</a:t>
            </a:r>
            <a:r>
              <a:rPr lang="ru-RU" sz="2000" dirty="0" err="1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птека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, м…</a:t>
            </a:r>
            <a:r>
              <a:rPr lang="ru-RU" sz="2000" dirty="0" err="1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чта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, г…зета, …</a:t>
            </a:r>
            <a:r>
              <a:rPr lang="ru-RU" sz="2000" dirty="0" err="1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гурец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вм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…</a:t>
            </a:r>
            <a:r>
              <a:rPr lang="ru-RU" sz="2000" dirty="0" err="1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сте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, з…вод, …</a:t>
            </a:r>
            <a:r>
              <a:rPr lang="ru-RU" sz="2000" dirty="0" err="1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сина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, м…</a:t>
            </a:r>
            <a:r>
              <a:rPr lang="ru-RU" sz="2000" dirty="0" err="1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лина</a:t>
            </a:r>
            <a:r>
              <a:rPr lang="ru-RU" sz="20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, …</a:t>
            </a:r>
            <a:r>
              <a:rPr lang="ru-RU" sz="2000" dirty="0" err="1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дежда</a:t>
            </a:r>
            <a:r>
              <a:rPr lang="ru-RU" sz="2000" dirty="0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.</a:t>
            </a:r>
            <a:br>
              <a:rPr lang="ru-RU" sz="2000" dirty="0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</a:br>
            <a:r>
              <a:rPr lang="ru-RU" sz="2000" dirty="0">
                <a:solidFill>
                  <a:schemeClr val="tx2"/>
                </a:solidFill>
                <a:effectLst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effectLst/>
              </a:rPr>
              <a:t>(</a:t>
            </a:r>
            <a:r>
              <a:rPr lang="en-US" sz="2000" dirty="0" smtClean="0">
                <a:solidFill>
                  <a:schemeClr val="tx2"/>
                </a:solidFill>
                <a:effectLst/>
              </a:rPr>
              <a:t>D(8),F(8),A(2),F(8),A(2),D(8),F(8),A(2),D(8),A(2), D(8)</a:t>
            </a: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endParaRPr lang="ru-RU" sz="1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622752"/>
            <a:ext cx="4032448" cy="3262712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>
            <a:off x="4427984" y="4509120"/>
            <a:ext cx="0" cy="2016224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203848" y="6597352"/>
            <a:ext cx="1152128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4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352928" cy="62646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2. Нахождение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и «зашифровка» неправильных и пропущенных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орфограмм</a:t>
            </a:r>
          </a:p>
          <a:p>
            <a:pPr marL="4572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- Дает возможность детям проверять правильность ответов</a:t>
            </a:r>
            <a:endParaRPr lang="ru-RU" sz="28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4572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Например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: 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В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ыпишите 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из предложенного текста словарное слово и зашифруйте букву, написание которой нужно запомнить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.</a:t>
            </a:r>
          </a:p>
          <a:p>
            <a:pPr marL="45720" indent="0">
              <a:buNone/>
            </a:pPr>
            <a:endParaRPr lang="ru-RU" sz="2400" b="1" dirty="0" smtClean="0">
              <a:solidFill>
                <a:schemeClr val="tx2"/>
              </a:solidFill>
              <a:latin typeface="Monotype Corsiva" panose="03010101010201010101" pitchFamily="66" charset="0"/>
            </a:endParaRPr>
          </a:p>
          <a:p>
            <a:pPr marL="45720" indent="0">
              <a:buNone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Улыбнулись сонные 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</a:rPr>
              <a:t>берёзки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Растрепали шёлковые косы.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Шелестят зелёные серёжки,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 горят серебряные росы.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(С. Есенин)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Ответ: берёзки,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F(8)</a:t>
            </a:r>
            <a:endParaRPr lang="ru-RU" sz="24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7" y="3068960"/>
            <a:ext cx="3965749" cy="3456384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7524328" y="3717032"/>
            <a:ext cx="0" cy="2304256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5724128" y="6165304"/>
            <a:ext cx="1656184" cy="500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45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779912" y="2060848"/>
            <a:ext cx="5364088" cy="4392488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755576" y="332656"/>
            <a:ext cx="72728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Упражнение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«Назови ошибку». 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Найди ошибку и зашифруй ответы.</a:t>
            </a:r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2400" dirty="0"/>
              <a:t>      В</a:t>
            </a:r>
            <a:r>
              <a:rPr lang="ru-RU" sz="2400" dirty="0">
                <a:solidFill>
                  <a:srgbClr val="C00000"/>
                </a:solidFill>
              </a:rPr>
              <a:t>а</a:t>
            </a:r>
            <a:r>
              <a:rPr lang="ru-RU" sz="2400" dirty="0"/>
              <a:t>да,  </a:t>
            </a:r>
            <a:r>
              <a:rPr lang="ru-RU" sz="2400" dirty="0" err="1"/>
              <a:t>з</a:t>
            </a:r>
            <a:r>
              <a:rPr lang="ru-RU" sz="2400" dirty="0" err="1">
                <a:solidFill>
                  <a:srgbClr val="C00000"/>
                </a:solidFill>
              </a:rPr>
              <a:t>и</a:t>
            </a:r>
            <a:r>
              <a:rPr lang="ru-RU" sz="2400" dirty="0" err="1"/>
              <a:t>лёный</a:t>
            </a:r>
            <a:r>
              <a:rPr lang="ru-RU" sz="2400" dirty="0"/>
              <a:t>,  </a:t>
            </a:r>
            <a:r>
              <a:rPr lang="ru-RU" sz="2400" dirty="0" err="1"/>
              <a:t>тр</a:t>
            </a:r>
            <a:r>
              <a:rPr lang="ru-RU" sz="2400" dirty="0" err="1">
                <a:solidFill>
                  <a:srgbClr val="C00000"/>
                </a:solidFill>
              </a:rPr>
              <a:t>а</a:t>
            </a:r>
            <a:r>
              <a:rPr lang="ru-RU" sz="2400" dirty="0" err="1"/>
              <a:t>пинка</a:t>
            </a:r>
            <a:r>
              <a:rPr lang="ru-RU" sz="2400" dirty="0"/>
              <a:t>,  земля,  </a:t>
            </a:r>
            <a:r>
              <a:rPr lang="ru-RU" sz="2400" dirty="0" err="1"/>
              <a:t>х</a:t>
            </a:r>
            <a:r>
              <a:rPr lang="ru-RU" sz="2400" dirty="0" err="1">
                <a:solidFill>
                  <a:srgbClr val="C00000"/>
                </a:solidFill>
              </a:rPr>
              <a:t>а</a:t>
            </a:r>
            <a:r>
              <a:rPr lang="ru-RU" sz="2400" dirty="0" err="1"/>
              <a:t>лодок</a:t>
            </a:r>
            <a:r>
              <a:rPr lang="ru-RU" sz="2400" dirty="0"/>
              <a:t>,  </a:t>
            </a:r>
            <a:r>
              <a:rPr lang="ru-RU" sz="2400" dirty="0" err="1"/>
              <a:t>з</a:t>
            </a:r>
            <a:r>
              <a:rPr lang="ru-RU" sz="2400" dirty="0" err="1">
                <a:solidFill>
                  <a:srgbClr val="C00000"/>
                </a:solidFill>
              </a:rPr>
              <a:t>е</a:t>
            </a:r>
            <a:r>
              <a:rPr lang="ru-RU" sz="2400" dirty="0" err="1"/>
              <a:t>ма</a:t>
            </a:r>
            <a:r>
              <a:rPr lang="ru-RU" sz="2400" dirty="0"/>
              <a:t>,  </a:t>
            </a:r>
            <a:r>
              <a:rPr lang="ru-RU" sz="2400" dirty="0" smtClean="0"/>
              <a:t>весна</a:t>
            </a:r>
            <a:r>
              <a:rPr lang="ru-RU" sz="2400" dirty="0"/>
              <a:t>,  светло,  </a:t>
            </a:r>
            <a:r>
              <a:rPr lang="ru-RU" sz="2400" dirty="0" err="1"/>
              <a:t>хор</a:t>
            </a:r>
            <a:r>
              <a:rPr lang="ru-RU" sz="2400" dirty="0" err="1">
                <a:solidFill>
                  <a:srgbClr val="C00000"/>
                </a:solidFill>
              </a:rPr>
              <a:t>а</a:t>
            </a:r>
            <a:r>
              <a:rPr lang="ru-RU" sz="2400" dirty="0" err="1"/>
              <a:t>шо</a:t>
            </a:r>
            <a:r>
              <a:rPr lang="ru-RU" sz="2400" dirty="0"/>
              <a:t>, весело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Ответ: Вода </a:t>
            </a:r>
            <a:r>
              <a:rPr lang="en-US" sz="2400" dirty="0" smtClean="0"/>
              <a:t>D(8)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 </a:t>
            </a:r>
            <a:r>
              <a:rPr lang="ru-RU" sz="2400" dirty="0" smtClean="0"/>
              <a:t>Зелёный </a:t>
            </a:r>
            <a:r>
              <a:rPr lang="en-US" sz="2400" dirty="0" smtClean="0"/>
              <a:t>F(8)</a:t>
            </a:r>
            <a:endParaRPr lang="ru-RU" sz="24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300192" y="3133423"/>
            <a:ext cx="0" cy="27438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499992" y="6021288"/>
            <a:ext cx="165618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99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76672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Веду уроки русского языка и чтения, также 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являюсь учителем дополнительного </a:t>
            </a:r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образования, руководитель кружка «Веселые ложкари».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Стаж 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педагогической деятельности </a:t>
            </a:r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22 года.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Все это время работаю в данной школе.</a:t>
            </a:r>
            <a:endParaRPr lang="ru-RU" sz="4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67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2348880"/>
            <a:ext cx="5328592" cy="449979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7292280" cy="3945592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3. Работа по всем видам 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орфограмм</a:t>
            </a:r>
          </a:p>
          <a:p>
            <a:pPr marL="45720" indent="0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разработанной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«шахматной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таблице» размещены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заглавные и строчные буквы, звуки – гласные и согласные, согласные твердые и мягкие, звонкие и глухие, знаки препинания и числа.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  <a:p>
            <a:pPr marL="45720" indent="0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То есть задания усложняются и становятся намного интереснее.</a:t>
            </a:r>
          </a:p>
          <a:p>
            <a:pPr>
              <a:buFontTx/>
              <a:buChar char="-"/>
            </a:pP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вуко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-буквенный анализ слова;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знаки препинания ;</a:t>
            </a:r>
          </a:p>
          <a:p>
            <a:pPr marL="45720" indent="0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- заглавные и строчные буквы 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и.т.д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.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871238" y="7029400"/>
            <a:ext cx="4428954" cy="329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143" y="3394845"/>
            <a:ext cx="4402346" cy="3429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7364288" cy="6192688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Например: </a:t>
            </a:r>
          </a:p>
          <a:p>
            <a:pPr marL="45720" indent="0">
              <a:buNone/>
            </a:pP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«Быстрые вопросы».</a:t>
            </a:r>
          </a:p>
          <a:p>
            <a:pPr marL="45720" indent="0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-Найдите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и выпишите три  слова, в которых встречается заданный код. 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-Код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«A(2)» (буква а), слова: картина, фамилия, запад, корзина, воробей, хорошо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-Код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«F(2)» (буква е), слова: ветер, тетрадь, ученик, пирог, язык,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рисунок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-Код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«С(2)» (буква о), слова: корзина, хорошо, воробей, картина, фамилия, спасибо</a:t>
            </a:r>
          </a:p>
          <a:p>
            <a:pPr marL="45720" indent="0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-Закодируйте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знак, который вы поставите в конце следующего предложения: «Кого сегодня нет в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 классе …»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С(6)</a:t>
            </a:r>
          </a:p>
          <a:p>
            <a:pPr marL="45720" indent="0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-Сколько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звуков в слове «яма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»?</a:t>
            </a:r>
          </a:p>
          <a:p>
            <a:pPr marL="45720" indent="0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4 - F(1)</a:t>
            </a:r>
          </a:p>
          <a:p>
            <a:pPr marL="45720" indent="0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-Укажите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третий звук  в слове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«зуб». </a:t>
            </a:r>
          </a:p>
          <a:p>
            <a:pPr marL="45720" indent="0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[п]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– </a:t>
            </a:r>
            <a:r>
              <a:rPr lang="en-US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C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(</a:t>
            </a:r>
            <a:r>
              <a:rPr lang="en-US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7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)</a:t>
            </a:r>
            <a:endParaRPr lang="ru-RU" sz="2900" b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  <a:p>
            <a:pPr marL="45720" indent="0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-Закодируйте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первые буквы моих фамилии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</a:t>
            </a:r>
          </a:p>
          <a:p>
            <a:pPr marL="45720" indent="0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имени, отчества.</a:t>
            </a:r>
          </a:p>
          <a:p>
            <a:pPr marL="45720" indent="0">
              <a:buNone/>
            </a:pP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Ю.А.А.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– </a:t>
            </a:r>
            <a:r>
              <a:rPr lang="en-US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H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(</a:t>
            </a:r>
            <a:r>
              <a:rPr lang="en-US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3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)  A(</a:t>
            </a:r>
            <a:r>
              <a:rPr lang="en-US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3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)  </a:t>
            </a:r>
            <a:r>
              <a:rPr lang="en-US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(</a:t>
            </a:r>
            <a:r>
              <a:rPr lang="en-US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3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)</a:t>
            </a:r>
            <a:endParaRPr lang="ru-RU" sz="2900" b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  <a:p>
            <a:pPr marL="45720" indent="0">
              <a:buNone/>
            </a:pPr>
            <a:endParaRPr lang="ru-RU" sz="2900" b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72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-2844823" y="3789040"/>
            <a:ext cx="2304256" cy="39604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136904" cy="39455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4.Взаимопроверка.Работа на интерактивной доске.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ает возможность :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детям объективно оценивать работу одноклассника или соседа по парте;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возможность проверить свои знания;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 а учителю оценить уровень знания детей.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Работы детей выводится через сканер на экран. По распределению учителя выходят к доске и находят неправильные орфограммы.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89040"/>
            <a:ext cx="417646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47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96944" cy="39455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III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Заключительные мероприятия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692697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Итоговая </a:t>
            </a:r>
            <a:r>
              <a:rPr lang="ru-RU" sz="2800" dirty="0" err="1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диагностикав</a:t>
            </a:r>
            <a:r>
              <a:rPr lang="ru-RU" sz="2800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форме диктанта с заданиями с целью проверки результата использования технологии «Шахматной игры». Результаты эксперимента мы видим в таблице: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5" y="2508579"/>
            <a:ext cx="7776864" cy="365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5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83568" y="1340768"/>
            <a:ext cx="7622232" cy="53285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260649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Была </a:t>
            </a:r>
            <a:r>
              <a:rPr lang="ru-RU" sz="28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проведена работа на нахождение в тексте ранее изученных орфограмм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23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251504" cy="6621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/>
                </a:solidFill>
              </a:rPr>
              <a:t>         </a:t>
            </a:r>
            <a:endParaRPr lang="ru-RU" sz="2800" dirty="0">
              <a:solidFill>
                <a:schemeClr val="accent6"/>
              </a:solidFill>
            </a:endParaRPr>
          </a:p>
          <a:p>
            <a:r>
              <a:rPr lang="ru-RU" sz="2800" dirty="0" smtClean="0">
                <a:solidFill>
                  <a:schemeClr val="accent6"/>
                </a:solidFill>
              </a:rPr>
              <a:t>                    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Сущность технологии и результаты.</a:t>
            </a:r>
          </a:p>
          <a:p>
            <a:r>
              <a:rPr lang="ru-RU" sz="2500" dirty="0" smtClean="0">
                <a:latin typeface="Monotype Corsiva" panose="03010101010201010101" pitchFamily="66" charset="0"/>
              </a:rPr>
              <a:t>         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Систематическое использование приемов работы по технологии «Шахматной доски» для развития орфографической </a:t>
            </a:r>
            <a:r>
              <a:rPr lang="ru-RU" sz="2400" b="1" smtClean="0">
                <a:solidFill>
                  <a:schemeClr val="tx2"/>
                </a:solidFill>
                <a:latin typeface="Monotype Corsiva" panose="03010101010201010101" pitchFamily="66" charset="0"/>
              </a:rPr>
              <a:t>зоркости  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оказались эффективными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Результаты: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Развитие орфографической зоркости до 23 %</a:t>
            </a:r>
            <a:endParaRPr lang="ru-RU" sz="24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2. Повышение положительной динамики 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«увиденных» 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орфограмм до 23%;     </a:t>
            </a:r>
            <a:endParaRPr lang="ru-RU" sz="24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3.Снизился 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допуск орфографических ошибок при написании диктантов с заданиями, при выполнении словарных 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работ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- 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безударные гласные в корне слова на 23%</a:t>
            </a:r>
          </a:p>
          <a:p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- правописание звонких и глухих согласных на 33%</a:t>
            </a:r>
          </a:p>
          <a:p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- непроизносимые согласные на 49%</a:t>
            </a:r>
          </a:p>
          <a:p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- словарные слова на 33,6%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орфограммы 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в приставках на 33,2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%</a:t>
            </a:r>
          </a:p>
          <a:p>
            <a:pPr marL="228600" lvl="0" indent="-18288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</a:pP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4. Повышает 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мотивацию к изучению предмета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;</a:t>
            </a:r>
            <a:endParaRPr lang="ru-RU" sz="2400" b="1" dirty="0" smtClean="0">
              <a:solidFill>
                <a:schemeClr val="tx2"/>
              </a:solidFill>
            </a:endParaRPr>
          </a:p>
          <a:p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  5.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втоматизирует </a:t>
            </a:r>
            <a:r>
              <a:rPr lang="ru-RU" sz="2400" b="1" dirty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орфографические </a:t>
            </a:r>
            <a:r>
              <a:rPr lang="ru-RU" sz="2400" b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действия.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13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Проблемы при реализации проекта</a:t>
            </a:r>
          </a:p>
          <a:p>
            <a:pPr marL="45720" indent="0">
              <a:buNone/>
            </a:pPr>
            <a:r>
              <a:rPr lang="ru-RU" sz="32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-Отсутствие интерактивной доски в кабинете русского языка. Уроки с использованием интерактивной доски проводились в кабинете начальных классов.</a:t>
            </a:r>
          </a:p>
          <a:p>
            <a:pPr marL="45720" indent="0">
              <a:buNone/>
            </a:pPr>
            <a:r>
              <a:rPr lang="ru-RU" sz="32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- Недостаток индивидуальных компьютеров. </a:t>
            </a:r>
            <a:endParaRPr lang="ru-RU" sz="32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0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7560840" cy="5832648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Дальнейшая работа по проекту</a:t>
            </a:r>
          </a:p>
          <a:p>
            <a:pPr marL="45720" indent="0">
              <a:buNone/>
            </a:pPr>
            <a:r>
              <a:rPr lang="ru-RU" sz="32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-Исходя из результативности и эффективности моего проекта хочу выпустить методическое пособие с представлением опыта работы по технологии «Шахматной доски» для развития орфографической зоркости на уроках русского языка у детей с нарушением интеллекта и  упражнений для работы на «Шахматной доске».</a:t>
            </a:r>
          </a:p>
          <a:p>
            <a:pPr marL="45720" indent="0">
              <a:buNone/>
            </a:pPr>
            <a:endParaRPr lang="ru-RU" sz="32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marL="45720" indent="0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                     Спасибо за внимание!</a:t>
            </a:r>
          </a:p>
          <a:p>
            <a:pPr>
              <a:buFontTx/>
              <a:buChar char="-"/>
            </a:pPr>
            <a:endParaRPr lang="ru-RU" sz="32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  <a:p>
            <a:pPr>
              <a:buFontTx/>
              <a:buChar char="-"/>
            </a:pPr>
            <a:endParaRPr lang="ru-RU" sz="32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5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type="title" idx="4294967295"/>
          </p:nvPr>
        </p:nvSpPr>
        <p:spPr>
          <a:xfrm>
            <a:off x="-180975" y="836712"/>
            <a:ext cx="9324975" cy="3888432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  <a:effectLst/>
                <a:latin typeface="Monotype Corsiva" panose="03010101010201010101" pitchFamily="66" charset="0"/>
              </a:rPr>
              <a:t>Тема проекта:</a:t>
            </a:r>
            <a:br>
              <a:rPr lang="ru-RU" sz="4800" b="1" dirty="0" smtClean="0">
                <a:solidFill>
                  <a:srgbClr val="002060"/>
                </a:solidFill>
                <a:effectLst/>
                <a:latin typeface="Monotype Corsiva" panose="03010101010201010101" pitchFamily="66" charset="0"/>
              </a:rPr>
            </a:br>
            <a:r>
              <a:rPr lang="ru-RU" sz="4800" b="1" dirty="0" smtClean="0">
                <a:solidFill>
                  <a:srgbClr val="002060"/>
                </a:solidFill>
                <a:effectLst/>
                <a:latin typeface="Monotype Corsiva" panose="03010101010201010101" pitchFamily="66" charset="0"/>
              </a:rPr>
              <a:t> « Применение технологии «Шахматной </a:t>
            </a:r>
            <a:r>
              <a:rPr lang="ru-RU" sz="4800" dirty="0" smtClean="0">
                <a:solidFill>
                  <a:srgbClr val="002060"/>
                </a:solidFill>
                <a:effectLst/>
                <a:latin typeface="Monotype Corsiva" panose="03010101010201010101" pitchFamily="66" charset="0"/>
              </a:rPr>
              <a:t>доски</a:t>
            </a:r>
            <a:r>
              <a:rPr lang="ru-RU" sz="4800" b="1" dirty="0" smtClean="0">
                <a:solidFill>
                  <a:srgbClr val="002060"/>
                </a:solidFill>
                <a:effectLst/>
                <a:latin typeface="Monotype Corsiva" panose="03010101010201010101" pitchFamily="66" charset="0"/>
              </a:rPr>
              <a:t>» для развития орфографической зоркости у детей с нарушением интеллекта на уроках русского языка.</a:t>
            </a:r>
          </a:p>
        </p:txBody>
      </p:sp>
    </p:spTree>
    <p:extLst>
      <p:ext uri="{BB962C8B-B14F-4D97-AF65-F5344CB8AC3E}">
        <p14:creationId xmlns:p14="http://schemas.microsoft.com/office/powerpoint/2010/main" val="409292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568952" cy="6704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40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«Грамотное письмо – </a:t>
            </a:r>
            <a:endParaRPr lang="ru-RU" sz="4000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40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просто движение пишущей руки, </a:t>
            </a:r>
            <a:endParaRPr lang="ru-RU" sz="4000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40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особая речевая деятельность. </a:t>
            </a:r>
            <a:endParaRPr lang="ru-RU" sz="4000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40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 развитее ребёнок, </a:t>
            </a:r>
            <a:endParaRPr lang="ru-RU" sz="4000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40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 богаче его словарь и синтаксис, </a:t>
            </a:r>
            <a:endParaRPr lang="ru-RU" sz="4000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40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 правильнее его произношение, </a:t>
            </a:r>
            <a:endParaRPr lang="ru-RU" sz="4000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40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 легче даётся ему правописание». </a:t>
            </a:r>
            <a:endParaRPr lang="ru-RU" sz="4000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Н.С. Рождественский 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1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checker/>
      </p:transition>
    </mc:Choice>
    <mc:Fallback xmlns="">
      <p:transition spd="slow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76291"/>
            <a:ext cx="3528392" cy="688413"/>
          </a:xfrm>
        </p:spPr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Monotype Corsiva" panose="03010101010201010101" pitchFamily="66" charset="0"/>
              </a:rPr>
              <a:t>Проблемы:</a:t>
            </a:r>
            <a:endParaRPr lang="ru-RU" sz="4800" dirty="0">
              <a:solidFill>
                <a:srgbClr val="C00000"/>
              </a:solidFill>
              <a:effectLst/>
              <a:latin typeface="Monotype Corsiva" panose="03010101010201010101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1703" y="836712"/>
            <a:ext cx="914577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Многочисленные ошибки при выполнении упражнений;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Недостаточно прочные навыки грамотного письма;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Неумение выделять, </a:t>
            </a:r>
            <a:r>
              <a:rPr lang="ru-RU" sz="3600" dirty="0"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орфограммы при </a:t>
            </a:r>
            <a:r>
              <a:rPr lang="ru-RU" sz="3600" dirty="0" smtClean="0"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письме</a:t>
            </a:r>
            <a:r>
              <a:rPr lang="ru-RU" sz="3600" dirty="0"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;</a:t>
            </a:r>
            <a:endParaRPr lang="ru-RU" sz="3600" dirty="0" smtClean="0">
              <a:latin typeface="Monotype Corsiva" panose="03010101010201010101" pitchFamily="66" charset="0"/>
              <a:ea typeface="+mj-ea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Неумение </a:t>
            </a:r>
            <a:r>
              <a:rPr lang="ru-RU" sz="36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“видеть” орфограммы</a:t>
            </a:r>
            <a:r>
              <a:rPr lang="ru-RU" sz="4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4314586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u="sng" dirty="0" smtClean="0">
                <a:solidFill>
                  <a:srgbClr val="F14124">
                    <a:lumMod val="50000"/>
                  </a:srgb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Отсюда проблема </a:t>
            </a:r>
            <a:r>
              <a:rPr lang="ru-RU" sz="3600" b="1" u="sng" dirty="0" err="1" smtClean="0">
                <a:solidFill>
                  <a:srgbClr val="F14124">
                    <a:lumMod val="50000"/>
                  </a:srgb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несформированности</a:t>
            </a:r>
            <a:r>
              <a:rPr lang="ru-RU" sz="3600" b="1" u="sng" dirty="0" smtClean="0">
                <a:solidFill>
                  <a:srgbClr val="F14124">
                    <a:lumMod val="50000"/>
                  </a:srgb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орфографической зоркости. Орфографическая зоркость является важным навыком грамотного письма!</a:t>
            </a:r>
            <a:endParaRPr lang="ru-RU" sz="3600" b="1" u="sng" dirty="0">
              <a:solidFill>
                <a:prstClr val="black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34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548680"/>
            <a:ext cx="8964487" cy="568863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           Актуальность данной проблемы обусловлена тем что в практике обучения орфографии в школах для детей  с нарушением интеллекта, имеются серьезные недостатки.  </a:t>
            </a:r>
            <a:r>
              <a:rPr lang="ru-RU" sz="3600" dirty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Э</a:t>
            </a:r>
            <a:r>
              <a:rPr lang="ru-RU" sz="3600" dirty="0" smtClean="0">
                <a:solidFill>
                  <a:schemeClr val="tx2"/>
                </a:solidFill>
                <a:effectLst/>
                <a:latin typeface="Monotype Corsiva" panose="03010101010201010101" pitchFamily="66" charset="0"/>
              </a:rPr>
              <a:t>то  порождает применение новых инновационных приемов обучения  для развития орфографической зоркости,  которое активизирует деятельность учащихся и мотивирует их для изучения материала предмета. А это ведет к продуктивности урока. </a:t>
            </a:r>
            <a:endParaRPr lang="ru-RU" sz="3600" dirty="0">
              <a:solidFill>
                <a:schemeClr val="tx2"/>
              </a:solidFill>
              <a:effectLst/>
              <a:latin typeface="Monotype Corsiva" panose="03010101010201010101" pitchFamily="66" charset="0"/>
            </a:endParaRPr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1907704" y="0"/>
            <a:ext cx="4176464" cy="68841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sz="4000" b="0" dirty="0" smtClean="0">
                <a:solidFill>
                  <a:srgbClr val="C00000"/>
                </a:solidFill>
                <a:effectLst/>
                <a:latin typeface="Monotype Corsiva" panose="03010101010201010101" pitchFamily="66" charset="0"/>
              </a:rPr>
              <a:t>Актуальность</a:t>
            </a:r>
            <a:endParaRPr lang="ru-RU" sz="4000" b="0" dirty="0">
              <a:solidFill>
                <a:srgbClr val="C00000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82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4704"/>
            <a:ext cx="90364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Цель моего проекта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:</a:t>
            </a:r>
            <a:r>
              <a:rPr lang="ru-RU" sz="2400" dirty="0" smtClean="0">
                <a:latin typeface="Monotype Corsiva" panose="03010101010201010101" pitchFamily="66" charset="0"/>
              </a:rPr>
              <a:t> </a:t>
            </a: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овышение грамотности и развитие орфографической зоркости у детей с нарушением интеллекта на уроках русского языка с помощью инновационной технологии «Шахматной доски».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Объект изучения:</a:t>
            </a:r>
            <a:r>
              <a:rPr lang="ru-RU" sz="2400" b="1" dirty="0" smtClean="0">
                <a:solidFill>
                  <a:schemeClr val="accent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учащиеся 5-6  классов.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Задачи</a:t>
            </a:r>
            <a:r>
              <a:rPr lang="ru-RU" sz="2400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Провести теоретический анализ литературы по данной теме.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Разработать  систему  орфографических упражнений для работы на «Шахматной доске».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latin typeface="Monotype Corsiva" panose="03010101010201010101" pitchFamily="66" charset="0"/>
                <a:ea typeface="Calibri"/>
                <a:cs typeface="Times New Roman" panose="02020603050405020304" pitchFamily="18" charset="0"/>
              </a:rPr>
              <a:t>Внедрить в образовательный процесс разработанные упражнения в качестве дополнительного материала к уроку русского языка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Практическая значимость 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 том, что систематическое  использование метода «Шахматной доски»  автоматизирует орфографические действия и формирует орфографические навыки .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</a:p>
          <a:p>
            <a:endParaRPr lang="ru-RU" sz="2400" dirty="0">
              <a:solidFill>
                <a:schemeClr val="accent6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94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600" y="476672"/>
            <a:ext cx="849694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Для реализации проекта </a:t>
            </a:r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необходимы условия, такие как  : </a:t>
            </a:r>
            <a:endParaRPr lang="en-US" sz="3600" b="1" dirty="0" smtClean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857250" indent="-857250">
              <a:buFont typeface="+mj-lt"/>
              <a:buAutoNum type="romanUcPeriod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мероприятия.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Изучение </a:t>
            </a:r>
            <a:r>
              <a:rPr lang="ru-RU" sz="2400" dirty="0">
                <a:solidFill>
                  <a:prstClr val="black"/>
                </a:solidFill>
                <a:latin typeface="Monotype Corsiva" panose="03010101010201010101" pitchFamily="66" charset="0"/>
              </a:rPr>
              <a:t>методической литературы, передового педагогического </a:t>
            </a:r>
            <a:r>
              <a:rPr lang="ru-RU" sz="24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опыта по </a:t>
            </a:r>
            <a:r>
              <a:rPr lang="ru-RU" sz="2400" dirty="0">
                <a:solidFill>
                  <a:prstClr val="black"/>
                </a:solidFill>
                <a:latin typeface="Monotype Corsiva" panose="03010101010201010101" pitchFamily="66" charset="0"/>
              </a:rPr>
              <a:t>проблеме </a:t>
            </a:r>
            <a:r>
              <a:rPr lang="ru-RU" sz="24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исследования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разработка   шахматной доски и систему  </a:t>
            </a: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орфографических упражнений для работы на «Шахматной доске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».)</a:t>
            </a:r>
            <a:endParaRPr lang="ru-RU" sz="24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база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ноутбук, </a:t>
            </a:r>
            <a:r>
              <a:rPr lang="ru-RU" sz="2400" dirty="0" err="1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проектор,интерактивная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доска)</a:t>
            </a:r>
          </a:p>
          <a:p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работы учителя и воспитателей интерната, родителей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3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36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050"/>
            <a:ext cx="87849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       </a:t>
            </a:r>
            <a:r>
              <a:rPr lang="ru-RU" sz="2800" b="1" dirty="0" smtClean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Мероприятия </a:t>
            </a:r>
            <a:r>
              <a:rPr lang="ru-RU" sz="2800" b="1" dirty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по реализации </a:t>
            </a:r>
            <a:r>
              <a:rPr lang="ru-RU" sz="2800" b="1" dirty="0" smtClean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проекта, </a:t>
            </a:r>
            <a:r>
              <a:rPr lang="ru-RU" sz="2800" b="1" dirty="0" smtClean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технологии </a:t>
            </a:r>
            <a:r>
              <a:rPr lang="ru-RU" sz="2800" b="1" dirty="0" smtClean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  достижения </a:t>
            </a:r>
            <a:r>
              <a:rPr lang="ru-RU" sz="2800" b="1" dirty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планируемых </a:t>
            </a:r>
            <a:r>
              <a:rPr lang="ru-RU" sz="2800" b="1" dirty="0" smtClean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результатов</a:t>
            </a:r>
            <a:r>
              <a:rPr lang="ru-RU" sz="2800" dirty="0" smtClean="0">
                <a:solidFill>
                  <a:schemeClr val="tx2"/>
                </a:solidFill>
                <a:latin typeface="Monotype Corsiva" panose="03010101010201010101" pitchFamily="66" charset="0"/>
                <a:ea typeface="Calibri"/>
              </a:rPr>
              <a:t>:</a:t>
            </a:r>
          </a:p>
          <a:p>
            <a:endParaRPr lang="ru-RU" dirty="0" smtClean="0">
              <a:latin typeface="Times New Roman"/>
              <a:ea typeface="Calibri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530" y="742720"/>
            <a:ext cx="8964488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300" dirty="0">
                <a:solidFill>
                  <a:prstClr val="black"/>
                </a:solidFill>
                <a:latin typeface="Monotype Corsiva" panose="03010101010201010101" pitchFamily="66" charset="0"/>
              </a:rPr>
              <a:t>I.</a:t>
            </a:r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</a:rPr>
              <a:t>Подготовительные организационные мероприятия. </a:t>
            </a:r>
            <a:endParaRPr lang="ru-RU" sz="2300" dirty="0" smtClean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</a:rPr>
              <a:t> </a:t>
            </a: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 - Выявление </a:t>
            </a:r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</a:rPr>
              <a:t>видов орфографических ошибок с целью  разработки упражнений  для выполнения на шахматной доске.</a:t>
            </a:r>
            <a:endParaRPr lang="ru-RU" sz="2300" dirty="0" smtClean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 -  Разработка методики применения инновационной технологии .</a:t>
            </a:r>
            <a:endParaRPr lang="ru-RU" sz="2300" dirty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marL="285750" lvl="0" indent="-285750">
              <a:buFontTx/>
              <a:buChar char="-"/>
            </a:pP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Подготовка материала для внедрения технологии «Шахматной доски» для учителя и для детей.</a:t>
            </a:r>
          </a:p>
          <a:p>
            <a:pPr marL="285750" lvl="0" indent="-285750">
              <a:buFontTx/>
              <a:buChar char="-"/>
            </a:pP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Разработка </a:t>
            </a:r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</a:rPr>
              <a:t>планов конспектов для проведения </a:t>
            </a: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 </a:t>
            </a:r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</a:rPr>
              <a:t>уроков </a:t>
            </a: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с использованием технологии «Шахматной доски».</a:t>
            </a:r>
            <a:endParaRPr lang="ru-RU" sz="2300" dirty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marL="285750" lvl="0" indent="-285750">
              <a:buFontTx/>
              <a:buChar char="-"/>
            </a:pP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Подготовка </a:t>
            </a:r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</a:rPr>
              <a:t>материалов для проверки и анализа полученных результатов. </a:t>
            </a:r>
          </a:p>
          <a:p>
            <a:pPr lvl="0"/>
            <a:r>
              <a:rPr lang="en-US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II</a:t>
            </a:r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</a:rPr>
              <a:t>. Основные практические </a:t>
            </a: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мероприятия</a:t>
            </a:r>
          </a:p>
          <a:p>
            <a:pPr marL="285750" lvl="0" indent="-285750">
              <a:buFontTx/>
              <a:buChar char="-"/>
            </a:pP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Проведение </a:t>
            </a:r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</a:rPr>
              <a:t>уроков  с использованием </a:t>
            </a: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технологии «Шахматной доски»</a:t>
            </a:r>
            <a:endParaRPr lang="ru-RU" sz="2300" dirty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marL="285750" lvl="0" indent="-285750">
              <a:buFontTx/>
              <a:buChar char="-"/>
            </a:pP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Систематическое применение упражнений по технологии..</a:t>
            </a:r>
            <a:endParaRPr lang="ru-RU" sz="2300" dirty="0">
              <a:solidFill>
                <a:prstClr val="black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/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III</a:t>
            </a:r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. </a:t>
            </a: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Заключительные мероприятия.</a:t>
            </a:r>
            <a:endParaRPr lang="ru-RU" sz="2300" dirty="0">
              <a:solidFill>
                <a:prstClr val="black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342900" lvl="0" indent="-342900">
              <a:buFontTx/>
              <a:buChar char="-"/>
            </a:pP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Итоговая диагностика (диктанты, словарные диктанты с грамматическими заданиями </a:t>
            </a:r>
          </a:p>
          <a:p>
            <a:pPr marL="342900" lvl="0" indent="-342900">
              <a:buFontTx/>
              <a:buChar char="-"/>
            </a:pP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Анализ </a:t>
            </a:r>
            <a:r>
              <a:rPr lang="ru-RU" sz="2300" dirty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результатов </a:t>
            </a:r>
            <a:r>
              <a:rPr lang="ru-RU" sz="2300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усвоения технологии «Шахматной доски» исходя из результатов контрольных работ.</a:t>
            </a:r>
            <a:endParaRPr lang="ru-RU" sz="2300" dirty="0">
              <a:solidFill>
                <a:prstClr val="black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61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5722</TotalTime>
  <Words>1355</Words>
  <Application>Microsoft Office PowerPoint</Application>
  <PresentationFormat>Экран (4:3)</PresentationFormat>
  <Paragraphs>164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Georgia</vt:lpstr>
      <vt:lpstr>Monotype Corsiva</vt:lpstr>
      <vt:lpstr>Times New Roman</vt:lpstr>
      <vt:lpstr>Trebuchet MS</vt:lpstr>
      <vt:lpstr>Воздушный поток</vt:lpstr>
      <vt:lpstr>ГБОУ« Тлянче  Тамакская школа– интернат для детей с ОВЗ»   Тукаевского  муниципального  района  РТ  Юсупова Альмира Атласовна</vt:lpstr>
      <vt:lpstr>Презентация PowerPoint</vt:lpstr>
      <vt:lpstr>Тема проекта:  « Применение технологии «Шахматной доски» для развития орфографической зоркости у детей с нарушением интеллекта на уроках русского языка.</vt:lpstr>
      <vt:lpstr>Презентация PowerPoint</vt:lpstr>
      <vt:lpstr>Проблемы:</vt:lpstr>
      <vt:lpstr>           Актуальность данной проблемы обусловлена тем что в практике обучения орфографии в школах для детей  с нарушением интеллекта, имеются серьезные недостатки.  Это  порождает применение новых инновационных приемов обучения  для развития орфографической зоркости,  которое активизирует деятельность учащихся и мотивирует их для изучения материала предмета. А это ведет к продуктивности урока.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-выполнение тренировочных упражнений для развития навыка ориентировки на доcке (на экране)  Упражнение « Узнай «адреса» В индивидуальных карточках дети пишут «код»ы картинок. Например :зонтик  B(5). </vt:lpstr>
      <vt:lpstr>Презентация PowerPoint</vt:lpstr>
      <vt:lpstr>-</vt:lpstr>
      <vt:lpstr> 1.Выполнение упражнений с помощью «код»ов  по нахождению орфограмм  Порядок выполнения: - на экране по «шахматной доске» находят орфограммы и  пишут в индивидуальных карточках   Например: Поставить пропущенные орфограммы по данным «код»ам.    В…кзал, адр…с, …птека, м…чта, г…зета, …гурец, вм…сте, з…вод, …сина, м…лина, …дежда.  (D(8),F(8),A(2),F(8),A(2),D(8),F(8),A(2),D(8),A(2), D(8)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Тлянче _ Тамакская школа– интернат для детей с ОВЗ»</dc:title>
  <dc:creator>User</dc:creator>
  <cp:lastModifiedBy>RePack by Diakov</cp:lastModifiedBy>
  <cp:revision>280</cp:revision>
  <dcterms:created xsi:type="dcterms:W3CDTF">2017-01-20T18:30:43Z</dcterms:created>
  <dcterms:modified xsi:type="dcterms:W3CDTF">2021-12-14T15:05:25Z</dcterms:modified>
</cp:coreProperties>
</file>