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6" r:id="rId4"/>
    <p:sldId id="273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67" r:id="rId17"/>
    <p:sldId id="277" r:id="rId18"/>
    <p:sldId id="28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9E2F5-6EC7-417C-BDCB-84BA392CE998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4F9EF-F3BF-4526-B280-51629D20FD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10332640" y="5197991"/>
            <a:ext cx="288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               </a:t>
            </a:r>
          </a:p>
          <a:p>
            <a:pPr algn="r"/>
            <a:endParaRPr lang="tt-RU" sz="24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algn="r"/>
            <a:r>
              <a:rPr lang="tt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ru-RU" sz="24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5085184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</a:t>
            </a:r>
            <a:r>
              <a:rPr lang="tt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өзеде: Мингалимова Г. С</a:t>
            </a:r>
            <a:r>
              <a:rPr lang="tt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</a:t>
            </a:r>
            <a:endParaRPr lang="tt-RU" sz="24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949281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Түбән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Кама 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tt-RU" sz="20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2023 ел</a:t>
            </a:r>
            <a:endParaRPr lang="tt-RU" sz="20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2522512"/>
            <a:ext cx="784887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Туган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телем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– Тукай теле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ds02.infourok.ru/uploads/ex/0d86/0002f3b5-f24d3497/img1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55776" y="548680"/>
            <a:ext cx="3900433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3717032"/>
            <a:ext cx="8784976" cy="274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 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Биш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яшьлек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малайны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Казанга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озатып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Печән базарында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«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саталар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»: -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Асрарга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бала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бирәм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кем ала? 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Аны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асрамага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Яңа бистә хөнәрчеләре гаиләсе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ала.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Авырып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китү сәбәпле, баланы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ике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елдан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соң тагын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бабасы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янына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Өчилегә кайтаралар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Озак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та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тормый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аны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Кырлай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авылына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озаталар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ds02.infourok.ru/uploads/ex/0d86/0002f3b5-f24d3497/img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416698">
            <a:off x="5635314" y="1353823"/>
            <a:ext cx="2808312" cy="346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1484784"/>
            <a:ext cx="5400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Алты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яшьлек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Тукай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Кырлай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авылына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Сәгъди абзый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белән Зөхрә апа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гаиләсенә килеп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керә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Кырлайдагы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тормышы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яшь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Тукайның күңелендә иң җылы истәлекләр калдыра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ds02.infourok.ru/uploads/ex/0d86/0002f3b5-f24d3497/img1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79712" y="980729"/>
            <a:ext cx="4896544" cy="2812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4365104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Шагыйрь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булып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җитешкәч үзенең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1907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елда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язган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«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Шурәле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»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исемле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иң матур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поэмасын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хәтерендә онытылмаслык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урын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алып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калган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Кырлай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авылына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багышлап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язган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ds02.infourok.ru/uploads/ex/0d86/0002f3b5-f24d3497/img1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07704" y="548680"/>
            <a:ext cx="5256584" cy="3549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539552" y="4776825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1895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елда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Габдулла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Җаекка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Уральск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шәһәренә әтисе ягыннан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туган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Газизә апасы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һәм аның ире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Галиәсгар җизнәсе янына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күчеп килә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-828600" y="2348880"/>
            <a:ext cx="216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5602" name="Picture 2" descr="https://ds02.infourok.ru/uploads/ex/0d86/0002f3b5-f24d3497/img1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279756">
            <a:off x="904929" y="1379654"/>
            <a:ext cx="2539497" cy="33295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779912" y="620688"/>
            <a:ext cx="51125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 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Габдулланың иң беренче</a:t>
            </a:r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мөгаллимәсе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Кырлай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остабикәсе Маһруйбикә абыстай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Тукай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әлифбаны аңардан өйрәнә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 </a:t>
            </a:r>
          </a:p>
          <a:p>
            <a:endParaRPr lang="ru-RU" sz="24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        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Аннан</a:t>
            </a:r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соң аны</a:t>
            </a:r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Кырлайдагы</a:t>
            </a:r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мөгәллим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Фәтхерахман хәзрәт Гатаулла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укыта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cs typeface="Times New Roman" pitchFamily="18" charset="0"/>
              </a:rPr>
              <a:t>        </a:t>
            </a:r>
            <a:r>
              <a:rPr lang="ru-RU" sz="2400" b="1" i="1" dirty="0" err="1" smtClean="0">
                <a:solidFill>
                  <a:srgbClr val="FF0000"/>
                </a:solidFill>
                <a:cs typeface="Times New Roman" pitchFamily="18" charset="0"/>
              </a:rPr>
              <a:t>Өченче мөгәллиме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Җаектагы Мотыйгулла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хәзрәт Төхфәтулла.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Тукай «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Мотыйгия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»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мәдрәсәсендә укый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Шигырь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иҗат итү серләрен беренче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булып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өйрәтүче дә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Мотыйгулла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хәзрәт.</a:t>
            </a:r>
            <a:r>
              <a:rPr lang="ru-RU" sz="2400" dirty="0" smtClean="0"/>
              <a:t> </a:t>
            </a:r>
            <a:endParaRPr lang="ru-RU" sz="2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 descr="https://ds02.infourok.ru/uploads/ex/0d86/0002f3b5-f24d3497/img1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47664" y="908720"/>
            <a:ext cx="5688632" cy="3462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4725144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1907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елда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Г. Тукай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ашкынып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«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дәртле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», «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моңлы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», «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нурлы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»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Казанга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кайта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32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ds02.infourok.ru/uploads/ex/0d86/0002f3b5-f24d3497/img2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764704"/>
            <a:ext cx="433742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23528" y="4293096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Соңгы минутларда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да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ул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халкы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өчен җитәрлек эш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башкара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алмавына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көенә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15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нче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апрельдә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27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яшенд</a:t>
            </a:r>
            <a:r>
              <a:rPr lang="tt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ә,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бөек шагыйребезнең гомере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өзелә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Никадәр генә газаплар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кичерсә дә, бу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фаҗигале, кыска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гомер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юлын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-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ул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горур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атлап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уза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980728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Үлем түшәгендә ятканда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да Г. Тукай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үзенең чын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мәгънәсендә шагыйрь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һәм үз халкының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патриоты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икәнлеген исбат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итте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755576" y="4252446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(1913 ел, 1 апрель (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соңгы фоторәсеме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) </a:t>
            </a:r>
            <a:endParaRPr lang="ru-RU" i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Габдулла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Тукай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истәлегенә күп әдәби һәм мәдәни чаралар</a:t>
            </a:r>
            <a:r>
              <a:rPr lang="tt-RU" sz="2400" b="1" dirty="0" smtClean="0">
                <a:solidFill>
                  <a:schemeClr val="accent3">
                    <a:lumMod val="50000"/>
                  </a:schemeClr>
                </a:solidFill>
              </a:rPr>
              <a:t> үткәрелә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оешмалар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аның исемен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йөртә.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Түбән </a:t>
            </a:r>
            <a:r>
              <a:rPr lang="ru-RU" sz="2400" b="1" i="1" dirty="0" smtClean="0">
                <a:solidFill>
                  <a:srgbClr val="FF0000"/>
                </a:solidFill>
              </a:rPr>
              <a:t>Кама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шәһәрендә </a:t>
            </a:r>
            <a:r>
              <a:rPr lang="ru-RU" sz="2400" b="1" i="1" dirty="0" smtClean="0">
                <a:solidFill>
                  <a:srgbClr val="FF0000"/>
                </a:solidFill>
              </a:rPr>
              <a:t>Тукай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эзләре буйлап</a:t>
            </a:r>
            <a:r>
              <a:rPr lang="ru-RU" sz="2400" b="1" i="1" dirty="0" smtClean="0">
                <a:solidFill>
                  <a:srgbClr val="FF0000"/>
                </a:solidFill>
              </a:rPr>
              <a:t>...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844824"/>
            <a:ext cx="12241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http://photos.wikimapia.org/p/00/06/50/33/72_ful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68144" y="1628800"/>
            <a:ext cx="2493180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https://i.ytimg.com/vi/QTv0zGVcK0g/maxresdefault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03848" y="3212976"/>
            <a:ext cx="2528281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203848" y="5373216"/>
            <a:ext cx="5472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Таш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сыннар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янында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таш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китап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китапка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шигырьнең эчтәлеге һәм иң истә калырлык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дүрт юллыгы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ике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телдә язылган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8" name="Picture 6" descr="http://photos.wikimapia.org/p/00/06/76/89/74_big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5536" y="4797152"/>
            <a:ext cx="2533656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79512" y="3284984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Парк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тулысы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белән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Тукай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иҗатына багышланган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844825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Г. Тукай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исемендәге уку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һәм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ял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паркы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2015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нче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елны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августында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ачыла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4608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Габдулла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Тукай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исемендәге үзәк китапханә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шәһәрдәге иң зур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һәм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бай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китапханә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Ул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1972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нче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елда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ачылган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5842" name="Picture 2" descr="https://biblio.e-nkama.ru/upload/resize_cache/iblock/d79/1140_500_2/d79c8d2ece9edbf4010dae1b80d9491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36096" y="260648"/>
            <a:ext cx="3096344" cy="1822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1628801"/>
            <a:ext cx="4320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1991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нче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елда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Түбән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Кама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шәһәрендә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татар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шагыйре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Габдулла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Тукайга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(1886-1913)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һәйкәл ачыла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996952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1992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нче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елда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Түбән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Кама </a:t>
            </a:r>
          </a:p>
          <a:p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Үзәк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район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күп профильле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хастаханәсе янында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да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Габдулла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Тукайга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һәйкәл куела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Бу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һәйкәл сынчы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Баки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Урманче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проекты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буенча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ясалган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5589240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</a:rPr>
              <a:t>Шәһәребездәге бер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урам</a:t>
            </a:r>
            <a:r>
              <a:rPr lang="ru-RU" sz="2000" b="1" dirty="0" smtClean="0">
                <a:solidFill>
                  <a:srgbClr val="FF0000"/>
                </a:solidFill>
              </a:rPr>
              <a:t> да </a:t>
            </a:r>
            <a:r>
              <a:rPr lang="ru-RU" sz="2000" b="1" dirty="0" err="1" smtClean="0">
                <a:solidFill>
                  <a:srgbClr val="FF0000"/>
                </a:solidFill>
              </a:rPr>
              <a:t>бөек шагыйрь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исемен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йөртә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5844" name="Picture 4" descr="http://s3.fotokto.ru/photo/full/439/439596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87624" y="4653136"/>
            <a:ext cx="2952328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8" name="Picture 8" descr="https://prigorod.info/images/places/tatarstan/pamyatniki-i-skul-ptury/pamyatnik-poetu-gabdulle-tukayu/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27984" y="1628800"/>
            <a:ext cx="3064340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6" name="Picture 6" descr="http://gabdullatukay.ru/wp-content/uploads/2016/12/tukay-nijnekamsk-06-3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68144" y="2924944"/>
            <a:ext cx="2908135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268761"/>
            <a:ext cx="216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            </a:t>
            </a:r>
            <a:endParaRPr lang="ru-RU" sz="32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Picture 2" descr="C:\Users\1\Desktop\imag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332656"/>
            <a:ext cx="2520280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87624" y="2492896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Әй, шагыйрем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, -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моңнар дәрьясы</a:t>
            </a:r>
            <a:r>
              <a:rPr lang="ru-RU" sz="3200" i="1" dirty="0" err="1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!</a:t>
            </a:r>
            <a:endParaRPr lang="ru-RU" sz="32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Үткен, уйчан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кыю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карашың.</a:t>
            </a:r>
            <a:endParaRPr lang="ru-RU" sz="32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Дулкынланып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Идел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анабыздай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endParaRPr lang="ru-RU" sz="32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Гасырларга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җырлап барасың.</a:t>
            </a:r>
            <a:endParaRPr lang="ru-RU" sz="32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М. </a:t>
            </a:r>
            <a:r>
              <a:rPr lang="ru-RU" sz="3200" b="1" i="1" dirty="0" err="1" smtClean="0">
                <a:solidFill>
                  <a:schemeClr val="accent3">
                    <a:lumMod val="50000"/>
                  </a:schemeClr>
                </a:solidFill>
              </a:rPr>
              <a:t>Хөсәен</a:t>
            </a:r>
            <a:endParaRPr lang="ru-RU" sz="3200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09839">
            <a:off x="5766704" y="986971"/>
            <a:ext cx="2728734" cy="2357430"/>
          </a:xfrm>
          <a:prstGeom prst="snip2SameRect">
            <a:avLst>
              <a:gd name="adj1" fmla="val 16667"/>
              <a:gd name="adj2" fmla="val 10174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51845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Татар теле – </a:t>
            </a:r>
            <a:r>
              <a:rPr lang="ru-RU" sz="2800" dirty="0" smtClean="0">
                <a:solidFill>
                  <a:srgbClr val="FF0000"/>
                </a:solidFill>
              </a:rPr>
              <a:t>ЮНЕСКО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тарафыннан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бөтендөнья халыкара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аралашу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теле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дип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саналган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14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телнең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берсе: ИНГЛИЗ, НЕМЕЦ, ФРАНЦУЗ, ИСПАН, ИТАЛЬЯН, ПОРТУГАЛ, ГАРӘП, ФАРСЫ, РУС, КЫТАЙ, ТӨРЕК, ЯПОН, ҺИНД, ТАТАР ТЕЛЛӘРЕ 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653136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Татар </a:t>
            </a:r>
            <a:r>
              <a:rPr lang="ru-RU" sz="3200" i="1" dirty="0" err="1" smtClean="0">
                <a:solidFill>
                  <a:srgbClr val="FF0000"/>
                </a:solidFill>
              </a:rPr>
              <a:t>телен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</a:rPr>
              <a:t>белгән кеше</a:t>
            </a:r>
            <a:r>
              <a:rPr lang="ru-RU" sz="3200" i="1" dirty="0" smtClean="0">
                <a:solidFill>
                  <a:srgbClr val="FF0000"/>
                </a:solidFill>
              </a:rPr>
              <a:t> 30 дан </a:t>
            </a:r>
            <a:r>
              <a:rPr lang="ru-RU" sz="3200" i="1" dirty="0" err="1" smtClean="0">
                <a:solidFill>
                  <a:srgbClr val="FF0000"/>
                </a:solidFill>
              </a:rPr>
              <a:t>артык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</a:rPr>
              <a:t>халык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i="1" dirty="0" err="1" smtClean="0">
                <a:solidFill>
                  <a:srgbClr val="FF0000"/>
                </a:solidFill>
              </a:rPr>
              <a:t>белән җиңел аңлаша һәм аралаша</a:t>
            </a:r>
            <a:r>
              <a:rPr lang="ru-RU" sz="3200" i="1" dirty="0" smtClean="0">
                <a:solidFill>
                  <a:srgbClr val="FF0000"/>
                </a:solidFill>
              </a:rPr>
              <a:t> ала.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1\Desktop\imag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2520280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9512" y="476672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000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            Т</a:t>
            </a:r>
            <a:r>
              <a:rPr lang="tt-RU" sz="3000" b="1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уган тел! –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000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                </a:t>
            </a: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Һәркем  өчен  газиз  бу.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                  Чөнки  тел –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тормыш  чыганагы 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             белем чишмәсе.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Тел  ул зур  бер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кибет кебек : анда һәркем үзенә ни дә булса  таба.</a:t>
            </a:r>
            <a:endParaRPr lang="ru-RU" sz="3000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Тел кешегә бер – берсен аңларга , бер – берсең теләк, максатларын,  уйларын  белергә  ярдәм  итә.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Ул –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Ватан , туган җир , ата – ана сүзләре  белән янәшә  бергә  торган  бөек , изге  һәм  кадерле  сүз!</a:t>
            </a:r>
            <a:endParaRPr lang="tt-RU" sz="3000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179512" y="5108412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000" b="1" i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Туган  тел !  </a:t>
            </a: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Анардан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tt-RU" sz="3000" dirty="0" smtClean="0">
                <a:solidFill>
                  <a:schemeClr val="accent3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да  көчле , татлы , назлы , ләззәтле тел  бармы икән?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tt-RU" sz="3000" i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Минем  туган телем – җырдай  моңлы  татар  теле.</a:t>
            </a:r>
            <a:endParaRPr lang="tt-RU" sz="3000" i="1" dirty="0" smtClean="0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14697">
            <a:off x="6783554" y="420616"/>
            <a:ext cx="2033179" cy="2614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2420888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туган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тел, и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матур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тел,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әткәм-әнкәмнең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теле! </a:t>
            </a:r>
          </a:p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Дөньяда күп нәрсә белдем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син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туган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тел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аркылы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Иң элек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бу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тел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белән әнкәм бишектә көйләгән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</a:p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Аннары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төннәр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буе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әбкәм хикәят сөйләгән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туган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тел!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Һәрвакытта ярдәмең берлән синең,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Кечкенәдән аңлашылган шатлыгым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кайгым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минем.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туган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тел!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Синдә булган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иң элек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кыйлган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догам, </a:t>
            </a:r>
          </a:p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Ярлыкагыл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дип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үзем һәм әткәм-әнкәмне,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Ходам. 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26064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cs typeface="Times New Roman" pitchFamily="18" charset="0"/>
              </a:rPr>
              <a:t>26 апрель </a:t>
            </a: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– татар </a:t>
            </a:r>
            <a:r>
              <a:rPr lang="ru-RU" sz="3200" i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халкының бөек шагыйре</a:t>
            </a: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Габдулла</a:t>
            </a: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Тукайның туган</a:t>
            </a: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көне</a:t>
            </a:r>
            <a:endParaRPr lang="ru-RU" sz="3200" i="1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5"/>
            <a:ext cx="59046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Еллар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узган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саен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бу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исем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ешрак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телгә алына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. Тукай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шәхесе елдан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ел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калкурак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күренә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. Татар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халкының даһи улына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якты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дөньяда озак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яшәү насыйп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булмый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Әмма 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башкарган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эшләр гасырларга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тиң.</a:t>
            </a:r>
            <a:endParaRPr lang="ru-RU" sz="28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221089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Димәк, </a:t>
            </a:r>
            <a:r>
              <a:rPr lang="ru-RU" sz="2800" b="1" i="1" dirty="0" smtClean="0">
                <a:solidFill>
                  <a:srgbClr val="FF0000"/>
                </a:solidFill>
              </a:rPr>
              <a:t>Тукай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яши</a:t>
            </a:r>
            <a:r>
              <a:rPr lang="ru-RU" sz="2800" b="1" i="1" dirty="0" smtClean="0">
                <a:solidFill>
                  <a:srgbClr val="FF0000"/>
                </a:solidFill>
              </a:rPr>
              <a:t>, Тукай –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үлемсез</a:t>
            </a:r>
            <a:r>
              <a:rPr lang="ru-RU" sz="2800" b="1" i="1" dirty="0" smtClean="0">
                <a:solidFill>
                  <a:srgbClr val="FF0000"/>
                </a:solidFill>
              </a:rPr>
              <a:t>!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9" name="Picture 2" descr="https://www.culture.ru/storage/images/906c3c46e1d3cc646664654062772715/e1b63b8417573a667cc6fee141fec2a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54128">
            <a:off x="6130860" y="1578117"/>
            <a:ext cx="2649894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827584" y="5229201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     «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Халык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зур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көчле 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дәртле 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моңлы 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әдип 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шагыйрь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ул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». </a:t>
            </a:r>
          </a:p>
          <a:p>
            <a:pPr algn="r"/>
            <a:r>
              <a:rPr lang="ru-RU" sz="2800" i="1" dirty="0" err="1" smtClean="0">
                <a:solidFill>
                  <a:schemeClr val="accent3">
                    <a:lumMod val="50000"/>
                  </a:schemeClr>
                </a:solidFill>
              </a:rPr>
              <a:t>Габдулла</a:t>
            </a: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</a:rPr>
              <a:t> Тукай</a:t>
            </a:r>
            <a:endParaRPr lang="ru-RU" sz="2800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art16.ru/gallery2/d/50422-7/IMG_00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23728" y="980728"/>
            <a:ext cx="4930160" cy="3008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179512" y="4630053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Габдуллаҗан Мөхәммәтгариф улы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Тукаев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1886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елның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13 (26)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апрелендә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Казан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өязе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Мәңгәр волосте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Кушлавыч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авылында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мулла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гаиләсендә туа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ds02.infourok.ru/uploads/ex/0d86/0002f3b5-f24d3497/img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2276872"/>
            <a:ext cx="2736304" cy="36880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6" name="Picture 4" descr="https://ds02.infourok.ru/uploads/ex/0d86/0002f3b5-f24d3497/img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15616" y="764704"/>
            <a:ext cx="2592288" cy="35715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83967" y="332656"/>
            <a:ext cx="40324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Мөхәммәтгариф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–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Габдулланың атасы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1331640" y="4979060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Мәмдүдә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Габдулланың анасы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s://ds02.infourok.ru/uploads/ex/0d86/0002f3b5-f24d3497/img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98415">
            <a:off x="5611009" y="1706214"/>
            <a:ext cx="2543589" cy="34206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79512" y="1268760"/>
            <a:ext cx="5256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Сабыйга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дүрт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ай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тулганда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әтисе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ә дүрт яшьтә әнисе үлеп китә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Дөм ятим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калган бала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авылдан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авылга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гаиләдән гаиләгә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кулдан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кулга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күчеп йөри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36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6" name="AutoShape 2" descr="https://ds02.infourok.ru/uploads/ex/0d86/0002f3b5-f24d3497/img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s://ds02.infourok.ru/uploads/ex/0d86/0002f3b5-f24d3497/img1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980728"/>
            <a:ext cx="47440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1520" y="450912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Баштан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Габдулла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Зиннәтулла бабасының зур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гаиләсе белән Өчиле авылында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яши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ru-RU" sz="36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820</Words>
  <Application>Microsoft Office PowerPoint</Application>
  <PresentationFormat>Экран (4:3)</PresentationFormat>
  <Paragraphs>73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Гулия Саубановна</dc:creator>
  <cp:lastModifiedBy>МБДОУ №15</cp:lastModifiedBy>
  <cp:revision>53</cp:revision>
  <dcterms:created xsi:type="dcterms:W3CDTF">2016-04-27T15:25:03Z</dcterms:created>
  <dcterms:modified xsi:type="dcterms:W3CDTF">2023-04-19T09:46:42Z</dcterms:modified>
</cp:coreProperties>
</file>