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259" r:id="rId5"/>
    <p:sldId id="260" r:id="rId6"/>
    <p:sldId id="261" r:id="rId7"/>
    <p:sldId id="310" r:id="rId8"/>
    <p:sldId id="262" r:id="rId9"/>
    <p:sldId id="263" r:id="rId10"/>
    <p:sldId id="265" r:id="rId11"/>
    <p:sldId id="267" r:id="rId12"/>
    <p:sldId id="268" r:id="rId13"/>
    <p:sldId id="269" r:id="rId14"/>
    <p:sldId id="271" r:id="rId15"/>
    <p:sldId id="273" r:id="rId16"/>
    <p:sldId id="270" r:id="rId17"/>
    <p:sldId id="272" r:id="rId18"/>
    <p:sldId id="279" r:id="rId19"/>
    <p:sldId id="311" r:id="rId20"/>
    <p:sldId id="276" r:id="rId21"/>
    <p:sldId id="277" r:id="rId22"/>
    <p:sldId id="278" r:id="rId23"/>
    <p:sldId id="313"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303" r:id="rId38"/>
    <p:sldId id="297" r:id="rId39"/>
    <p:sldId id="298" r:id="rId40"/>
    <p:sldId id="299" r:id="rId41"/>
    <p:sldId id="301" r:id="rId42"/>
    <p:sldId id="302" r:id="rId43"/>
    <p:sldId id="319" r:id="rId44"/>
    <p:sldId id="306" r:id="rId45"/>
    <p:sldId id="316" r:id="rId46"/>
    <p:sldId id="304" r:id="rId47"/>
    <p:sldId id="305" r:id="rId48"/>
    <p:sldId id="317" r:id="rId49"/>
    <p:sldId id="318" r:id="rId50"/>
    <p:sldId id="308" r:id="rId51"/>
    <p:sldId id="320" r:id="rId52"/>
    <p:sldId id="321" r:id="rId53"/>
    <p:sldId id="322" r:id="rId54"/>
    <p:sldId id="309" r:id="rId55"/>
    <p:sldId id="312" r:id="rId56"/>
    <p:sldId id="314" r:id="rId57"/>
    <p:sldId id="315"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8E3256-BA86-4AA1-A6D8-E741B16FF34A}" type="datetimeFigureOut">
              <a:rPr lang="ru-RU" smtClean="0"/>
              <a:pPr/>
              <a:t>20.06.2017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6E259-A090-4528-B301-1A8B629E11A4}" type="slidenum">
              <a:rPr lang="ru-RU" smtClean="0"/>
              <a:pPr/>
              <a:t>‹#›</a:t>
            </a:fld>
            <a:endParaRPr lang="ru-RU"/>
          </a:p>
        </p:txBody>
      </p:sp>
    </p:spTree>
    <p:extLst>
      <p:ext uri="{BB962C8B-B14F-4D97-AF65-F5344CB8AC3E}">
        <p14:creationId xmlns:p14="http://schemas.microsoft.com/office/powerpoint/2010/main" val="179075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AC6E259-A090-4528-B301-1A8B629E11A4}" type="slidenum">
              <a:rPr lang="ru-RU" smtClean="0"/>
              <a:pPr/>
              <a:t>53</a:t>
            </a:fld>
            <a:endParaRPr lang="ru-RU"/>
          </a:p>
        </p:txBody>
      </p:sp>
    </p:spTree>
    <p:extLst>
      <p:ext uri="{BB962C8B-B14F-4D97-AF65-F5344CB8AC3E}">
        <p14:creationId xmlns:p14="http://schemas.microsoft.com/office/powerpoint/2010/main" val="294622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D1DF240-17EF-4EE5-826E-98C97F5468F0}" type="datetimeFigureOut">
              <a:rPr lang="ru-RU" smtClean="0"/>
              <a:pPr/>
              <a:t>20.06.2017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522A92-3637-4738-8ACF-7325DD5726C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1DF240-17EF-4EE5-826E-98C97F5468F0}" type="datetimeFigureOut">
              <a:rPr lang="ru-RU" smtClean="0"/>
              <a:pPr/>
              <a:t>20.06.2017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522A92-3637-4738-8ACF-7325DD5726C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1DF240-17EF-4EE5-826E-98C97F5468F0}" type="datetimeFigureOut">
              <a:rPr lang="ru-RU" smtClean="0"/>
              <a:pPr/>
              <a:t>20.06.2017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522A92-3637-4738-8ACF-7325DD5726C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endParaRPr lang="ru-RU"/>
          </a:p>
        </p:txBody>
      </p:sp>
      <p:sp>
        <p:nvSpPr>
          <p:cNvPr id="7" name="Rectangle 5"/>
          <p:cNvSpPr>
            <a:spLocks noGrp="1" noChangeArrowheads="1"/>
          </p:cNvSpPr>
          <p:nvPr>
            <p:ph type="ftr" sz="quarter" idx="11"/>
          </p:nvPr>
        </p:nvSpPr>
        <p:spPr/>
        <p:txBody>
          <a:bodyPr/>
          <a:lstStyle>
            <a:lvl1pPr>
              <a:defRPr/>
            </a:lvl1pPr>
          </a:lstStyle>
          <a:p>
            <a:pPr>
              <a:defRPr/>
            </a:pPr>
            <a:endParaRPr lang="ru-RU"/>
          </a:p>
        </p:txBody>
      </p:sp>
      <p:sp>
        <p:nvSpPr>
          <p:cNvPr id="8" name="Rectangle 6"/>
          <p:cNvSpPr>
            <a:spLocks noGrp="1" noChangeArrowheads="1"/>
          </p:cNvSpPr>
          <p:nvPr>
            <p:ph type="sldNum" sz="quarter" idx="12"/>
          </p:nvPr>
        </p:nvSpPr>
        <p:spPr/>
        <p:txBody>
          <a:bodyPr/>
          <a:lstStyle>
            <a:lvl1pPr>
              <a:defRPr/>
            </a:lvl1pPr>
          </a:lstStyle>
          <a:p>
            <a:pPr>
              <a:defRPr/>
            </a:pPr>
            <a:fld id="{0C572948-3FCE-42AC-BDD7-77FE58B4EB55}" type="slidenum">
              <a:rPr lang="ru-RU"/>
              <a:pPr>
                <a:defRPr/>
              </a:pPr>
              <a:t>‹#›</a:t>
            </a:fld>
            <a:endParaRPr lang="ru-RU"/>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endParaRPr lang="ru-RU"/>
          </a:p>
        </p:txBody>
      </p:sp>
      <p:sp>
        <p:nvSpPr>
          <p:cNvPr id="7" name="Rectangle 5"/>
          <p:cNvSpPr>
            <a:spLocks noGrp="1" noChangeArrowheads="1"/>
          </p:cNvSpPr>
          <p:nvPr>
            <p:ph type="ftr" sz="quarter" idx="11"/>
          </p:nvPr>
        </p:nvSpPr>
        <p:spPr/>
        <p:txBody>
          <a:bodyPr/>
          <a:lstStyle>
            <a:lvl1pPr>
              <a:defRPr/>
            </a:lvl1pPr>
          </a:lstStyle>
          <a:p>
            <a:pPr>
              <a:defRPr/>
            </a:pPr>
            <a:endParaRPr lang="ru-RU"/>
          </a:p>
        </p:txBody>
      </p:sp>
      <p:sp>
        <p:nvSpPr>
          <p:cNvPr id="8" name="Rectangle 6"/>
          <p:cNvSpPr>
            <a:spLocks noGrp="1" noChangeArrowheads="1"/>
          </p:cNvSpPr>
          <p:nvPr>
            <p:ph type="sldNum" sz="quarter" idx="12"/>
          </p:nvPr>
        </p:nvSpPr>
        <p:spPr/>
        <p:txBody>
          <a:bodyPr/>
          <a:lstStyle>
            <a:lvl1pPr>
              <a:defRPr/>
            </a:lvl1pPr>
          </a:lstStyle>
          <a:p>
            <a:pPr>
              <a:defRPr/>
            </a:pPr>
            <a:fld id="{1AACFF5B-F3E8-48C8-A961-7F42665DAD99}" type="slidenum">
              <a:rPr lang="ru-RU"/>
              <a:pPr>
                <a:defRPr/>
              </a:pPr>
              <a:t>‹#›</a:t>
            </a:fld>
            <a:endParaRPr lang="ru-RU"/>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1DF240-17EF-4EE5-826E-98C97F5468F0}" type="datetimeFigureOut">
              <a:rPr lang="ru-RU" smtClean="0"/>
              <a:pPr/>
              <a:t>20.06.2017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522A92-3637-4738-8ACF-7325DD5726C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D1DF240-17EF-4EE5-826E-98C97F5468F0}" type="datetimeFigureOut">
              <a:rPr lang="ru-RU" smtClean="0"/>
              <a:pPr/>
              <a:t>20.06.2017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522A92-3637-4738-8ACF-7325DD5726C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D1DF240-17EF-4EE5-826E-98C97F5468F0}" type="datetimeFigureOut">
              <a:rPr lang="ru-RU" smtClean="0"/>
              <a:pPr/>
              <a:t>20.06.2017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522A92-3637-4738-8ACF-7325DD5726C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D1DF240-17EF-4EE5-826E-98C97F5468F0}" type="datetimeFigureOut">
              <a:rPr lang="ru-RU" smtClean="0"/>
              <a:pPr/>
              <a:t>20.06.2017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522A92-3637-4738-8ACF-7325DD5726C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D1DF240-17EF-4EE5-826E-98C97F5468F0}" type="datetimeFigureOut">
              <a:rPr lang="ru-RU" smtClean="0"/>
              <a:pPr/>
              <a:t>20.06.2017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522A92-3637-4738-8ACF-7325DD5726C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1DF240-17EF-4EE5-826E-98C97F5468F0}" type="datetimeFigureOut">
              <a:rPr lang="ru-RU" smtClean="0"/>
              <a:pPr/>
              <a:t>20.06.2017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522A92-3637-4738-8ACF-7325DD5726C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1DF240-17EF-4EE5-826E-98C97F5468F0}" type="datetimeFigureOut">
              <a:rPr lang="ru-RU" smtClean="0"/>
              <a:pPr/>
              <a:t>20.06.2017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522A92-3637-4738-8ACF-7325DD5726C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1DF240-17EF-4EE5-826E-98C97F5468F0}" type="datetimeFigureOut">
              <a:rPr lang="ru-RU" smtClean="0"/>
              <a:pPr/>
              <a:t>20.06.2017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522A92-3637-4738-8ACF-7325DD5726C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DF240-17EF-4EE5-826E-98C97F5468F0}" type="datetimeFigureOut">
              <a:rPr lang="ru-RU" smtClean="0"/>
              <a:pPr/>
              <a:t>20.06.2017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22A92-3637-4738-8ACF-7325DD5726C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4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88.jpeg"/></Relationships>
</file>

<file path=ppt/slides/_rels/slide4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 Id="rId5" Type="http://schemas.openxmlformats.org/officeDocument/2006/relationships/image" Target="../media/image98.jpeg"/><Relationship Id="rId4" Type="http://schemas.openxmlformats.org/officeDocument/2006/relationships/image" Target="../media/image97.jpeg"/></Relationships>
</file>

<file path=ppt/slides/_rels/slide5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88.jpeg"/></Relationships>
</file>

<file path=ppt/slides/_rels/slide5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 Id="rId5" Type="http://schemas.openxmlformats.org/officeDocument/2006/relationships/image" Target="../media/image102.jpeg"/><Relationship Id="rId4" Type="http://schemas.openxmlformats.org/officeDocument/2006/relationships/image" Target="../media/image10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3"/>
            <a:ext cx="8715436" cy="1000131"/>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altLang="ru-RU" b="1" dirty="0" smtClean="0">
                <a:solidFill>
                  <a:srgbClr val="C00000"/>
                </a:solidFill>
                <a:latin typeface="Times New Roman" pitchFamily="18" charset="0"/>
                <a:cs typeface="Times New Roman" pitchFamily="18" charset="0"/>
              </a:rPr>
              <a:t/>
            </a:r>
            <a:br>
              <a:rPr lang="ru-RU" altLang="ru-RU" b="1" dirty="0" smtClean="0">
                <a:solidFill>
                  <a:srgbClr val="C00000"/>
                </a:solidFill>
                <a:latin typeface="Times New Roman" pitchFamily="18" charset="0"/>
                <a:cs typeface="Times New Roman" pitchFamily="18" charset="0"/>
              </a:rPr>
            </a:br>
            <a:r>
              <a:rPr lang="ru-RU" altLang="ru-RU" sz="6000" b="1" i="1" dirty="0" smtClean="0">
                <a:solidFill>
                  <a:srgbClr val="C00000"/>
                </a:solidFill>
                <a:latin typeface="Times New Roman" pitchFamily="18" charset="0"/>
                <a:cs typeface="Times New Roman" pitchFamily="18" charset="0"/>
              </a:rPr>
              <a:t>Экология села</a:t>
            </a:r>
            <a:r>
              <a:rPr lang="ru-RU" sz="6000" i="1" dirty="0" smtClean="0"/>
              <a:t/>
            </a:r>
            <a:br>
              <a:rPr lang="ru-RU" sz="6000" i="1" dirty="0" smtClean="0"/>
            </a:br>
            <a:endParaRPr lang="ru-RU" sz="5600" i="1" dirty="0"/>
          </a:p>
        </p:txBody>
      </p:sp>
      <p:sp>
        <p:nvSpPr>
          <p:cNvPr id="3" name="Подзаголовок 2"/>
          <p:cNvSpPr>
            <a:spLocks noGrp="1"/>
          </p:cNvSpPr>
          <p:nvPr>
            <p:ph type="subTitle" idx="1"/>
          </p:nvPr>
        </p:nvSpPr>
        <p:spPr>
          <a:xfrm>
            <a:off x="1371600" y="3886200"/>
            <a:ext cx="6400800" cy="1752600"/>
          </a:xfrm>
        </p:spPr>
        <p:style>
          <a:lnRef idx="1">
            <a:schemeClr val="accent3"/>
          </a:lnRef>
          <a:fillRef idx="2">
            <a:schemeClr val="accent3"/>
          </a:fillRef>
          <a:effectRef idx="1">
            <a:schemeClr val="accent3"/>
          </a:effectRef>
          <a:fontRef idx="minor">
            <a:schemeClr val="dk1"/>
          </a:fontRef>
        </p:style>
        <p:txBody>
          <a:bodyPr/>
          <a:lstStyle/>
          <a:p>
            <a:endParaRPr lang="ru-RU" dirty="0"/>
          </a:p>
        </p:txBody>
      </p:sp>
      <p:pic>
        <p:nvPicPr>
          <p:cNvPr id="4" name="Picture 3" descr="P101094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9388" y="1285860"/>
            <a:ext cx="8785225" cy="5383228"/>
          </a:xfrm>
          <a:noFill/>
        </p:spPr>
      </p:pic>
      <p:pic>
        <p:nvPicPr>
          <p:cNvPr id="5" name="Picture 3" descr="P101094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9388" y="1285860"/>
            <a:ext cx="8785225" cy="5383228"/>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285720" y="0"/>
            <a:ext cx="8643998" cy="1500174"/>
          </a:xfrm>
        </p:spPr>
        <p:style>
          <a:lnRef idx="1">
            <a:schemeClr val="accent3"/>
          </a:lnRef>
          <a:fillRef idx="2">
            <a:schemeClr val="accent3"/>
          </a:fillRef>
          <a:effectRef idx="1">
            <a:schemeClr val="accent3"/>
          </a:effectRef>
          <a:fontRef idx="minor">
            <a:schemeClr val="dk1"/>
          </a:fontRef>
        </p:style>
        <p:txBody>
          <a:bodyPr>
            <a:noAutofit/>
          </a:bodyPr>
          <a:lstStyle/>
          <a:p>
            <a:r>
              <a:rPr lang="ru-RU" altLang="ru-RU" sz="3200" b="1" dirty="0" smtClean="0">
                <a:solidFill>
                  <a:srgbClr val="C00000"/>
                </a:solidFill>
                <a:latin typeface="Times New Roman" pitchFamily="18" charset="0"/>
                <a:cs typeface="Times New Roman" pitchFamily="18" charset="0"/>
              </a:rPr>
              <a:t>2. Практический этап реализации  проекта</a:t>
            </a:r>
            <a:r>
              <a:rPr lang="ru-RU" altLang="ru-RU" sz="3200" b="1" i="1" dirty="0" smtClean="0">
                <a:solidFill>
                  <a:srgbClr val="C00000"/>
                </a:solidFill>
                <a:latin typeface="Times New Roman" pitchFamily="18" charset="0"/>
                <a:cs typeface="Times New Roman" pitchFamily="18" charset="0"/>
              </a:rPr>
              <a:t> </a:t>
            </a:r>
            <a:r>
              <a:rPr lang="ru-RU" altLang="ru-RU" sz="2800" b="1" i="1" dirty="0" smtClean="0">
                <a:solidFill>
                  <a:srgbClr val="C00000"/>
                </a:solidFill>
                <a:latin typeface="Times New Roman" pitchFamily="18" charset="0"/>
                <a:cs typeface="Times New Roman" pitchFamily="18" charset="0"/>
              </a:rPr>
              <a:t/>
            </a:r>
            <a:br>
              <a:rPr lang="ru-RU" altLang="ru-RU" sz="2800" b="1" i="1" dirty="0" smtClean="0">
                <a:solidFill>
                  <a:srgbClr val="C00000"/>
                </a:solidFill>
                <a:latin typeface="Times New Roman" pitchFamily="18" charset="0"/>
                <a:cs typeface="Times New Roman" pitchFamily="18" charset="0"/>
              </a:rPr>
            </a:br>
            <a:r>
              <a:rPr lang="ru-RU" altLang="ru-RU" sz="2800" b="1" dirty="0" smtClean="0">
                <a:solidFill>
                  <a:schemeClr val="tx1"/>
                </a:solidFill>
                <a:latin typeface="Times New Roman" pitchFamily="18" charset="0"/>
                <a:cs typeface="Times New Roman" pitchFamily="18" charset="0"/>
              </a:rPr>
              <a:t>Изучение экологического состоянии родников, карьера, побережья рек. </a:t>
            </a:r>
          </a:p>
        </p:txBody>
      </p:sp>
      <p:pic>
        <p:nvPicPr>
          <p:cNvPr id="12291" name="Picture 3" descr="P1010880"/>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39750" y="1500174"/>
            <a:ext cx="3960813" cy="2286016"/>
          </a:xfrm>
          <a:noFill/>
        </p:spPr>
      </p:pic>
      <p:pic>
        <p:nvPicPr>
          <p:cNvPr id="12292" name="Picture 5" descr="P101096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463" y="1500174"/>
            <a:ext cx="3816350" cy="2357454"/>
          </a:xfrm>
          <a:prstGeom prst="rect">
            <a:avLst/>
          </a:prstGeom>
          <a:noFill/>
          <a:ln w="9525">
            <a:noFill/>
            <a:miter lim="800000"/>
            <a:headEnd/>
            <a:tailEnd/>
          </a:ln>
        </p:spPr>
      </p:pic>
      <p:pic>
        <p:nvPicPr>
          <p:cNvPr id="12293" name="Picture 3" descr="P101089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463" y="3860800"/>
            <a:ext cx="3814762" cy="2782910"/>
          </a:xfrm>
          <a:prstGeom prst="rect">
            <a:avLst/>
          </a:prstGeom>
          <a:noFill/>
          <a:ln w="9525">
            <a:noFill/>
            <a:miter lim="800000"/>
            <a:headEnd/>
            <a:tailEnd/>
          </a:ln>
        </p:spPr>
      </p:pic>
      <p:pic>
        <p:nvPicPr>
          <p:cNvPr id="12294" name="Picture 5" descr="P101093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750" y="3786191"/>
            <a:ext cx="3960813" cy="2882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274638"/>
            <a:ext cx="840108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altLang="ru-RU" sz="3200" b="1" dirty="0" smtClean="0">
                <a:solidFill>
                  <a:srgbClr val="C00000"/>
                </a:solidFill>
                <a:latin typeface="Times New Roman" pitchFamily="18" charset="0"/>
                <a:cs typeface="Times New Roman" pitchFamily="18" charset="0"/>
              </a:rPr>
              <a:t>Изучение информацию об экологического состояния  территории заказника «</a:t>
            </a:r>
            <a:r>
              <a:rPr lang="ru-RU" altLang="ru-RU" sz="3200" b="1" dirty="0" err="1" smtClean="0">
                <a:solidFill>
                  <a:srgbClr val="C00000"/>
                </a:solidFill>
                <a:latin typeface="Times New Roman" pitchFamily="18" charset="0"/>
                <a:cs typeface="Times New Roman" pitchFamily="18" charset="0"/>
              </a:rPr>
              <a:t>Балтасинский</a:t>
            </a:r>
            <a:r>
              <a:rPr lang="ru-RU" altLang="ru-RU" sz="3200" b="1" dirty="0" smtClean="0">
                <a:solidFill>
                  <a:srgbClr val="C00000"/>
                </a:solidFill>
                <a:latin typeface="Times New Roman" pitchFamily="18" charset="0"/>
                <a:cs typeface="Times New Roman" pitchFamily="18" charset="0"/>
              </a:rPr>
              <a:t>» </a:t>
            </a:r>
          </a:p>
        </p:txBody>
      </p:sp>
      <p:pic>
        <p:nvPicPr>
          <p:cNvPr id="13315" name="Picture 2" descr="F:\DCIM\100OLYMP\P126013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39750" y="1412875"/>
            <a:ext cx="4032250" cy="2447925"/>
          </a:xfrm>
          <a:noFill/>
        </p:spPr>
      </p:pic>
      <p:pic>
        <p:nvPicPr>
          <p:cNvPr id="13316" name="Picture 3" descr="F:\DCIM\100OLYMP\P12601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463" y="1412875"/>
            <a:ext cx="4176712" cy="2376488"/>
          </a:xfrm>
          <a:prstGeom prst="rect">
            <a:avLst/>
          </a:prstGeom>
          <a:noFill/>
          <a:ln w="9525">
            <a:noFill/>
            <a:miter lim="800000"/>
            <a:headEnd/>
            <a:tailEnd/>
          </a:ln>
        </p:spPr>
      </p:pic>
      <p:pic>
        <p:nvPicPr>
          <p:cNvPr id="13317" name="Picture 4" descr="F:\DCIM\100OLYMP\P12601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750" y="3933825"/>
            <a:ext cx="3995738" cy="2735263"/>
          </a:xfrm>
          <a:prstGeom prst="rect">
            <a:avLst/>
          </a:prstGeom>
          <a:noFill/>
          <a:ln w="9525">
            <a:noFill/>
            <a:miter lim="800000"/>
            <a:headEnd/>
            <a:tailEnd/>
          </a:ln>
        </p:spPr>
      </p:pic>
      <p:pic>
        <p:nvPicPr>
          <p:cNvPr id="13318" name="Picture 5" descr="F:\DCIM\100OLYMP\P126012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3438" y="3933825"/>
            <a:ext cx="4284662" cy="273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Ландыш\Desktop\мультимед. пособия к урокам биологии\экология\фото для конурса Ландыш\P100077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6463" y="260350"/>
            <a:ext cx="4032250" cy="3455988"/>
          </a:xfrm>
          <a:prstGeom prst="rect">
            <a:avLst/>
          </a:prstGeom>
          <a:noFill/>
          <a:ln w="9525">
            <a:noFill/>
            <a:miter lim="800000"/>
            <a:headEnd/>
            <a:tailEnd/>
          </a:ln>
        </p:spPr>
      </p:pic>
      <p:pic>
        <p:nvPicPr>
          <p:cNvPr id="14339" name="Picture 3" descr="G:\DCIM\100OLYMP\P91600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333375"/>
            <a:ext cx="4321175" cy="3382963"/>
          </a:xfrm>
          <a:prstGeom prst="rect">
            <a:avLst/>
          </a:prstGeom>
          <a:noFill/>
          <a:ln w="9525">
            <a:noFill/>
            <a:miter lim="800000"/>
            <a:headEnd/>
            <a:tailEnd/>
          </a:ln>
        </p:spPr>
      </p:pic>
      <p:pic>
        <p:nvPicPr>
          <p:cNvPr id="14340" name="Picture 4" descr="G:\DCIM\100OLYMP\P916003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638" y="3716338"/>
            <a:ext cx="4537075" cy="2879725"/>
          </a:xfrm>
          <a:prstGeom prst="rect">
            <a:avLst/>
          </a:prstGeom>
          <a:noFill/>
          <a:ln w="9525">
            <a:noFill/>
            <a:miter lim="800000"/>
            <a:headEnd/>
            <a:tailEnd/>
          </a:ln>
        </p:spPr>
      </p:pic>
      <p:sp>
        <p:nvSpPr>
          <p:cNvPr id="14341" name="Прямоугольник 1"/>
          <p:cNvSpPr>
            <a:spLocks noChangeArrowheads="1"/>
          </p:cNvSpPr>
          <p:nvPr/>
        </p:nvSpPr>
        <p:spPr bwMode="auto">
          <a:xfrm>
            <a:off x="214282" y="3857628"/>
            <a:ext cx="3786214" cy="258532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endParaRPr lang="ru-RU" altLang="ru-RU" dirty="0"/>
          </a:p>
          <a:p>
            <a:pPr algn="ctr"/>
            <a:r>
              <a:rPr lang="ru-RU" altLang="ru-RU" sz="3600" b="1" dirty="0" smtClean="0">
                <a:solidFill>
                  <a:srgbClr val="C00000"/>
                </a:solidFill>
                <a:latin typeface="Times New Roman" pitchFamily="18" charset="0"/>
                <a:cs typeface="Times New Roman" pitchFamily="18" charset="0"/>
              </a:rPr>
              <a:t>Организация </a:t>
            </a:r>
            <a:endParaRPr lang="ru-RU" altLang="ru-RU" sz="3600" b="1" dirty="0">
              <a:solidFill>
                <a:srgbClr val="C00000"/>
              </a:solidFill>
              <a:latin typeface="Times New Roman" pitchFamily="18" charset="0"/>
              <a:cs typeface="Times New Roman" pitchFamily="18" charset="0"/>
            </a:endParaRPr>
          </a:p>
          <a:p>
            <a:pPr algn="ctr"/>
            <a:r>
              <a:rPr lang="ru-RU" altLang="ru-RU" sz="3600" b="1" dirty="0">
                <a:solidFill>
                  <a:srgbClr val="C00000"/>
                </a:solidFill>
                <a:latin typeface="Times New Roman" pitchFamily="18" charset="0"/>
                <a:cs typeface="Times New Roman" pitchFamily="18" charset="0"/>
              </a:rPr>
              <a:t>встреч </a:t>
            </a:r>
            <a:r>
              <a:rPr lang="ru-RU" altLang="ru-RU" sz="3600" b="1" dirty="0" smtClean="0">
                <a:solidFill>
                  <a:srgbClr val="C00000"/>
                </a:solidFill>
                <a:latin typeface="Times New Roman" pitchFamily="18" charset="0"/>
                <a:cs typeface="Times New Roman" pitchFamily="18" charset="0"/>
              </a:rPr>
              <a:t> учеников </a:t>
            </a:r>
            <a:endParaRPr lang="ru-RU" altLang="ru-RU" sz="3600" b="1" dirty="0">
              <a:solidFill>
                <a:srgbClr val="C00000"/>
              </a:solidFill>
              <a:latin typeface="Times New Roman" pitchFamily="18" charset="0"/>
              <a:cs typeface="Times New Roman" pitchFamily="18" charset="0"/>
            </a:endParaRPr>
          </a:p>
          <a:p>
            <a:pPr algn="ctr"/>
            <a:r>
              <a:rPr lang="ru-RU" altLang="ru-RU" sz="3600" b="1" dirty="0">
                <a:solidFill>
                  <a:srgbClr val="C00000"/>
                </a:solidFill>
                <a:latin typeface="Times New Roman" pitchFamily="18" charset="0"/>
                <a:cs typeface="Times New Roman" pitchFamily="18" charset="0"/>
              </a:rPr>
              <a:t>с экологами района</a:t>
            </a:r>
            <a:r>
              <a:rPr lang="ru-RU" altLang="ru-RU" sz="3200" b="1" dirty="0">
                <a:solidFill>
                  <a:srgbClr val="C000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u-RU" altLang="ru-RU" sz="3200" smtClean="0"/>
              <a:t/>
            </a:r>
            <a:br>
              <a:rPr lang="ru-RU" altLang="ru-RU" sz="3200" smtClean="0"/>
            </a:br>
            <a:endParaRPr lang="ru-RU" altLang="ru-RU" sz="3200" smtClean="0"/>
          </a:p>
        </p:txBody>
      </p:sp>
      <p:pic>
        <p:nvPicPr>
          <p:cNvPr id="15363" name="Picture 2" descr="C:\Users\Ландыш\Desktop\фото атналык\SN15296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7538" y="188913"/>
            <a:ext cx="4465637" cy="3671887"/>
          </a:xfrm>
          <a:prstGeom prst="rect">
            <a:avLst/>
          </a:prstGeom>
          <a:noFill/>
          <a:ln w="9525">
            <a:noFill/>
            <a:miter lim="800000"/>
            <a:headEnd/>
            <a:tailEnd/>
          </a:ln>
        </p:spPr>
      </p:pic>
      <p:pic>
        <p:nvPicPr>
          <p:cNvPr id="15364" name="Picture 2" descr="C:\Users\Ландыш\Desktop\мультимед. пособия к урокам биологии\атналык\фото атналык\SN152967.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50825" y="188913"/>
            <a:ext cx="4033838" cy="3024187"/>
          </a:xfrm>
          <a:noFill/>
        </p:spPr>
      </p:pic>
      <p:pic>
        <p:nvPicPr>
          <p:cNvPr id="15365" name="Picture 3" descr="C:\Users\Ландыш\Desktop\мультимед. пособия к урокам биологии\атналык\фото атналык\SN15293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825" y="3357563"/>
            <a:ext cx="4321175" cy="3311525"/>
          </a:xfrm>
          <a:prstGeom prst="rect">
            <a:avLst/>
          </a:prstGeom>
          <a:noFill/>
          <a:ln w="9525">
            <a:noFill/>
            <a:miter lim="800000"/>
            <a:headEnd/>
            <a:tailEnd/>
          </a:ln>
        </p:spPr>
      </p:pic>
      <p:pic>
        <p:nvPicPr>
          <p:cNvPr id="15366" name="Picture 4" descr="C:\Users\Ландыш\Desktop\мультимед. пособия к урокам биологии\атналык\фото атналык\SN15294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3438" y="3933825"/>
            <a:ext cx="4140200" cy="2735263"/>
          </a:xfrm>
          <a:prstGeom prst="rect">
            <a:avLst/>
          </a:prstGeom>
          <a:noFill/>
          <a:ln w="9525">
            <a:noFill/>
            <a:miter lim="800000"/>
            <a:headEnd/>
            <a:tailEnd/>
          </a:ln>
        </p:spPr>
      </p:pic>
      <p:sp>
        <p:nvSpPr>
          <p:cNvPr id="15367" name="Прямоугольник 1"/>
          <p:cNvSpPr>
            <a:spLocks noChangeArrowheads="1"/>
          </p:cNvSpPr>
          <p:nvPr/>
        </p:nvSpPr>
        <p:spPr bwMode="auto">
          <a:xfrm>
            <a:off x="214283" y="3244850"/>
            <a:ext cx="8715436" cy="7078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altLang="ru-RU" sz="4000" b="1" dirty="0">
                <a:solidFill>
                  <a:srgbClr val="C00000"/>
                </a:solidFill>
                <a:latin typeface="Times New Roman" pitchFamily="18" charset="0"/>
                <a:cs typeface="Times New Roman" pitchFamily="18" charset="0"/>
              </a:rPr>
              <a:t>Участие в акции «Марш парков»</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28596" y="214290"/>
            <a:ext cx="8329642" cy="1071546"/>
          </a:xfrm>
        </p:spPr>
        <p:style>
          <a:lnRef idx="1">
            <a:schemeClr val="accent3"/>
          </a:lnRef>
          <a:fillRef idx="2">
            <a:schemeClr val="accent3"/>
          </a:fillRef>
          <a:effectRef idx="1">
            <a:schemeClr val="accent3"/>
          </a:effectRef>
          <a:fontRef idx="minor">
            <a:schemeClr val="dk1"/>
          </a:fontRef>
        </p:style>
        <p:txBody>
          <a:bodyPr>
            <a:normAutofit/>
          </a:bodyPr>
          <a:lstStyle/>
          <a:p>
            <a:r>
              <a:rPr lang="ru-RU" altLang="ru-RU" sz="4000" b="1" dirty="0" smtClean="0">
                <a:solidFill>
                  <a:srgbClr val="C00000"/>
                </a:solidFill>
                <a:latin typeface="Times New Roman" pitchFamily="18" charset="0"/>
                <a:cs typeface="Times New Roman" pitchFamily="18" charset="0"/>
              </a:rPr>
              <a:t>Участие в акции «Посади дерево!»</a:t>
            </a:r>
          </a:p>
        </p:txBody>
      </p:sp>
      <p:pic>
        <p:nvPicPr>
          <p:cNvPr id="17411"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95288" y="1071546"/>
            <a:ext cx="8424862" cy="559754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250825" y="115888"/>
            <a:ext cx="8713788" cy="1301750"/>
          </a:xfrm>
        </p:spPr>
        <p:style>
          <a:lnRef idx="1">
            <a:schemeClr val="accent3"/>
          </a:lnRef>
          <a:fillRef idx="2">
            <a:schemeClr val="accent3"/>
          </a:fillRef>
          <a:effectRef idx="1">
            <a:schemeClr val="accent3"/>
          </a:effectRef>
          <a:fontRef idx="minor">
            <a:schemeClr val="dk1"/>
          </a:fontRef>
        </p:style>
        <p:txBody>
          <a:bodyPr>
            <a:normAutofit/>
          </a:bodyPr>
          <a:lstStyle/>
          <a:p>
            <a:r>
              <a:rPr lang="ru-RU" altLang="ru-RU" sz="3600" b="1" dirty="0" smtClean="0">
                <a:solidFill>
                  <a:srgbClr val="C00000"/>
                </a:solidFill>
                <a:latin typeface="Times New Roman" pitchFamily="18" charset="0"/>
                <a:cs typeface="Times New Roman" pitchFamily="18" charset="0"/>
              </a:rPr>
              <a:t>Участвовали в субботниках по очистке территории школы и села</a:t>
            </a:r>
          </a:p>
        </p:txBody>
      </p:sp>
      <p:pic>
        <p:nvPicPr>
          <p:cNvPr id="19459" name="Picture 2" descr="C:\Users\Ландыш\Desktop\визитка\экологик сукмак\DSC0038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57158" y="1500173"/>
            <a:ext cx="4214842" cy="2289189"/>
          </a:xfrm>
          <a:noFill/>
        </p:spPr>
      </p:pic>
      <p:pic>
        <p:nvPicPr>
          <p:cNvPr id="19460" name="Picture 6" descr="C:\Users\Ландыш\Desktop\визитка\экологик сукмак\DSC0039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7900" y="1500173"/>
            <a:ext cx="4141818" cy="2289189"/>
          </a:xfrm>
          <a:prstGeom prst="rect">
            <a:avLst/>
          </a:prstGeom>
          <a:noFill/>
          <a:ln w="9525">
            <a:noFill/>
            <a:miter lim="800000"/>
            <a:headEnd/>
            <a:tailEnd/>
          </a:ln>
        </p:spPr>
      </p:pic>
      <p:pic>
        <p:nvPicPr>
          <p:cNvPr id="19461" name="Picture 7" descr="C:\Users\Ландыш\Desktop\визитка\экологик сукмак\DSC004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58" y="3860800"/>
            <a:ext cx="4249767" cy="2808288"/>
          </a:xfrm>
          <a:prstGeom prst="rect">
            <a:avLst/>
          </a:prstGeom>
          <a:noFill/>
          <a:ln w="9525">
            <a:noFill/>
            <a:miter lim="800000"/>
            <a:headEnd/>
            <a:tailEnd/>
          </a:ln>
        </p:spPr>
      </p:pic>
      <p:pic>
        <p:nvPicPr>
          <p:cNvPr id="19462" name="Picture 8" descr="C:\Users\Ландыш\Desktop\визитка\экологик сукмак\DSC0041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7900" y="3860800"/>
            <a:ext cx="4141818"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285720" y="115888"/>
            <a:ext cx="8515380" cy="1081087"/>
          </a:xfrm>
        </p:spPr>
        <p:style>
          <a:lnRef idx="1">
            <a:schemeClr val="accent3"/>
          </a:lnRef>
          <a:fillRef idx="2">
            <a:schemeClr val="accent3"/>
          </a:fillRef>
          <a:effectRef idx="1">
            <a:schemeClr val="accent3"/>
          </a:effectRef>
          <a:fontRef idx="minor">
            <a:schemeClr val="dk1"/>
          </a:fontRef>
        </p:style>
        <p:txBody>
          <a:bodyPr>
            <a:normAutofit/>
          </a:bodyPr>
          <a:lstStyle/>
          <a:p>
            <a:r>
              <a:rPr lang="ru-RU" altLang="ru-RU" sz="4000" b="1" dirty="0" smtClean="0">
                <a:solidFill>
                  <a:srgbClr val="C00000"/>
                </a:solidFill>
                <a:latin typeface="Times New Roman" pitchFamily="18" charset="0"/>
                <a:cs typeface="Times New Roman" pitchFamily="18" charset="0"/>
              </a:rPr>
              <a:t>Участие в акции «Чистые берега» </a:t>
            </a:r>
          </a:p>
        </p:txBody>
      </p:sp>
      <p:pic>
        <p:nvPicPr>
          <p:cNvPr id="16387" name="Picture 3" descr="C:\Users\Ландыш\Desktop\проект\Редакция өчен Ландыш\норма мэктэбе\DSCF314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1196975"/>
            <a:ext cx="4176712" cy="2565400"/>
          </a:xfrm>
          <a:prstGeom prst="rect">
            <a:avLst/>
          </a:prstGeom>
          <a:noFill/>
          <a:ln w="9525">
            <a:noFill/>
            <a:miter lim="800000"/>
            <a:headEnd/>
            <a:tailEnd/>
          </a:ln>
        </p:spPr>
      </p:pic>
      <p:pic>
        <p:nvPicPr>
          <p:cNvPr id="16388" name="Picture 6" descr="C:\Users\Ландыш\Desktop\проект\Редакция өчен Ландыш\норма мэктэбе\DSCF314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3857629"/>
            <a:ext cx="4176712" cy="2740022"/>
          </a:xfrm>
          <a:prstGeom prst="rect">
            <a:avLst/>
          </a:prstGeom>
          <a:noFill/>
          <a:ln w="9525">
            <a:noFill/>
            <a:miter lim="800000"/>
            <a:headEnd/>
            <a:tailEnd/>
          </a:ln>
        </p:spPr>
      </p:pic>
      <p:pic>
        <p:nvPicPr>
          <p:cNvPr id="16389" name="Picture 7" descr="C:\Users\Ландыш\Desktop\проект\Редакция өчен Ландыш\норма мэктэбе\DSCF3185.jp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643439" y="3857628"/>
            <a:ext cx="4214842" cy="2713035"/>
          </a:xfrm>
        </p:spPr>
      </p:pic>
      <p:sp>
        <p:nvSpPr>
          <p:cNvPr id="16390" name="Rectangle 8"/>
          <p:cNvSpPr>
            <a:spLocks noChangeArrowheads="1"/>
          </p:cNvSpPr>
          <p:nvPr/>
        </p:nvSpPr>
        <p:spPr bwMode="auto">
          <a:xfrm>
            <a:off x="5076825" y="4224338"/>
            <a:ext cx="4067175" cy="246062"/>
          </a:xfrm>
          <a:prstGeom prst="rect">
            <a:avLst/>
          </a:prstGeom>
          <a:noFill/>
          <a:ln w="9525">
            <a:noFill/>
            <a:miter lim="800000"/>
            <a:headEnd/>
            <a:tailEnd/>
          </a:ln>
        </p:spPr>
        <p:txBody>
          <a:bodyPr anchor="ctr">
            <a:spAutoFit/>
          </a:bodyPr>
          <a:lstStyle/>
          <a:p>
            <a:pPr algn="r"/>
            <a:r>
              <a:rPr lang="tt-RU" altLang="ru-RU" sz="1000">
                <a:latin typeface="Pragmatica"/>
                <a:cs typeface="Times New Roman" pitchFamily="18" charset="0"/>
              </a:rPr>
              <a:t>               </a:t>
            </a:r>
            <a:endParaRPr lang="tt-RU" altLang="ru-RU"/>
          </a:p>
        </p:txBody>
      </p:sp>
      <p:pic>
        <p:nvPicPr>
          <p:cNvPr id="16391" name="Picture 9" descr="C:\Users\Ландыш\Desktop\проект\Редакция өчен Ландыш\5а класс фотографии\SN15114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3438" y="1214422"/>
            <a:ext cx="4141817" cy="244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214282" y="274638"/>
            <a:ext cx="8643998" cy="1143000"/>
          </a:xfrm>
        </p:spPr>
        <p:style>
          <a:lnRef idx="1">
            <a:schemeClr val="accent3"/>
          </a:lnRef>
          <a:fillRef idx="2">
            <a:schemeClr val="accent3"/>
          </a:fillRef>
          <a:effectRef idx="1">
            <a:schemeClr val="accent3"/>
          </a:effectRef>
          <a:fontRef idx="minor">
            <a:schemeClr val="dk1"/>
          </a:fontRef>
        </p:style>
        <p:txBody>
          <a:bodyPr/>
          <a:lstStyle/>
          <a:p>
            <a:r>
              <a:rPr lang="ru-RU" altLang="ru-RU" b="1" dirty="0" smtClean="0">
                <a:solidFill>
                  <a:srgbClr val="C00000"/>
                </a:solidFill>
                <a:latin typeface="Times New Roman" pitchFamily="18" charset="0"/>
                <a:cs typeface="Times New Roman" pitchFamily="18" charset="0"/>
              </a:rPr>
              <a:t>«Уроки чистоты» на природе</a:t>
            </a:r>
          </a:p>
        </p:txBody>
      </p:sp>
      <p:pic>
        <p:nvPicPr>
          <p:cNvPr id="18435"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14282" y="1285860"/>
            <a:ext cx="3960813" cy="2668583"/>
          </a:xfrm>
        </p:spPr>
      </p:pic>
      <p:pic>
        <p:nvPicPr>
          <p:cNvPr id="18436" name="Объект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6100" y="1285860"/>
            <a:ext cx="4457700" cy="2500330"/>
          </a:xfrm>
          <a:prstGeom prst="rect">
            <a:avLst/>
          </a:prstGeom>
          <a:noFill/>
          <a:ln w="9525">
            <a:noFill/>
            <a:miter lim="800000"/>
            <a:headEnd/>
            <a:tailEnd/>
          </a:ln>
        </p:spPr>
      </p:pic>
      <p:pic>
        <p:nvPicPr>
          <p:cNvPr id="18437" name="Объект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3644900"/>
            <a:ext cx="4032250" cy="3097213"/>
          </a:xfrm>
          <a:prstGeom prst="rect">
            <a:avLst/>
          </a:prstGeom>
          <a:noFill/>
          <a:ln w="9525">
            <a:noFill/>
            <a:miter lim="800000"/>
            <a:headEnd/>
            <a:tailEnd/>
          </a:ln>
        </p:spPr>
      </p:pic>
      <p:pic>
        <p:nvPicPr>
          <p:cNvPr id="18438" name="Объект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56100" y="3929066"/>
            <a:ext cx="4460875" cy="28130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Ландыш\Desktop\визитка\экологик сукмак\DSC0037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1214422"/>
            <a:ext cx="3851275" cy="2428892"/>
          </a:xfrm>
          <a:prstGeom prst="rect">
            <a:avLst/>
          </a:prstGeom>
          <a:noFill/>
          <a:ln w="9525">
            <a:noFill/>
            <a:miter lim="800000"/>
            <a:headEnd/>
            <a:tailEnd/>
          </a:ln>
        </p:spPr>
      </p:pic>
      <p:pic>
        <p:nvPicPr>
          <p:cNvPr id="25603" name="Picture 3" descr="C:\Users\Ландыш\Desktop\визитка\экологик сукмак\DSC003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563" y="1142984"/>
            <a:ext cx="4283075" cy="2500330"/>
          </a:xfrm>
          <a:prstGeom prst="rect">
            <a:avLst/>
          </a:prstGeom>
          <a:noFill/>
          <a:ln w="9525">
            <a:noFill/>
            <a:miter lim="800000"/>
            <a:headEnd/>
            <a:tailEnd/>
          </a:ln>
        </p:spPr>
      </p:pic>
      <p:pic>
        <p:nvPicPr>
          <p:cNvPr id="25604" name="Picture 4" descr="C:\Users\Ландыш\Desktop\визитка\экологик сукмак\DSC0038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58" y="3786190"/>
            <a:ext cx="4105275" cy="2809873"/>
          </a:xfrm>
          <a:prstGeom prst="rect">
            <a:avLst/>
          </a:prstGeom>
          <a:noFill/>
          <a:ln w="9525">
            <a:noFill/>
            <a:miter lim="800000"/>
            <a:headEnd/>
            <a:tailEnd/>
          </a:ln>
        </p:spPr>
      </p:pic>
      <p:pic>
        <p:nvPicPr>
          <p:cNvPr id="25605" name="Picture 5" descr="C:\Users\Ландыш\Desktop\визитка\экологик сукмак\DSC0038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3857628"/>
            <a:ext cx="4248150" cy="2666997"/>
          </a:xfrm>
          <a:prstGeom prst="rect">
            <a:avLst/>
          </a:prstGeom>
          <a:noFill/>
          <a:ln w="9525">
            <a:noFill/>
            <a:miter lim="800000"/>
            <a:headEnd/>
            <a:tailEnd/>
          </a:ln>
        </p:spPr>
      </p:pic>
      <p:sp>
        <p:nvSpPr>
          <p:cNvPr id="6" name="Скругленный прямоугольник 5"/>
          <p:cNvSpPr/>
          <p:nvPr/>
        </p:nvSpPr>
        <p:spPr>
          <a:xfrm>
            <a:off x="428596" y="0"/>
            <a:ext cx="8429684" cy="14144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rPr>
              <a:t>Изучили экологическое состояние </a:t>
            </a:r>
          </a:p>
          <a:p>
            <a:pPr algn="ctr"/>
            <a:r>
              <a:rPr lang="ru-RU" sz="3200" b="1" dirty="0" smtClean="0">
                <a:solidFill>
                  <a:srgbClr val="C00000"/>
                </a:solidFill>
                <a:latin typeface="Times New Roman" pitchFamily="18" charset="0"/>
                <a:cs typeface="Times New Roman" pitchFamily="18" charset="0"/>
              </a:rPr>
              <a:t>улиц села  и побережья рек </a:t>
            </a:r>
            <a:endParaRPr lang="ru-RU"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SCN086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85720" y="1785926"/>
            <a:ext cx="8569325" cy="4827584"/>
          </a:xfrm>
          <a:prstGeom prst="rect">
            <a:avLst/>
          </a:prstGeom>
        </p:spPr>
      </p:pic>
      <p:sp>
        <p:nvSpPr>
          <p:cNvPr id="3" name="Скругленный прямоугольник 2"/>
          <p:cNvSpPr/>
          <p:nvPr/>
        </p:nvSpPr>
        <p:spPr>
          <a:xfrm>
            <a:off x="214282" y="214290"/>
            <a:ext cx="8715436" cy="15001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4000" b="1" dirty="0" smtClean="0">
              <a:solidFill>
                <a:srgbClr val="C00000"/>
              </a:solidFill>
              <a:latin typeface="Times New Roman" pitchFamily="18" charset="0"/>
              <a:cs typeface="Times New Roman" pitchFamily="18" charset="0"/>
            </a:endParaRPr>
          </a:p>
          <a:p>
            <a:pPr algn="ctr"/>
            <a:r>
              <a:rPr lang="ru-RU" sz="4000" b="1" dirty="0" smtClean="0">
                <a:solidFill>
                  <a:srgbClr val="C00000"/>
                </a:solidFill>
                <a:latin typeface="Times New Roman" pitchFamily="18" charset="0"/>
                <a:cs typeface="Times New Roman" pitchFamily="18" charset="0"/>
              </a:rPr>
              <a:t>Изучили экологическое состояние лесополосы</a:t>
            </a:r>
          </a:p>
          <a:p>
            <a:pPr algn="ct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15436" cy="120334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altLang="ru-RU" sz="3600" b="1" dirty="0" smtClean="0">
                <a:solidFill>
                  <a:srgbClr val="C00000"/>
                </a:solidFill>
                <a:latin typeface="Times New Roman" pitchFamily="18" charset="0"/>
                <a:cs typeface="Times New Roman" pitchFamily="18" charset="0"/>
              </a:rPr>
              <a:t/>
            </a:r>
            <a:br>
              <a:rPr lang="ru-RU" altLang="ru-RU" sz="3600" b="1" dirty="0" smtClean="0">
                <a:solidFill>
                  <a:srgbClr val="C00000"/>
                </a:solidFill>
                <a:latin typeface="Times New Roman" pitchFamily="18" charset="0"/>
                <a:cs typeface="Times New Roman" pitchFamily="18" charset="0"/>
              </a:rPr>
            </a:br>
            <a:r>
              <a:rPr lang="ru-RU" altLang="ru-RU" sz="3600" b="1" dirty="0" smtClean="0">
                <a:solidFill>
                  <a:schemeClr val="tx1"/>
                </a:solidFill>
                <a:latin typeface="Times New Roman" pitchFamily="18" charset="0"/>
                <a:cs typeface="Times New Roman" pitchFamily="18" charset="0"/>
              </a:rPr>
              <a:t>Проектно-исследовательская  работа   </a:t>
            </a:r>
            <a:r>
              <a:rPr lang="ru-RU" altLang="ru-RU" sz="3600" b="1" dirty="0" smtClean="0">
                <a:solidFill>
                  <a:srgbClr val="C00000"/>
                </a:solidFill>
                <a:latin typeface="Times New Roman" pitchFamily="18" charset="0"/>
                <a:cs typeface="Times New Roman" pitchFamily="18" charset="0"/>
              </a:rPr>
              <a:t/>
            </a:r>
            <a:br>
              <a:rPr lang="ru-RU" altLang="ru-RU" sz="3600" b="1" dirty="0" smtClean="0">
                <a:solidFill>
                  <a:srgbClr val="C00000"/>
                </a:solidFill>
                <a:latin typeface="Times New Roman" pitchFamily="18" charset="0"/>
                <a:cs typeface="Times New Roman" pitchFamily="18" charset="0"/>
              </a:rPr>
            </a:br>
            <a:r>
              <a:rPr lang="ru-RU" altLang="ru-RU" sz="6000" b="1" i="1" u="sng" dirty="0" smtClean="0">
                <a:solidFill>
                  <a:srgbClr val="C00000"/>
                </a:solidFill>
                <a:latin typeface="Times New Roman" pitchFamily="18" charset="0"/>
                <a:cs typeface="Times New Roman" pitchFamily="18" charset="0"/>
              </a:rPr>
              <a:t>«Здесь нам жить!»</a:t>
            </a:r>
            <a:r>
              <a:rPr lang="ru-RU" altLang="ru-RU" sz="4800" dirty="0" smtClean="0">
                <a:solidFill>
                  <a:srgbClr val="C00000"/>
                </a:solidFill>
                <a:latin typeface="Times New Roman" pitchFamily="18" charset="0"/>
                <a:cs typeface="Times New Roman" pitchFamily="18" charset="0"/>
              </a:rPr>
              <a:t/>
            </a:r>
            <a:br>
              <a:rPr lang="ru-RU" altLang="ru-RU" sz="4800" dirty="0" smtClean="0">
                <a:solidFill>
                  <a:srgbClr val="C00000"/>
                </a:solidFill>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214282" y="1428736"/>
            <a:ext cx="8715436" cy="5214974"/>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ctr">
              <a:buNone/>
            </a:pPr>
            <a:r>
              <a:rPr lang="ru-RU" altLang="ru-RU" sz="3900" b="1" i="1" dirty="0" smtClean="0">
                <a:solidFill>
                  <a:srgbClr val="C00000"/>
                </a:solidFill>
                <a:latin typeface="Times New Roman" pitchFamily="18" charset="0"/>
                <a:cs typeface="Times New Roman" pitchFamily="18" charset="0"/>
              </a:rPr>
              <a:t>Актуальность</a:t>
            </a:r>
            <a:r>
              <a:rPr lang="ru-RU" altLang="ru-RU" sz="3900" b="1" i="1" dirty="0" smtClean="0">
                <a:solidFill>
                  <a:srgbClr val="CC3399"/>
                </a:solidFill>
                <a:latin typeface="Times New Roman" pitchFamily="18" charset="0"/>
                <a:cs typeface="Times New Roman" pitchFamily="18" charset="0"/>
              </a:rPr>
              <a:t> </a:t>
            </a:r>
            <a:r>
              <a:rPr lang="ru-RU" altLang="ru-RU" sz="3900" i="1" dirty="0" smtClean="0">
                <a:solidFill>
                  <a:srgbClr val="CC3399"/>
                </a:solidFill>
                <a:latin typeface="Times New Roman" pitchFamily="18" charset="0"/>
                <a:cs typeface="Times New Roman" pitchFamily="18" charset="0"/>
              </a:rPr>
              <a:t> </a:t>
            </a:r>
            <a:r>
              <a:rPr lang="ru-RU" altLang="ru-RU" sz="3900" b="1" i="1" dirty="0" smtClean="0">
                <a:solidFill>
                  <a:srgbClr val="CC3399"/>
                </a:solidFill>
                <a:latin typeface="Times New Roman" pitchFamily="18" charset="0"/>
                <a:cs typeface="Times New Roman" pitchFamily="18" charset="0"/>
              </a:rPr>
              <a:t> </a:t>
            </a:r>
          </a:p>
          <a:p>
            <a:pPr algn="ctr">
              <a:buNone/>
            </a:pPr>
            <a:r>
              <a:rPr lang="ru-RU" altLang="ru-RU" b="1" dirty="0" smtClean="0">
                <a:latin typeface="Times New Roman" pitchFamily="18" charset="0"/>
                <a:cs typeface="Times New Roman" pitchFamily="18" charset="0"/>
              </a:rPr>
              <a:t>Без серьёзного изучения состояния окружающей среды, без организации работы по охране природы, невозможно представить дальнейшее существование человечества.</a:t>
            </a:r>
          </a:p>
          <a:p>
            <a:pPr algn="ctr">
              <a:buNone/>
            </a:pPr>
            <a:r>
              <a:rPr lang="ru-RU" altLang="ru-RU" sz="3900" b="1" i="1" dirty="0" smtClean="0">
                <a:solidFill>
                  <a:srgbClr val="C00000"/>
                </a:solidFill>
                <a:latin typeface="Times New Roman" pitchFamily="18" charset="0"/>
                <a:cs typeface="Times New Roman" pitchFamily="18" charset="0"/>
              </a:rPr>
              <a:t>Гипотеза</a:t>
            </a:r>
          </a:p>
          <a:p>
            <a:pPr algn="ctr">
              <a:buNone/>
            </a:pPr>
            <a:r>
              <a:rPr lang="ru-RU" b="1" dirty="0">
                <a:latin typeface="Times New Roman" pitchFamily="18" charset="0"/>
                <a:cs typeface="Times New Roman" pitchFamily="18" charset="0"/>
              </a:rPr>
              <a:t>Можно обратить внимание местных жителей </a:t>
            </a:r>
            <a:endParaRPr lang="ru-RU"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и </a:t>
            </a:r>
            <a:r>
              <a:rPr lang="ru-RU" b="1" dirty="0">
                <a:latin typeface="Times New Roman" pitchFamily="18" charset="0"/>
                <a:cs typeface="Times New Roman" pitchFamily="18" charset="0"/>
              </a:rPr>
              <a:t>общественности на экологические проблемы </a:t>
            </a:r>
            <a:endParaRPr lang="ru-RU"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в </a:t>
            </a:r>
            <a:r>
              <a:rPr lang="ru-RU" b="1" dirty="0">
                <a:latin typeface="Times New Roman" pitchFamily="18" charset="0"/>
                <a:cs typeface="Times New Roman" pitchFamily="18" charset="0"/>
              </a:rPr>
              <a:t>нашем селе, если выполнить данный проект </a:t>
            </a:r>
            <a:endParaRPr lang="ru-RU"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по </a:t>
            </a:r>
            <a:r>
              <a:rPr lang="ru-RU" b="1" dirty="0">
                <a:latin typeface="Times New Roman" pitchFamily="18" charset="0"/>
                <a:cs typeface="Times New Roman" pitchFamily="18" charset="0"/>
              </a:rPr>
              <a:t>этой очень актуальной проблеме.  </a:t>
            </a:r>
          </a:p>
          <a:p>
            <a:pPr algn="ctr">
              <a:buNone/>
            </a:pPr>
            <a:endParaRPr lang="ru-RU" altLang="ru-RU" i="1" dirty="0" smtClean="0">
              <a:solidFill>
                <a:srgbClr val="7030A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endParaRPr lang="ru-RU" altLang="ru-RU" smtClean="0"/>
          </a:p>
        </p:txBody>
      </p:sp>
      <p:pic>
        <p:nvPicPr>
          <p:cNvPr id="22531" name="Picture 3" descr="P101089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95288" y="260350"/>
            <a:ext cx="8280400" cy="6264275"/>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071935" y="274638"/>
            <a:ext cx="4643470" cy="1439850"/>
          </a:xfrm>
        </p:spPr>
        <p:style>
          <a:lnRef idx="1">
            <a:schemeClr val="accent3"/>
          </a:lnRef>
          <a:fillRef idx="2">
            <a:schemeClr val="accent3"/>
          </a:fillRef>
          <a:effectRef idx="1">
            <a:schemeClr val="accent3"/>
          </a:effectRef>
          <a:fontRef idx="minor">
            <a:schemeClr val="dk1"/>
          </a:fontRef>
        </p:style>
        <p:txBody>
          <a:bodyPr>
            <a:noAutofit/>
          </a:bodyPr>
          <a:lstStyle/>
          <a:p>
            <a:pPr eaLnBrk="1" hangingPunct="1"/>
            <a:r>
              <a:rPr lang="ru-RU" altLang="ru-RU" sz="3200" b="1" dirty="0" smtClean="0">
                <a:solidFill>
                  <a:srgbClr val="C00000"/>
                </a:solidFill>
                <a:latin typeface="Times New Roman" pitchFamily="18" charset="0"/>
                <a:cs typeface="Times New Roman" pitchFamily="18" charset="0"/>
              </a:rPr>
              <a:t>Мусорные свалки </a:t>
            </a:r>
            <a:br>
              <a:rPr lang="ru-RU" altLang="ru-RU" sz="3200" b="1" dirty="0" smtClean="0">
                <a:solidFill>
                  <a:srgbClr val="C00000"/>
                </a:solidFill>
                <a:latin typeface="Times New Roman" pitchFamily="18" charset="0"/>
                <a:cs typeface="Times New Roman" pitchFamily="18" charset="0"/>
              </a:rPr>
            </a:br>
            <a:r>
              <a:rPr lang="ru-RU" altLang="ru-RU" sz="3200" b="1" dirty="0" smtClean="0">
                <a:solidFill>
                  <a:srgbClr val="C00000"/>
                </a:solidFill>
                <a:latin typeface="Times New Roman" pitchFamily="18" charset="0"/>
                <a:cs typeface="Times New Roman" pitchFamily="18" charset="0"/>
              </a:rPr>
              <a:t>на территории старого карьера</a:t>
            </a:r>
          </a:p>
        </p:txBody>
      </p:sp>
      <p:pic>
        <p:nvPicPr>
          <p:cNvPr id="23555" name="Picture 3" descr="P1010911"/>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323850" y="260350"/>
            <a:ext cx="3609975" cy="3525838"/>
          </a:xfrm>
          <a:noFill/>
        </p:spPr>
      </p:pic>
      <p:pic>
        <p:nvPicPr>
          <p:cNvPr id="23556" name="Picture 4" descr="P1010915"/>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323850" y="3938588"/>
            <a:ext cx="3611563" cy="2514600"/>
          </a:xfrm>
          <a:noFill/>
        </p:spPr>
      </p:pic>
      <p:pic>
        <p:nvPicPr>
          <p:cNvPr id="23557" name="Picture 5" descr="P1010917"/>
          <p:cNvPicPr>
            <a:picLocks noGrp="1" noChangeAspect="1" noChangeArrowheads="1"/>
          </p:cNvPicPr>
          <p:nvPr>
            <p:ph sz="half" idx="3"/>
          </p:nvPr>
        </p:nvPicPr>
        <p:blipFill>
          <a:blip r:embed="rId4" cstate="email">
            <a:extLst>
              <a:ext uri="{28A0092B-C50C-407E-A947-70E740481C1C}">
                <a14:useLocalDpi xmlns:a14="http://schemas.microsoft.com/office/drawing/2010/main"/>
              </a:ext>
            </a:extLst>
          </a:blip>
          <a:srcRect/>
          <a:stretch>
            <a:fillRect/>
          </a:stretch>
        </p:blipFill>
        <p:spPr>
          <a:xfrm>
            <a:off x="4067175" y="1916113"/>
            <a:ext cx="4681538" cy="4610100"/>
          </a:xfrm>
          <a:noFill/>
        </p:spPr>
      </p:pic>
    </p:spTree>
  </p:cSld>
  <p:clrMapOvr>
    <a:masterClrMapping/>
  </p:clrMapOvr>
  <p:transition spd="med">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260350"/>
            <a:ext cx="8229600" cy="6477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altLang="ru-RU" sz="2800" b="1" dirty="0" smtClean="0">
                <a:solidFill>
                  <a:schemeClr val="tx2"/>
                </a:solidFill>
              </a:rPr>
              <a:t/>
            </a:r>
            <a:br>
              <a:rPr lang="ru-RU" altLang="ru-RU" sz="2800" b="1" dirty="0" smtClean="0">
                <a:solidFill>
                  <a:schemeClr val="tx2"/>
                </a:solidFill>
              </a:rPr>
            </a:br>
            <a:r>
              <a:rPr lang="ru-RU" altLang="ru-RU" b="1" dirty="0" smtClean="0">
                <a:solidFill>
                  <a:srgbClr val="C00000"/>
                </a:solidFill>
                <a:latin typeface="Times New Roman" pitchFamily="18" charset="0"/>
                <a:cs typeface="Times New Roman" pitchFamily="18" charset="0"/>
              </a:rPr>
              <a:t>Школьная экологическая тропа</a:t>
            </a:r>
            <a:r>
              <a:rPr lang="ru-RU" altLang="ru-RU" sz="2800" i="1" dirty="0" smtClean="0"/>
              <a:t/>
            </a:r>
            <a:br>
              <a:rPr lang="ru-RU" altLang="ru-RU" sz="2800" i="1" dirty="0" smtClean="0"/>
            </a:br>
            <a:r>
              <a:rPr lang="ru-RU" altLang="ru-RU" sz="2800" dirty="0" smtClean="0"/>
              <a:t>  </a:t>
            </a:r>
          </a:p>
        </p:txBody>
      </p:sp>
      <p:pic>
        <p:nvPicPr>
          <p:cNvPr id="24579" name="Picture 4" descr="C:\Users\Ландыш\Desktop\визитка\экологик сукмак\DSC0036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68313" y="981075"/>
            <a:ext cx="4248150" cy="2663825"/>
          </a:xfrm>
          <a:noFill/>
        </p:spPr>
      </p:pic>
      <p:pic>
        <p:nvPicPr>
          <p:cNvPr id="24580" name="Picture 2" descr="C:\Users\Ландыш\Desktop\визитка\экологик сукмак\DSC0036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9338" y="981075"/>
            <a:ext cx="3889375" cy="2663825"/>
          </a:xfrm>
          <a:prstGeom prst="rect">
            <a:avLst/>
          </a:prstGeom>
          <a:noFill/>
          <a:ln w="9525">
            <a:noFill/>
            <a:miter lim="800000"/>
            <a:headEnd/>
            <a:tailEnd/>
          </a:ln>
        </p:spPr>
      </p:pic>
      <p:pic>
        <p:nvPicPr>
          <p:cNvPr id="24581" name="Picture 3" descr="C:\Users\Ландыш\Desktop\визитка\экологик сукмак\DSC0037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313" y="3833813"/>
            <a:ext cx="4175125" cy="2835275"/>
          </a:xfrm>
          <a:prstGeom prst="rect">
            <a:avLst/>
          </a:prstGeom>
          <a:noFill/>
          <a:ln w="9525">
            <a:noFill/>
            <a:miter lim="800000"/>
            <a:headEnd/>
            <a:tailEnd/>
          </a:ln>
        </p:spPr>
      </p:pic>
      <p:pic>
        <p:nvPicPr>
          <p:cNvPr id="24582" name="Picture 4" descr="C:\Users\Ландыш\Desktop\визитка\экологик сукмак\DSC0037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9338" y="3833813"/>
            <a:ext cx="3889375" cy="283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Ландыш\Desktop\визитка\экологик сукмак\DSC003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4176713" cy="3167063"/>
          </a:xfrm>
          <a:prstGeom prst="rect">
            <a:avLst/>
          </a:prstGeom>
          <a:noFill/>
          <a:ln w="9525">
            <a:noFill/>
            <a:miter lim="800000"/>
            <a:headEnd/>
            <a:tailEnd/>
          </a:ln>
        </p:spPr>
      </p:pic>
      <p:pic>
        <p:nvPicPr>
          <p:cNvPr id="26627" name="Picture 3" descr="C:\Users\Ландыш\Desktop\визитка\экологик сукмак\DSC004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7900" y="404813"/>
            <a:ext cx="3960813" cy="3095625"/>
          </a:xfrm>
          <a:prstGeom prst="rect">
            <a:avLst/>
          </a:prstGeom>
          <a:noFill/>
          <a:ln w="9525">
            <a:noFill/>
            <a:miter lim="800000"/>
            <a:headEnd/>
            <a:tailEnd/>
          </a:ln>
        </p:spPr>
      </p:pic>
      <p:pic>
        <p:nvPicPr>
          <p:cNvPr id="26628" name="Picture 4" descr="C:\Users\Ландыш\Desktop\визитка\экологик сукмак\DSC0040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288" y="3789363"/>
            <a:ext cx="4140200" cy="2808287"/>
          </a:xfrm>
          <a:prstGeom prst="rect">
            <a:avLst/>
          </a:prstGeom>
          <a:noFill/>
          <a:ln w="9525">
            <a:noFill/>
            <a:miter lim="800000"/>
            <a:headEnd/>
            <a:tailEnd/>
          </a:ln>
        </p:spPr>
      </p:pic>
      <p:pic>
        <p:nvPicPr>
          <p:cNvPr id="26629" name="Picture 6" descr="C:\Users\Ландыш\Desktop\визитка\экологик сукмак\DSC0041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9338" y="3789363"/>
            <a:ext cx="3889375" cy="270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457200" y="142852"/>
            <a:ext cx="8229600" cy="2143140"/>
          </a:xfrm>
        </p:spPr>
        <p:style>
          <a:lnRef idx="1">
            <a:schemeClr val="accent3"/>
          </a:lnRef>
          <a:fillRef idx="2">
            <a:schemeClr val="accent3"/>
          </a:fillRef>
          <a:effectRef idx="1">
            <a:schemeClr val="accent3"/>
          </a:effectRef>
          <a:fontRef idx="minor">
            <a:schemeClr val="dk1"/>
          </a:fontRef>
        </p:style>
        <p:txBody>
          <a:bodyPr>
            <a:noAutofit/>
          </a:bodyPr>
          <a:lstStyle/>
          <a:p>
            <a:r>
              <a:rPr lang="ru-RU" altLang="ru-RU" sz="3600" b="1" dirty="0" smtClean="0">
                <a:solidFill>
                  <a:srgbClr val="C00000"/>
                </a:solidFill>
                <a:latin typeface="Times New Roman" pitchFamily="18" charset="0"/>
                <a:cs typeface="Times New Roman" pitchFamily="18" charset="0"/>
              </a:rPr>
              <a:t>Пресс-конференция на тему</a:t>
            </a:r>
            <a:br>
              <a:rPr lang="ru-RU" altLang="ru-RU" sz="3600" b="1" dirty="0" smtClean="0">
                <a:solidFill>
                  <a:srgbClr val="C00000"/>
                </a:solidFill>
                <a:latin typeface="Times New Roman" pitchFamily="18" charset="0"/>
                <a:cs typeface="Times New Roman" pitchFamily="18" charset="0"/>
              </a:rPr>
            </a:br>
            <a:r>
              <a:rPr lang="ru-RU" altLang="ru-RU" sz="3600" b="1" dirty="0" smtClean="0">
                <a:solidFill>
                  <a:srgbClr val="C00000"/>
                </a:solidFill>
                <a:latin typeface="Times New Roman" pitchFamily="18" charset="0"/>
                <a:cs typeface="Times New Roman" pitchFamily="18" charset="0"/>
              </a:rPr>
              <a:t>«Экологический кризис в нашей местности»</a:t>
            </a:r>
          </a:p>
        </p:txBody>
      </p:sp>
      <p:pic>
        <p:nvPicPr>
          <p:cNvPr id="1026" name="Picture 2"/>
          <p:cNvPicPr>
            <a:picLocks noGrp="1" noChangeAspect="1" noChangeArrowheads="1"/>
          </p:cNvPicPr>
          <p:nvPr>
            <p:ph idx="1"/>
          </p:nvPr>
        </p:nvPicPr>
        <p:blipFill>
          <a:blip r:embed="rId2"/>
          <a:srcRect/>
          <a:stretch>
            <a:fillRect/>
          </a:stretch>
        </p:blipFill>
        <p:spPr bwMode="auto">
          <a:xfrm>
            <a:off x="857224" y="2571744"/>
            <a:ext cx="7429552"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457200" y="115888"/>
            <a:ext cx="8229600" cy="1512887"/>
          </a:xfrm>
        </p:spPr>
        <p:style>
          <a:lnRef idx="1">
            <a:schemeClr val="accent3"/>
          </a:lnRef>
          <a:fillRef idx="2">
            <a:schemeClr val="accent3"/>
          </a:fillRef>
          <a:effectRef idx="1">
            <a:schemeClr val="accent3"/>
          </a:effectRef>
          <a:fontRef idx="minor">
            <a:schemeClr val="dk1"/>
          </a:fontRef>
        </p:style>
        <p:txBody>
          <a:bodyPr>
            <a:noAutofit/>
          </a:bodyPr>
          <a:lstStyle/>
          <a:p>
            <a:r>
              <a:rPr lang="en-US" altLang="ru-RU" b="1" i="1" dirty="0" smtClean="0">
                <a:solidFill>
                  <a:srgbClr val="C00000"/>
                </a:solidFill>
                <a:latin typeface="Times New Roman" pitchFamily="18" charset="0"/>
                <a:cs typeface="Times New Roman" pitchFamily="18" charset="0"/>
              </a:rPr>
              <a:t>III. </a:t>
            </a:r>
            <a:r>
              <a:rPr lang="ru-RU" altLang="ru-RU" b="1" i="1" dirty="0" smtClean="0">
                <a:solidFill>
                  <a:srgbClr val="C00000"/>
                </a:solidFill>
                <a:latin typeface="Times New Roman" pitchFamily="18" charset="0"/>
                <a:cs typeface="Times New Roman" pitchFamily="18" charset="0"/>
              </a:rPr>
              <a:t>Результаты исследований</a:t>
            </a:r>
            <a:r>
              <a:rPr lang="ru-RU" altLang="ru-RU" sz="4000" b="1" i="1" dirty="0" smtClean="0">
                <a:solidFill>
                  <a:srgbClr val="C00000"/>
                </a:solidFill>
                <a:latin typeface="Times New Roman" pitchFamily="18" charset="0"/>
                <a:cs typeface="Times New Roman" pitchFamily="18" charset="0"/>
              </a:rPr>
              <a:t/>
            </a:r>
            <a:br>
              <a:rPr lang="ru-RU" altLang="ru-RU" sz="4000" b="1" i="1" dirty="0" smtClean="0">
                <a:solidFill>
                  <a:srgbClr val="C00000"/>
                </a:solidFill>
                <a:latin typeface="Times New Roman" pitchFamily="18" charset="0"/>
                <a:cs typeface="Times New Roman" pitchFamily="18" charset="0"/>
              </a:rPr>
            </a:br>
            <a:r>
              <a:rPr lang="ru-RU" altLang="ru-RU" sz="3200" b="1" dirty="0" smtClean="0">
                <a:solidFill>
                  <a:srgbClr val="0070C0"/>
                </a:solidFill>
                <a:latin typeface="Times New Roman" pitchFamily="18" charset="0"/>
                <a:cs typeface="Times New Roman" pitchFamily="18" charset="0"/>
              </a:rPr>
              <a:t>Первый объект </a:t>
            </a:r>
            <a:r>
              <a:rPr lang="ru-RU" altLang="ru-RU" sz="3200" b="1" dirty="0" smtClean="0">
                <a:solidFill>
                  <a:srgbClr val="C00000"/>
                </a:solidFill>
                <a:latin typeface="Times New Roman" pitchFamily="18" charset="0"/>
                <a:cs typeface="Times New Roman" pitchFamily="18" charset="0"/>
              </a:rPr>
              <a:t>- улицы села Нурма</a:t>
            </a:r>
          </a:p>
        </p:txBody>
      </p:sp>
      <p:pic>
        <p:nvPicPr>
          <p:cNvPr id="30723" name="Picture 4" descr="C:\Users\Ландыш\Desktop\визитка\экологик сукмак\DSC0038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68313" y="1857364"/>
            <a:ext cx="8280400" cy="4811724"/>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457200" y="115888"/>
            <a:ext cx="8329642" cy="1241410"/>
          </a:xfrm>
        </p:spPr>
        <p:style>
          <a:lnRef idx="1">
            <a:schemeClr val="accent3"/>
          </a:lnRef>
          <a:fillRef idx="2">
            <a:schemeClr val="accent3"/>
          </a:fillRef>
          <a:effectRef idx="1">
            <a:schemeClr val="accent3"/>
          </a:effectRef>
          <a:fontRef idx="minor">
            <a:schemeClr val="dk1"/>
          </a:fontRef>
        </p:style>
        <p:txBody>
          <a:bodyPr>
            <a:noAutofit/>
          </a:bodyPr>
          <a:lstStyle/>
          <a:p>
            <a:r>
              <a:rPr lang="ru-RU" altLang="ru-RU" sz="3600" b="1" dirty="0" smtClean="0">
                <a:solidFill>
                  <a:srgbClr val="0070C0"/>
                </a:solidFill>
                <a:latin typeface="Times New Roman" pitchFamily="18" charset="0"/>
                <a:cs typeface="Times New Roman" pitchFamily="18" charset="0"/>
              </a:rPr>
              <a:t>Второй объект </a:t>
            </a:r>
            <a:r>
              <a:rPr lang="ru-RU" altLang="ru-RU" sz="3600" b="1" dirty="0" smtClean="0">
                <a:solidFill>
                  <a:srgbClr val="C00000"/>
                </a:solidFill>
                <a:latin typeface="Times New Roman" pitchFamily="18" charset="0"/>
                <a:cs typeface="Times New Roman" pitchFamily="18" charset="0"/>
              </a:rPr>
              <a:t>- </a:t>
            </a:r>
            <a:br>
              <a:rPr lang="ru-RU" altLang="ru-RU" sz="3600" b="1" dirty="0" smtClean="0">
                <a:solidFill>
                  <a:srgbClr val="C00000"/>
                </a:solidFill>
                <a:latin typeface="Times New Roman" pitchFamily="18" charset="0"/>
                <a:cs typeface="Times New Roman" pitchFamily="18" charset="0"/>
              </a:rPr>
            </a:br>
            <a:r>
              <a:rPr lang="ru-RU" altLang="ru-RU" sz="3600" b="1" dirty="0" smtClean="0">
                <a:solidFill>
                  <a:srgbClr val="C00000"/>
                </a:solidFill>
                <a:latin typeface="Times New Roman" pitchFamily="18" charset="0"/>
                <a:cs typeface="Times New Roman" pitchFamily="18" charset="0"/>
              </a:rPr>
              <a:t>побережье реки </a:t>
            </a:r>
            <a:r>
              <a:rPr lang="ru-RU" altLang="ru-RU" sz="3600" b="1" dirty="0" err="1" smtClean="0">
                <a:solidFill>
                  <a:srgbClr val="C00000"/>
                </a:solidFill>
                <a:latin typeface="Times New Roman" pitchFamily="18" charset="0"/>
                <a:cs typeface="Times New Roman" pitchFamily="18" charset="0"/>
              </a:rPr>
              <a:t>Шушма</a:t>
            </a:r>
            <a:endParaRPr lang="ru-RU" altLang="ru-RU" sz="3600" b="1" dirty="0" smtClean="0">
              <a:solidFill>
                <a:srgbClr val="C00000"/>
              </a:solidFill>
              <a:latin typeface="Times New Roman" pitchFamily="18" charset="0"/>
              <a:cs typeface="Times New Roman" pitchFamily="18" charset="0"/>
            </a:endParaRPr>
          </a:p>
        </p:txBody>
      </p:sp>
      <p:pic>
        <p:nvPicPr>
          <p:cNvPr id="31747" name="Picture 5" descr="C:\Users\Ландыш\Desktop\визитка\экологик сукмак\DSC0038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00034" y="1357298"/>
            <a:ext cx="8278814" cy="5259385"/>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57200" y="274638"/>
            <a:ext cx="8229600" cy="706437"/>
          </a:xfrm>
        </p:spPr>
        <p:style>
          <a:lnRef idx="1">
            <a:schemeClr val="accent3"/>
          </a:lnRef>
          <a:fillRef idx="2">
            <a:schemeClr val="accent3"/>
          </a:fillRef>
          <a:effectRef idx="1">
            <a:schemeClr val="accent3"/>
          </a:effectRef>
          <a:fontRef idx="minor">
            <a:schemeClr val="dk1"/>
          </a:fontRef>
        </p:style>
        <p:txBody>
          <a:bodyPr>
            <a:noAutofit/>
          </a:bodyPr>
          <a:lstStyle/>
          <a:p>
            <a:r>
              <a:rPr lang="ru-RU" altLang="ru-RU" sz="4000" b="1" dirty="0" smtClean="0">
                <a:solidFill>
                  <a:srgbClr val="C00000"/>
                </a:solidFill>
                <a:latin typeface="Times New Roman" pitchFamily="18" charset="0"/>
                <a:cs typeface="Times New Roman" pitchFamily="18" charset="0"/>
              </a:rPr>
              <a:t>Побережье реки </a:t>
            </a:r>
            <a:r>
              <a:rPr lang="ru-RU" altLang="ru-RU" sz="4000" b="1" dirty="0" err="1" smtClean="0">
                <a:solidFill>
                  <a:srgbClr val="C00000"/>
                </a:solidFill>
                <a:latin typeface="Times New Roman" pitchFamily="18" charset="0"/>
                <a:cs typeface="Times New Roman" pitchFamily="18" charset="0"/>
              </a:rPr>
              <a:t>Нурминка</a:t>
            </a:r>
            <a:endParaRPr lang="ru-RU" altLang="ru-RU" sz="4000" dirty="0" smtClean="0">
              <a:solidFill>
                <a:srgbClr val="C00000"/>
              </a:solidFill>
              <a:latin typeface="Times New Roman" pitchFamily="18" charset="0"/>
              <a:cs typeface="Times New Roman" pitchFamily="18" charset="0"/>
            </a:endParaRPr>
          </a:p>
        </p:txBody>
      </p:sp>
      <p:pic>
        <p:nvPicPr>
          <p:cNvPr id="32771" name="Picture 2" descr="C:\Users\Ландыш\Desktop\визитка\экологик сукмак\DSC00389.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95288" y="981075"/>
            <a:ext cx="8353425" cy="5688013"/>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357158" y="115888"/>
            <a:ext cx="8329642" cy="1027096"/>
          </a:xfrm>
        </p:spPr>
        <p:style>
          <a:lnRef idx="1">
            <a:schemeClr val="accent3"/>
          </a:lnRef>
          <a:fillRef idx="2">
            <a:schemeClr val="accent3"/>
          </a:fillRef>
          <a:effectRef idx="1">
            <a:schemeClr val="accent3"/>
          </a:effectRef>
          <a:fontRef idx="minor">
            <a:schemeClr val="dk1"/>
          </a:fontRef>
        </p:style>
        <p:txBody>
          <a:bodyPr>
            <a:noAutofit/>
          </a:bodyPr>
          <a:lstStyle/>
          <a:p>
            <a:r>
              <a:rPr lang="ru-RU" altLang="ru-RU" sz="3600" b="1" dirty="0" smtClean="0">
                <a:solidFill>
                  <a:srgbClr val="0070C0"/>
                </a:solidFill>
                <a:latin typeface="Times New Roman" pitchFamily="18" charset="0"/>
                <a:cs typeface="Times New Roman" pitchFamily="18" charset="0"/>
              </a:rPr>
              <a:t>Третий  объект </a:t>
            </a:r>
            <a:r>
              <a:rPr lang="ru-RU" altLang="ru-RU" sz="3600" b="1" dirty="0" smtClean="0">
                <a:solidFill>
                  <a:srgbClr val="C00000"/>
                </a:solidFill>
                <a:latin typeface="Times New Roman" pitchFamily="18" charset="0"/>
                <a:cs typeface="Times New Roman" pitchFamily="18" charset="0"/>
              </a:rPr>
              <a:t>- родники.</a:t>
            </a:r>
            <a:br>
              <a:rPr lang="ru-RU" altLang="ru-RU" sz="3600" b="1" dirty="0" smtClean="0">
                <a:solidFill>
                  <a:srgbClr val="C00000"/>
                </a:solidFill>
                <a:latin typeface="Times New Roman" pitchFamily="18" charset="0"/>
                <a:cs typeface="Times New Roman" pitchFamily="18" charset="0"/>
              </a:rPr>
            </a:br>
            <a:r>
              <a:rPr lang="ru-RU" altLang="ru-RU" sz="4200" b="1" dirty="0" smtClean="0">
                <a:solidFill>
                  <a:srgbClr val="C00000"/>
                </a:solidFill>
                <a:latin typeface="Times New Roman" pitchFamily="18" charset="0"/>
                <a:cs typeface="Times New Roman" pitchFamily="18" charset="0"/>
              </a:rPr>
              <a:t>Родник «</a:t>
            </a:r>
            <a:r>
              <a:rPr lang="ru-RU" altLang="ru-RU" sz="4200" b="1" dirty="0" err="1" smtClean="0">
                <a:solidFill>
                  <a:srgbClr val="C00000"/>
                </a:solidFill>
                <a:latin typeface="Times New Roman" pitchFamily="18" charset="0"/>
                <a:cs typeface="Times New Roman" pitchFamily="18" charset="0"/>
              </a:rPr>
              <a:t>Рифат</a:t>
            </a:r>
            <a:r>
              <a:rPr lang="ru-RU" altLang="ru-RU" sz="4200" b="1" dirty="0" smtClean="0">
                <a:solidFill>
                  <a:srgbClr val="C00000"/>
                </a:solidFill>
                <a:latin typeface="Times New Roman" pitchFamily="18" charset="0"/>
                <a:cs typeface="Times New Roman" pitchFamily="18" charset="0"/>
              </a:rPr>
              <a:t>»</a:t>
            </a:r>
          </a:p>
        </p:txBody>
      </p:sp>
      <p:pic>
        <p:nvPicPr>
          <p:cNvPr id="33795" name="Picture 3" descr="P1010887"/>
          <p:cNvPicPr>
            <a:picLocks noGrp="1" noChangeAspect="1" noChangeArrowheads="1"/>
          </p:cNvPicPr>
          <p:nvPr>
            <p:ph idx="1"/>
          </p:nvPr>
        </p:nvPicPr>
        <p:blipFill>
          <a:blip r:embed="rId2"/>
          <a:srcRect/>
          <a:stretch>
            <a:fillRect/>
          </a:stretch>
        </p:blipFill>
        <p:spPr>
          <a:xfrm>
            <a:off x="395288" y="1357298"/>
            <a:ext cx="8280400" cy="509589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6"/>
          <p:cNvSpPr txBox="1">
            <a:spLocks noChangeArrowheads="1"/>
          </p:cNvSpPr>
          <p:nvPr/>
        </p:nvSpPr>
        <p:spPr bwMode="auto">
          <a:xfrm>
            <a:off x="357158" y="214290"/>
            <a:ext cx="8521253" cy="7386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altLang="ru-RU" sz="4200" b="1" dirty="0" smtClean="0">
                <a:solidFill>
                  <a:srgbClr val="C00000"/>
                </a:solidFill>
                <a:latin typeface="Times New Roman" pitchFamily="18" charset="0"/>
                <a:cs typeface="Times New Roman" pitchFamily="18" charset="0"/>
              </a:rPr>
              <a:t>Родник </a:t>
            </a:r>
            <a:r>
              <a:rPr lang="ru-RU" altLang="ru-RU" sz="4200" b="1" dirty="0">
                <a:solidFill>
                  <a:srgbClr val="C00000"/>
                </a:solidFill>
                <a:latin typeface="Times New Roman" pitchFamily="18" charset="0"/>
                <a:cs typeface="Times New Roman" pitchFamily="18" charset="0"/>
              </a:rPr>
              <a:t>«</a:t>
            </a:r>
            <a:r>
              <a:rPr lang="ru-RU" altLang="ru-RU" sz="4200" b="1" dirty="0" err="1">
                <a:solidFill>
                  <a:srgbClr val="C00000"/>
                </a:solidFill>
                <a:latin typeface="Times New Roman" pitchFamily="18" charset="0"/>
                <a:cs typeface="Times New Roman" pitchFamily="18" charset="0"/>
              </a:rPr>
              <a:t>Салях</a:t>
            </a:r>
            <a:r>
              <a:rPr lang="ru-RU" altLang="ru-RU" sz="4200" b="1" dirty="0">
                <a:solidFill>
                  <a:srgbClr val="C00000"/>
                </a:solidFill>
                <a:latin typeface="Times New Roman" pitchFamily="18" charset="0"/>
                <a:cs typeface="Times New Roman" pitchFamily="18" charset="0"/>
              </a:rPr>
              <a:t>»</a:t>
            </a:r>
            <a:endParaRPr lang="en-US" altLang="ru-RU" sz="4200" b="1" dirty="0">
              <a:solidFill>
                <a:srgbClr val="C00000"/>
              </a:solidFill>
              <a:latin typeface="Times New Roman" pitchFamily="18" charset="0"/>
              <a:cs typeface="Times New Roman" pitchFamily="18" charset="0"/>
            </a:endParaRPr>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928670"/>
            <a:ext cx="8535322" cy="5236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15436" cy="1285884"/>
          </a:xfrm>
        </p:spPr>
        <p:style>
          <a:lnRef idx="1">
            <a:schemeClr val="accent3"/>
          </a:lnRef>
          <a:fillRef idx="2">
            <a:schemeClr val="accent3"/>
          </a:fillRef>
          <a:effectRef idx="1">
            <a:schemeClr val="accent3"/>
          </a:effectRef>
          <a:fontRef idx="minor">
            <a:schemeClr val="dk1"/>
          </a:fontRef>
        </p:style>
        <p:txBody>
          <a:bodyPr>
            <a:normAutofit/>
          </a:bodyPr>
          <a:lstStyle/>
          <a:p>
            <a:r>
              <a:rPr lang="ru-RU" sz="5400" b="1" i="1" dirty="0" smtClean="0">
                <a:solidFill>
                  <a:srgbClr val="C00000"/>
                </a:solidFill>
                <a:latin typeface="Times New Roman" pitchFamily="18" charset="0"/>
                <a:cs typeface="Times New Roman" pitchFamily="18" charset="0"/>
              </a:rPr>
              <a:t>Цели</a:t>
            </a:r>
            <a:endParaRPr lang="ru-RU" sz="5400" b="1" i="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600200"/>
            <a:ext cx="8715436" cy="5043510"/>
          </a:xfrm>
        </p:spPr>
        <p:style>
          <a:lnRef idx="1">
            <a:schemeClr val="accent3"/>
          </a:lnRef>
          <a:fillRef idx="2">
            <a:schemeClr val="accent3"/>
          </a:fillRef>
          <a:effectRef idx="1">
            <a:schemeClr val="accent3"/>
          </a:effectRef>
          <a:fontRef idx="minor">
            <a:schemeClr val="dk1"/>
          </a:fontRef>
        </p:style>
        <p:txBody>
          <a:bodyPr/>
          <a:lstStyle/>
          <a:p>
            <a:pPr marL="514350" lvl="0" indent="-514350">
              <a:buFont typeface="+mj-lt"/>
              <a:buAutoNum type="arabicPeriod"/>
            </a:pPr>
            <a:r>
              <a:rPr lang="ru-RU" b="1" dirty="0" smtClean="0">
                <a:latin typeface="Times New Roman" pitchFamily="18" charset="0"/>
                <a:cs typeface="Times New Roman" pitchFamily="18" charset="0"/>
              </a:rPr>
              <a:t>Оценка экологического состояния территории села. </a:t>
            </a:r>
          </a:p>
          <a:p>
            <a:pPr marL="514350" lvl="0" indent="-514350">
              <a:buFont typeface="+mj-lt"/>
              <a:buAutoNum type="arabicPeriod"/>
            </a:pPr>
            <a:r>
              <a:rPr lang="ru-RU" b="1" dirty="0" smtClean="0">
                <a:latin typeface="Times New Roman" pitchFamily="18" charset="0"/>
                <a:cs typeface="Times New Roman" pitchFamily="18" charset="0"/>
              </a:rPr>
              <a:t>Выявление уровня антропогенной нагрузки.</a:t>
            </a:r>
          </a:p>
          <a:p>
            <a:pPr marL="514350" lvl="0" indent="-514350">
              <a:buFont typeface="+mj-lt"/>
              <a:buAutoNum type="arabicPeriod"/>
            </a:pPr>
            <a:r>
              <a:rPr lang="ru-RU" b="1" dirty="0" smtClean="0">
                <a:latin typeface="Times New Roman" pitchFamily="18" charset="0"/>
                <a:cs typeface="Times New Roman" pitchFamily="18" charset="0"/>
              </a:rPr>
              <a:t>Разработка предложений по проведению мероприятий оздоровления экологически проблемных участков.</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357158" y="115888"/>
            <a:ext cx="8429684" cy="1027096"/>
          </a:xfrm>
        </p:spPr>
        <p:style>
          <a:lnRef idx="1">
            <a:schemeClr val="accent3"/>
          </a:lnRef>
          <a:fillRef idx="2">
            <a:schemeClr val="accent3"/>
          </a:fillRef>
          <a:effectRef idx="1">
            <a:schemeClr val="accent3"/>
          </a:effectRef>
          <a:fontRef idx="minor">
            <a:schemeClr val="dk1"/>
          </a:fontRef>
        </p:style>
        <p:txBody>
          <a:bodyPr>
            <a:normAutofit/>
          </a:bodyPr>
          <a:lstStyle/>
          <a:p>
            <a:r>
              <a:rPr lang="ru-RU" altLang="ru-RU" sz="4200" b="1" dirty="0" smtClean="0">
                <a:solidFill>
                  <a:srgbClr val="C00000"/>
                </a:solidFill>
                <a:latin typeface="Times New Roman" pitchFamily="18" charset="0"/>
                <a:cs typeface="Times New Roman" pitchFamily="18" charset="0"/>
              </a:rPr>
              <a:t>Родник «</a:t>
            </a:r>
            <a:r>
              <a:rPr lang="ru-RU" altLang="ru-RU" sz="4200" b="1" dirty="0" err="1" smtClean="0">
                <a:solidFill>
                  <a:srgbClr val="C00000"/>
                </a:solidFill>
                <a:latin typeface="Times New Roman" pitchFamily="18" charset="0"/>
                <a:cs typeface="Times New Roman" pitchFamily="18" charset="0"/>
              </a:rPr>
              <a:t>Аръяк</a:t>
            </a:r>
            <a:r>
              <a:rPr lang="ru-RU" altLang="ru-RU" sz="4200" b="1" dirty="0" smtClean="0">
                <a:solidFill>
                  <a:srgbClr val="C00000"/>
                </a:solidFill>
                <a:latin typeface="Times New Roman" pitchFamily="18" charset="0"/>
                <a:cs typeface="Times New Roman" pitchFamily="18" charset="0"/>
              </a:rPr>
              <a:t>»</a:t>
            </a:r>
          </a:p>
        </p:txBody>
      </p:sp>
      <p:pic>
        <p:nvPicPr>
          <p:cNvPr id="4" name="Объект 3"/>
          <p:cNvPicPr>
            <a:picLocks noGrp="1" noChangeAspect="1"/>
          </p:cNvPicPr>
          <p:nvPr>
            <p:ph idx="1"/>
          </p:nvPr>
        </p:nvPicPr>
        <p:blipFill rotWithShape="1">
          <a:blip r:embed="rId2" cstate="print">
            <a:extLst/>
          </a:blip>
          <a:srcRect l="18286" r="35601" b="77445"/>
          <a:stretch/>
        </p:blipFill>
        <p:spPr>
          <a:xfrm>
            <a:off x="395536" y="1142984"/>
            <a:ext cx="8352928" cy="5454368"/>
          </a:xfrm>
          <a:prstGeom prst="snip2DiagRect">
            <a:avLst/>
          </a:prstGeom>
          <a:solidFill>
            <a:srgbClr val="FFFFFF">
              <a:shade val="85000"/>
            </a:srgbClr>
          </a:solidFill>
          <a:ln w="88900"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428596" y="260350"/>
            <a:ext cx="8286807" cy="504825"/>
          </a:xfrm>
        </p:spPr>
        <p:style>
          <a:lnRef idx="1">
            <a:schemeClr val="accent3"/>
          </a:lnRef>
          <a:fillRef idx="2">
            <a:schemeClr val="accent3"/>
          </a:fillRef>
          <a:effectRef idx="1">
            <a:schemeClr val="accent3"/>
          </a:effectRef>
          <a:fontRef idx="minor">
            <a:schemeClr val="dk1"/>
          </a:fontRef>
        </p:style>
        <p:txBody>
          <a:bodyPr>
            <a:noAutofit/>
          </a:bodyPr>
          <a:lstStyle/>
          <a:p>
            <a:r>
              <a:rPr lang="ru-RU" altLang="ru-RU" sz="4200" b="1" dirty="0" smtClean="0">
                <a:solidFill>
                  <a:srgbClr val="C00000"/>
                </a:solidFill>
                <a:latin typeface="Times New Roman" pitchFamily="18" charset="0"/>
                <a:cs typeface="Times New Roman" pitchFamily="18" charset="0"/>
              </a:rPr>
              <a:t>Родник «</a:t>
            </a:r>
            <a:r>
              <a:rPr lang="ru-RU" altLang="ru-RU" sz="4200" b="1" dirty="0" err="1" smtClean="0">
                <a:solidFill>
                  <a:srgbClr val="C00000"/>
                </a:solidFill>
                <a:latin typeface="Times New Roman" pitchFamily="18" charset="0"/>
                <a:cs typeface="Times New Roman" pitchFamily="18" charset="0"/>
              </a:rPr>
              <a:t>Аүлия</a:t>
            </a:r>
            <a:r>
              <a:rPr lang="ru-RU" altLang="ru-RU" sz="4200" b="1" dirty="0" smtClean="0">
                <a:solidFill>
                  <a:srgbClr val="C00000"/>
                </a:solidFill>
                <a:latin typeface="Times New Roman" pitchFamily="18" charset="0"/>
                <a:cs typeface="Times New Roman" pitchFamily="18" charset="0"/>
              </a:rPr>
              <a:t>»</a:t>
            </a:r>
          </a:p>
        </p:txBody>
      </p:sp>
      <p:pic>
        <p:nvPicPr>
          <p:cNvPr id="36867" name="Picture 4"/>
          <p:cNvPicPr>
            <a:picLocks noGrp="1" noChangeAspect="1" noChangeArrowheads="1"/>
          </p:cNvPicPr>
          <p:nvPr>
            <p:ph idx="1"/>
          </p:nvPr>
        </p:nvPicPr>
        <p:blipFill>
          <a:blip r:embed="rId2"/>
          <a:srcRect/>
          <a:stretch>
            <a:fillRect/>
          </a:stretch>
        </p:blipFill>
        <p:spPr>
          <a:xfrm>
            <a:off x="395288" y="836613"/>
            <a:ext cx="8320116" cy="5905500"/>
          </a:xfrm>
          <a:noFill/>
        </p:spPr>
      </p:pic>
      <p:pic>
        <p:nvPicPr>
          <p:cNvPr id="3686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596" y="4643422"/>
            <a:ext cx="3048000" cy="2071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428596" y="188913"/>
            <a:ext cx="8429684" cy="792162"/>
          </a:xfrm>
        </p:spPr>
        <p:style>
          <a:lnRef idx="1">
            <a:schemeClr val="accent3"/>
          </a:lnRef>
          <a:fillRef idx="2">
            <a:schemeClr val="accent3"/>
          </a:fillRef>
          <a:effectRef idx="1">
            <a:schemeClr val="accent3"/>
          </a:effectRef>
          <a:fontRef idx="minor">
            <a:schemeClr val="dk1"/>
          </a:fontRef>
        </p:style>
        <p:txBody>
          <a:bodyPr>
            <a:normAutofit/>
          </a:bodyPr>
          <a:lstStyle/>
          <a:p>
            <a:r>
              <a:rPr lang="tt-RU" altLang="ru-RU" sz="4200" b="1" dirty="0" smtClean="0">
                <a:solidFill>
                  <a:srgbClr val="C00000"/>
                </a:solidFill>
                <a:latin typeface="Times New Roman" pitchFamily="18" charset="0"/>
                <a:cs typeface="Times New Roman" pitchFamily="18" charset="0"/>
              </a:rPr>
              <a:t>Родник </a:t>
            </a:r>
            <a:r>
              <a:rPr lang="ru-RU" altLang="ru-RU" sz="4200" b="1" dirty="0" smtClean="0">
                <a:solidFill>
                  <a:srgbClr val="C00000"/>
                </a:solidFill>
                <a:latin typeface="Times New Roman" pitchFamily="18" charset="0"/>
                <a:cs typeface="Times New Roman" pitchFamily="18" charset="0"/>
              </a:rPr>
              <a:t>«</a:t>
            </a:r>
            <a:r>
              <a:rPr lang="tt-RU" altLang="ru-RU" sz="4200" b="1" dirty="0" smtClean="0">
                <a:solidFill>
                  <a:srgbClr val="C00000"/>
                </a:solidFill>
                <a:latin typeface="Times New Roman" pitchFamily="18" charset="0"/>
                <a:cs typeface="Times New Roman" pitchFamily="18" charset="0"/>
              </a:rPr>
              <a:t>Гадел</a:t>
            </a:r>
            <a:r>
              <a:rPr lang="ru-RU" altLang="ru-RU" sz="4200" b="1" dirty="0" smtClean="0">
                <a:solidFill>
                  <a:srgbClr val="C00000"/>
                </a:solidFill>
                <a:latin typeface="Times New Roman" pitchFamily="18" charset="0"/>
                <a:cs typeface="Times New Roman" pitchFamily="18" charset="0"/>
              </a:rPr>
              <a:t>»</a:t>
            </a:r>
          </a:p>
        </p:txBody>
      </p:sp>
      <p:pic>
        <p:nvPicPr>
          <p:cNvPr id="8" name="Объект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7545" y="1071546"/>
            <a:ext cx="8352928" cy="5525806"/>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457200" y="188912"/>
            <a:ext cx="8229600" cy="1025509"/>
          </a:xfrm>
        </p:spPr>
        <p:style>
          <a:lnRef idx="1">
            <a:schemeClr val="accent3"/>
          </a:lnRef>
          <a:fillRef idx="2">
            <a:schemeClr val="accent3"/>
          </a:fillRef>
          <a:effectRef idx="1">
            <a:schemeClr val="accent3"/>
          </a:effectRef>
          <a:fontRef idx="minor">
            <a:schemeClr val="dk1"/>
          </a:fontRef>
        </p:style>
        <p:txBody>
          <a:bodyPr>
            <a:noAutofit/>
          </a:bodyPr>
          <a:lstStyle/>
          <a:p>
            <a:r>
              <a:rPr lang="tt-RU" altLang="ru-RU" sz="3600" b="1" dirty="0" smtClean="0">
                <a:solidFill>
                  <a:srgbClr val="C00000"/>
                </a:solidFill>
                <a:latin typeface="Times New Roman" pitchFamily="18" charset="0"/>
                <a:cs typeface="Times New Roman" pitchFamily="18" charset="0"/>
              </a:rPr>
              <a:t>Колод</a:t>
            </a:r>
            <a:r>
              <a:rPr lang="ru-RU" altLang="ru-RU" sz="3600" b="1" dirty="0" err="1" smtClean="0">
                <a:solidFill>
                  <a:srgbClr val="C00000"/>
                </a:solidFill>
                <a:latin typeface="Times New Roman" pitchFamily="18" charset="0"/>
                <a:cs typeface="Times New Roman" pitchFamily="18" charset="0"/>
              </a:rPr>
              <a:t>ец</a:t>
            </a:r>
            <a:r>
              <a:rPr lang="ru-RU" altLang="ru-RU" sz="3600" b="1" dirty="0" smtClean="0">
                <a:solidFill>
                  <a:srgbClr val="C00000"/>
                </a:solidFill>
                <a:latin typeface="Times New Roman" pitchFamily="18" charset="0"/>
                <a:cs typeface="Times New Roman" pitchFamily="18" charset="0"/>
              </a:rPr>
              <a:t> с родниковой водой </a:t>
            </a:r>
            <a:br>
              <a:rPr lang="ru-RU" altLang="ru-RU" sz="3600" b="1" dirty="0" smtClean="0">
                <a:solidFill>
                  <a:srgbClr val="C00000"/>
                </a:solidFill>
                <a:latin typeface="Times New Roman" pitchFamily="18" charset="0"/>
                <a:cs typeface="Times New Roman" pitchFamily="18" charset="0"/>
              </a:rPr>
            </a:br>
            <a:r>
              <a:rPr lang="ru-RU" altLang="ru-RU" sz="3600" b="1" dirty="0" smtClean="0">
                <a:solidFill>
                  <a:srgbClr val="C00000"/>
                </a:solidFill>
                <a:latin typeface="Times New Roman" pitchFamily="18" charset="0"/>
                <a:cs typeface="Times New Roman" pitchFamily="18" charset="0"/>
              </a:rPr>
              <a:t>в центре села Нурма</a:t>
            </a:r>
          </a:p>
        </p:txBody>
      </p:sp>
      <p:sp>
        <p:nvSpPr>
          <p:cNvPr id="38915" name="Объект 2"/>
          <p:cNvSpPr>
            <a:spLocks noGrp="1"/>
          </p:cNvSpPr>
          <p:nvPr>
            <p:ph idx="1"/>
          </p:nvPr>
        </p:nvSpPr>
        <p:spPr/>
        <p:txBody>
          <a:bodyPr/>
          <a:lstStyle/>
          <a:p>
            <a:endParaRPr lang="ru-RU" altLang="ru-RU" smtClean="0"/>
          </a:p>
          <a:p>
            <a:endParaRPr lang="ru-RU" altLang="ru-RU" smtClean="0"/>
          </a:p>
        </p:txBody>
      </p:sp>
      <p:pic>
        <p:nvPicPr>
          <p:cNvPr id="38916" name="Picture 4" descr="P1010971"/>
          <p:cNvPicPr>
            <a:picLocks noChangeAspect="1" noChangeArrowheads="1"/>
          </p:cNvPicPr>
          <p:nvPr/>
        </p:nvPicPr>
        <p:blipFill>
          <a:blip r:embed="rId2"/>
          <a:srcRect/>
          <a:stretch>
            <a:fillRect/>
          </a:stretch>
        </p:blipFill>
        <p:spPr bwMode="auto">
          <a:xfrm>
            <a:off x="500034" y="1214421"/>
            <a:ext cx="8215370" cy="5470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285720" y="142852"/>
            <a:ext cx="8572560" cy="714380"/>
          </a:xfrm>
        </p:spPr>
        <p:style>
          <a:lnRef idx="1">
            <a:schemeClr val="accent3"/>
          </a:lnRef>
          <a:fillRef idx="2">
            <a:schemeClr val="accent3"/>
          </a:fillRef>
          <a:effectRef idx="1">
            <a:schemeClr val="accent3"/>
          </a:effectRef>
          <a:fontRef idx="minor">
            <a:schemeClr val="dk1"/>
          </a:fontRef>
        </p:style>
        <p:txBody>
          <a:bodyPr>
            <a:normAutofit/>
          </a:bodyPr>
          <a:lstStyle/>
          <a:p>
            <a:r>
              <a:rPr lang="ru-RU" altLang="ru-RU" sz="3600" b="1" dirty="0" smtClean="0">
                <a:solidFill>
                  <a:srgbClr val="C00000"/>
                </a:solidFill>
                <a:latin typeface="Times New Roman" pitchFamily="18" charset="0"/>
                <a:cs typeface="Times New Roman" pitchFamily="18" charset="0"/>
              </a:rPr>
              <a:t>Уборка территории родника</a:t>
            </a:r>
          </a:p>
        </p:txBody>
      </p:sp>
      <p:pic>
        <p:nvPicPr>
          <p:cNvPr id="39939"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85720" y="928670"/>
            <a:ext cx="3960813" cy="2882898"/>
          </a:xfrm>
        </p:spPr>
      </p:pic>
      <p:pic>
        <p:nvPicPr>
          <p:cNvPr id="39940" name="Объект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538" y="928670"/>
            <a:ext cx="4502180" cy="2932130"/>
          </a:xfrm>
          <a:prstGeom prst="rect">
            <a:avLst/>
          </a:prstGeom>
          <a:noFill/>
          <a:ln w="9525">
            <a:noFill/>
            <a:miter lim="800000"/>
            <a:headEnd/>
            <a:tailEnd/>
          </a:ln>
        </p:spPr>
      </p:pic>
      <p:pic>
        <p:nvPicPr>
          <p:cNvPr id="39941" name="Объект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7538" y="4005263"/>
            <a:ext cx="4502180" cy="2736850"/>
          </a:xfrm>
          <a:prstGeom prst="rect">
            <a:avLst/>
          </a:prstGeom>
          <a:noFill/>
          <a:ln w="9525">
            <a:noFill/>
            <a:miter lim="800000"/>
            <a:headEnd/>
            <a:tailEnd/>
          </a:ln>
        </p:spPr>
      </p:pic>
      <p:pic>
        <p:nvPicPr>
          <p:cNvPr id="39942" name="Объект 2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0825" y="4005263"/>
            <a:ext cx="3960813"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285720" y="274638"/>
            <a:ext cx="8572560" cy="1143000"/>
          </a:xfrm>
        </p:spPr>
        <p:style>
          <a:lnRef idx="1">
            <a:schemeClr val="accent3"/>
          </a:lnRef>
          <a:fillRef idx="2">
            <a:schemeClr val="accent3"/>
          </a:fillRef>
          <a:effectRef idx="1">
            <a:schemeClr val="accent3"/>
          </a:effectRef>
          <a:fontRef idx="minor">
            <a:schemeClr val="dk1"/>
          </a:fontRef>
        </p:style>
        <p:txBody>
          <a:bodyPr>
            <a:noAutofit/>
          </a:bodyPr>
          <a:lstStyle/>
          <a:p>
            <a:r>
              <a:rPr lang="ru-RU" altLang="ru-RU" sz="3600" b="1" dirty="0" smtClean="0">
                <a:solidFill>
                  <a:srgbClr val="0070C0"/>
                </a:solidFill>
                <a:latin typeface="Times New Roman" pitchFamily="18" charset="0"/>
                <a:cs typeface="Times New Roman" pitchFamily="18" charset="0"/>
              </a:rPr>
              <a:t>Четвертый объект </a:t>
            </a:r>
            <a:r>
              <a:rPr lang="ru-RU" altLang="ru-RU" sz="3600" b="1" dirty="0" smtClean="0">
                <a:solidFill>
                  <a:srgbClr val="C00000"/>
                </a:solidFill>
                <a:latin typeface="Times New Roman" pitchFamily="18" charset="0"/>
                <a:cs typeface="Times New Roman" pitchFamily="18" charset="0"/>
              </a:rPr>
              <a:t>- </a:t>
            </a:r>
            <a:br>
              <a:rPr lang="ru-RU" altLang="ru-RU" sz="3600" b="1" dirty="0" smtClean="0">
                <a:solidFill>
                  <a:srgbClr val="C00000"/>
                </a:solidFill>
                <a:latin typeface="Times New Roman" pitchFamily="18" charset="0"/>
                <a:cs typeface="Times New Roman" pitchFamily="18" charset="0"/>
              </a:rPr>
            </a:br>
            <a:r>
              <a:rPr lang="ru-RU" altLang="ru-RU" sz="3600" b="1" dirty="0" smtClean="0">
                <a:solidFill>
                  <a:srgbClr val="C00000"/>
                </a:solidFill>
                <a:latin typeface="Times New Roman" pitchFamily="18" charset="0"/>
                <a:cs typeface="Times New Roman" pitchFamily="18" charset="0"/>
              </a:rPr>
              <a:t>полезащитные лесные насаждения</a:t>
            </a:r>
          </a:p>
        </p:txBody>
      </p:sp>
      <p:pic>
        <p:nvPicPr>
          <p:cNvPr id="40963" name="Picture 3" descr="DSCN0867"/>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85720" y="1357298"/>
            <a:ext cx="8569325" cy="5256212"/>
          </a:xfrm>
        </p:spPr>
      </p:pic>
      <p:pic>
        <p:nvPicPr>
          <p:cNvPr id="40964" name="Picture 4" descr="P101089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363" y="4214818"/>
            <a:ext cx="3925917" cy="2382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P101096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4176713" cy="3527425"/>
          </a:xfrm>
          <a:prstGeom prst="rect">
            <a:avLst/>
          </a:prstGeom>
          <a:noFill/>
          <a:ln w="9525">
            <a:noFill/>
            <a:miter lim="800000"/>
            <a:headEnd/>
            <a:tailEnd/>
          </a:ln>
        </p:spPr>
      </p:pic>
      <p:pic>
        <p:nvPicPr>
          <p:cNvPr id="41987" name="Picture 6" descr="ар 00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9838" y="4005263"/>
            <a:ext cx="5184775" cy="2592387"/>
          </a:xfrm>
          <a:prstGeom prst="rect">
            <a:avLst/>
          </a:prstGeom>
          <a:noFill/>
          <a:ln w="9525">
            <a:noFill/>
            <a:miter lim="800000"/>
            <a:headEnd/>
            <a:tailEnd/>
          </a:ln>
        </p:spPr>
      </p:pic>
      <p:pic>
        <p:nvPicPr>
          <p:cNvPr id="41988" name="Picture 2" descr="https://edu.tatar.ru/upload/news/487966.jpg"/>
          <p:cNvPicPr>
            <a:picLocks noChangeAspect="1" noChangeArrowheads="1"/>
          </p:cNvPicPr>
          <p:nvPr/>
        </p:nvPicPr>
        <p:blipFill>
          <a:blip r:embed="rId4"/>
          <a:srcRect/>
          <a:stretch>
            <a:fillRect/>
          </a:stretch>
        </p:blipFill>
        <p:spPr bwMode="auto">
          <a:xfrm>
            <a:off x="4859338" y="333375"/>
            <a:ext cx="3960812" cy="3527425"/>
          </a:xfrm>
          <a:prstGeom prst="rect">
            <a:avLst/>
          </a:prstGeom>
          <a:noFill/>
          <a:ln w="9525">
            <a:noFill/>
            <a:miter lim="800000"/>
            <a:headEnd/>
            <a:tailEnd/>
          </a:ln>
        </p:spPr>
      </p:pic>
      <p:sp>
        <p:nvSpPr>
          <p:cNvPr id="41989" name="Прямоугольник 1"/>
          <p:cNvSpPr>
            <a:spLocks noChangeArrowheads="1"/>
          </p:cNvSpPr>
          <p:nvPr/>
        </p:nvSpPr>
        <p:spPr bwMode="auto">
          <a:xfrm>
            <a:off x="214282" y="4071942"/>
            <a:ext cx="3429024" cy="258532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endParaRPr lang="ru-RU" altLang="ru-RU" b="1" dirty="0"/>
          </a:p>
          <a:p>
            <a:pPr algn="ctr"/>
            <a:r>
              <a:rPr lang="ru-RU" altLang="ru-RU" sz="3200" b="1" dirty="0" smtClean="0">
                <a:solidFill>
                  <a:srgbClr val="C00000"/>
                </a:solidFill>
                <a:latin typeface="Times New Roman" pitchFamily="18" charset="0"/>
                <a:cs typeface="Times New Roman" pitchFamily="18" charset="0"/>
              </a:rPr>
              <a:t>Очистка </a:t>
            </a:r>
            <a:r>
              <a:rPr lang="ru-RU" altLang="ru-RU" sz="3200" b="1" dirty="0">
                <a:solidFill>
                  <a:srgbClr val="C00000"/>
                </a:solidFill>
                <a:latin typeface="Times New Roman" pitchFamily="18" charset="0"/>
                <a:cs typeface="Times New Roman" pitchFamily="18" charset="0"/>
              </a:rPr>
              <a:t>территории лесопосадок </a:t>
            </a:r>
            <a:endParaRPr lang="ru-RU" altLang="ru-RU" sz="3200" b="1" dirty="0" smtClean="0">
              <a:solidFill>
                <a:srgbClr val="C00000"/>
              </a:solidFill>
              <a:latin typeface="Times New Roman" pitchFamily="18" charset="0"/>
              <a:cs typeface="Times New Roman" pitchFamily="18" charset="0"/>
            </a:endParaRPr>
          </a:p>
          <a:p>
            <a:pPr algn="ctr"/>
            <a:r>
              <a:rPr lang="ru-RU" altLang="ru-RU" sz="3200" b="1" dirty="0" smtClean="0">
                <a:solidFill>
                  <a:srgbClr val="C00000"/>
                </a:solidFill>
                <a:latin typeface="Times New Roman" pitchFamily="18" charset="0"/>
                <a:cs typeface="Times New Roman" pitchFamily="18" charset="0"/>
              </a:rPr>
              <a:t>от мусора</a:t>
            </a:r>
          </a:p>
          <a:p>
            <a:pPr algn="ctr"/>
            <a:endParaRPr lang="ru-RU" altLang="ru-RU" sz="1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7482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altLang="ru-RU" b="1" dirty="0" smtClean="0">
                <a:solidFill>
                  <a:srgbClr val="C00000"/>
                </a:solidFill>
                <a:latin typeface="Times New Roman" pitchFamily="18" charset="0"/>
                <a:cs typeface="Times New Roman" pitchFamily="18" charset="0"/>
              </a:rPr>
              <a:t/>
            </a:r>
            <a:br>
              <a:rPr lang="ru-RU" altLang="ru-RU" b="1" dirty="0" smtClean="0">
                <a:solidFill>
                  <a:srgbClr val="C00000"/>
                </a:solidFill>
                <a:latin typeface="Times New Roman" pitchFamily="18" charset="0"/>
                <a:cs typeface="Times New Roman" pitchFamily="18" charset="0"/>
              </a:rPr>
            </a:br>
            <a:r>
              <a:rPr lang="ru-RU" altLang="ru-RU" b="1" dirty="0" smtClean="0">
                <a:solidFill>
                  <a:srgbClr val="0070C0"/>
                </a:solidFill>
                <a:latin typeface="Times New Roman" pitchFamily="18" charset="0"/>
                <a:cs typeface="Times New Roman" pitchFamily="18" charset="0"/>
              </a:rPr>
              <a:t>Пятый объект </a:t>
            </a:r>
            <a:r>
              <a:rPr lang="ru-RU" altLang="ru-RU" b="1" dirty="0" smtClean="0">
                <a:solidFill>
                  <a:srgbClr val="C00000"/>
                </a:solidFill>
                <a:latin typeface="Times New Roman" pitchFamily="18" charset="0"/>
                <a:cs typeface="Times New Roman" pitchFamily="18" charset="0"/>
              </a:rPr>
              <a:t>– </a:t>
            </a:r>
            <a:br>
              <a:rPr lang="ru-RU" altLang="ru-RU" b="1" dirty="0" smtClean="0">
                <a:solidFill>
                  <a:srgbClr val="C00000"/>
                </a:solidFill>
                <a:latin typeface="Times New Roman" pitchFamily="18" charset="0"/>
                <a:cs typeface="Times New Roman" pitchFamily="18" charset="0"/>
              </a:rPr>
            </a:br>
            <a:r>
              <a:rPr lang="ru-RU" altLang="ru-RU" b="1" dirty="0" smtClean="0">
                <a:solidFill>
                  <a:srgbClr val="C00000"/>
                </a:solidFill>
                <a:latin typeface="Times New Roman" pitchFamily="18" charset="0"/>
                <a:cs typeface="Times New Roman" pitchFamily="18" charset="0"/>
              </a:rPr>
              <a:t>территория </a:t>
            </a:r>
            <a:r>
              <a:rPr lang="ru-RU" altLang="ru-RU" b="1" dirty="0" err="1" smtClean="0">
                <a:solidFill>
                  <a:srgbClr val="C00000"/>
                </a:solidFill>
                <a:latin typeface="Times New Roman" pitchFamily="18" charset="0"/>
                <a:cs typeface="Times New Roman" pitchFamily="18" charset="0"/>
              </a:rPr>
              <a:t>асфальтно-бетонного</a:t>
            </a:r>
            <a:r>
              <a:rPr lang="ru-RU" altLang="ru-RU" b="1" dirty="0" smtClean="0">
                <a:solidFill>
                  <a:srgbClr val="C00000"/>
                </a:solidFill>
                <a:latin typeface="Times New Roman" pitchFamily="18" charset="0"/>
                <a:cs typeface="Times New Roman" pitchFamily="18" charset="0"/>
              </a:rPr>
              <a:t> завода</a:t>
            </a:r>
            <a:br>
              <a:rPr lang="ru-RU" altLang="ru-RU" b="1" dirty="0" smtClean="0">
                <a:solidFill>
                  <a:srgbClr val="C00000"/>
                </a:solidFill>
                <a:latin typeface="Times New Roman" pitchFamily="18" charset="0"/>
                <a:cs typeface="Times New Roman" pitchFamily="18" charset="0"/>
              </a:rPr>
            </a:br>
            <a:endParaRPr lang="ru-RU" dirty="0"/>
          </a:p>
        </p:txBody>
      </p:sp>
      <p:pic>
        <p:nvPicPr>
          <p:cNvPr id="6" name="Picture 3" descr="P1010891"/>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357158" y="1857364"/>
            <a:ext cx="4038600" cy="4643470"/>
          </a:xfrm>
        </p:spPr>
      </p:pic>
      <p:pic>
        <p:nvPicPr>
          <p:cNvPr id="7" name="Picture 2" descr="P1010906"/>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4832682" y="1857364"/>
            <a:ext cx="3882721" cy="2143140"/>
          </a:xfrm>
        </p:spPr>
      </p:pic>
      <p:sp>
        <p:nvSpPr>
          <p:cNvPr id="9" name="Содержимое 8"/>
          <p:cNvSpPr>
            <a:spLocks noGrp="1"/>
          </p:cNvSpPr>
          <p:nvPr>
            <p:ph sz="quarter" idx="3"/>
          </p:nvPr>
        </p:nvSpPr>
        <p:spPr>
          <a:xfrm>
            <a:off x="4572000" y="4143380"/>
            <a:ext cx="4357718" cy="2500330"/>
          </a:xfrm>
        </p:spPr>
        <p:style>
          <a:lnRef idx="1">
            <a:schemeClr val="accent3"/>
          </a:lnRef>
          <a:fillRef idx="2">
            <a:schemeClr val="accent3"/>
          </a:fillRef>
          <a:effectRef idx="1">
            <a:schemeClr val="accent3"/>
          </a:effectRef>
          <a:fontRef idx="minor">
            <a:schemeClr val="dk1"/>
          </a:fontRef>
        </p:style>
        <p:txBody>
          <a:bodyPr>
            <a:normAutofit fontScale="92500"/>
          </a:bodyPr>
          <a:lstStyle/>
          <a:p>
            <a:pPr>
              <a:buNone/>
            </a:pPr>
            <a:r>
              <a:rPr lang="ru-RU" sz="2800" b="1" dirty="0" smtClean="0">
                <a:solidFill>
                  <a:srgbClr val="C00000"/>
                </a:solidFill>
                <a:latin typeface="Times New Roman" pitchFamily="18" charset="0"/>
                <a:cs typeface="Times New Roman" pitchFamily="18" charset="0"/>
              </a:rPr>
              <a:t>Концентрация СО </a:t>
            </a:r>
            <a:r>
              <a:rPr lang="ru-RU" sz="1800" b="1" dirty="0" smtClean="0">
                <a:solidFill>
                  <a:srgbClr val="C00000"/>
                </a:solidFill>
                <a:latin typeface="Times New Roman" pitchFamily="18" charset="0"/>
                <a:cs typeface="Times New Roman" pitchFamily="18" charset="0"/>
              </a:rPr>
              <a:t>2</a:t>
            </a:r>
            <a:r>
              <a:rPr lang="ru-RU" sz="2800" b="1" dirty="0" smtClean="0">
                <a:solidFill>
                  <a:srgbClr val="C00000"/>
                </a:solidFill>
                <a:latin typeface="Times New Roman" pitchFamily="18" charset="0"/>
                <a:cs typeface="Times New Roman" pitchFamily="18" charset="0"/>
              </a:rPr>
              <a:t>   0, 2% </a:t>
            </a:r>
          </a:p>
          <a:p>
            <a:pPr algn="ctr">
              <a:buNone/>
            </a:pPr>
            <a:r>
              <a:rPr lang="ru-RU" sz="2800" b="1" dirty="0" smtClean="0">
                <a:solidFill>
                  <a:srgbClr val="C00000"/>
                </a:solidFill>
                <a:latin typeface="Times New Roman" pitchFamily="18" charset="0"/>
                <a:cs typeface="Times New Roman" pitchFamily="18" charset="0"/>
              </a:rPr>
              <a:t>(в норме от 0,03 % </a:t>
            </a:r>
          </a:p>
          <a:p>
            <a:pPr algn="ctr">
              <a:buNone/>
            </a:pPr>
            <a:r>
              <a:rPr lang="ru-RU" sz="2800" b="1" dirty="0" smtClean="0">
                <a:solidFill>
                  <a:srgbClr val="C00000"/>
                </a:solidFill>
                <a:latin typeface="Times New Roman" pitchFamily="18" charset="0"/>
                <a:cs typeface="Times New Roman" pitchFamily="18" charset="0"/>
              </a:rPr>
              <a:t>до 1,84%)</a:t>
            </a:r>
          </a:p>
          <a:p>
            <a:pPr algn="ctr">
              <a:buNone/>
            </a:pPr>
            <a:r>
              <a:rPr lang="ru-RU" sz="2800" b="1" dirty="0" smtClean="0">
                <a:solidFill>
                  <a:srgbClr val="C00000"/>
                </a:solidFill>
                <a:latin typeface="Times New Roman" pitchFamily="18" charset="0"/>
                <a:cs typeface="Times New Roman" pitchFamily="18" charset="0"/>
              </a:rPr>
              <a:t>Концентрация О</a:t>
            </a:r>
            <a:r>
              <a:rPr lang="ru-RU" sz="1800" b="1" dirty="0" smtClean="0">
                <a:solidFill>
                  <a:srgbClr val="C00000"/>
                </a:solidFill>
                <a:latin typeface="Times New Roman" pitchFamily="18" charset="0"/>
                <a:cs typeface="Times New Roman" pitchFamily="18" charset="0"/>
              </a:rPr>
              <a:t>2</a:t>
            </a:r>
            <a:r>
              <a:rPr lang="ru-RU" sz="2800" b="1" dirty="0" smtClean="0">
                <a:solidFill>
                  <a:srgbClr val="C00000"/>
                </a:solidFill>
                <a:latin typeface="Times New Roman" pitchFamily="18" charset="0"/>
                <a:cs typeface="Times New Roman" pitchFamily="18" charset="0"/>
              </a:rPr>
              <a:t> </a:t>
            </a:r>
          </a:p>
          <a:p>
            <a:pPr algn="ctr">
              <a:buNone/>
            </a:pPr>
            <a:r>
              <a:rPr lang="ru-RU" sz="2800" b="1" dirty="0" smtClean="0">
                <a:solidFill>
                  <a:srgbClr val="C00000"/>
                </a:solidFill>
                <a:latin typeface="Times New Roman" pitchFamily="18" charset="0"/>
                <a:cs typeface="Times New Roman" pitchFamily="18" charset="0"/>
              </a:rPr>
              <a:t>20,95%  (в норме 21%)</a:t>
            </a:r>
          </a:p>
          <a:p>
            <a:pPr algn="ctr">
              <a:buNone/>
            </a:pPr>
            <a:endParaRPr lang="ru-RU" sz="1200" b="1" dirty="0">
              <a:solidFill>
                <a:srgbClr val="C00000"/>
              </a:solidFill>
              <a:latin typeface="Times New Roman" pitchFamily="18" charset="0"/>
              <a:cs typeface="Times New Roman" pitchFamily="18" charset="0"/>
            </a:endParaRPr>
          </a:p>
        </p:txBody>
      </p:sp>
    </p:spTree>
  </p:cSld>
  <p:clrMapOvr>
    <a:masterClrMapping/>
  </p:clrMapOvr>
  <p:transition spd="med">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285720" y="142852"/>
            <a:ext cx="8572560" cy="1000132"/>
          </a:xfrm>
        </p:spPr>
        <p:style>
          <a:lnRef idx="1">
            <a:schemeClr val="accent3"/>
          </a:lnRef>
          <a:fillRef idx="2">
            <a:schemeClr val="accent3"/>
          </a:fillRef>
          <a:effectRef idx="1">
            <a:schemeClr val="accent3"/>
          </a:effectRef>
          <a:fontRef idx="minor">
            <a:schemeClr val="dk1"/>
          </a:fontRef>
        </p:style>
        <p:txBody>
          <a:bodyPr>
            <a:noAutofit/>
          </a:bodyPr>
          <a:lstStyle/>
          <a:p>
            <a:r>
              <a:rPr lang="ru-RU" altLang="ru-RU" sz="3600" b="1" dirty="0" smtClean="0">
                <a:solidFill>
                  <a:srgbClr val="0070C0"/>
                </a:solidFill>
                <a:latin typeface="Times New Roman" pitchFamily="18" charset="0"/>
                <a:cs typeface="Times New Roman" pitchFamily="18" charset="0"/>
              </a:rPr>
              <a:t>Шестой объект </a:t>
            </a:r>
            <a:r>
              <a:rPr lang="ru-RU" altLang="ru-RU" sz="3600" b="1" dirty="0" smtClean="0">
                <a:solidFill>
                  <a:srgbClr val="C00000"/>
                </a:solidFill>
                <a:latin typeface="Times New Roman" pitchFamily="18" charset="0"/>
                <a:cs typeface="Times New Roman" pitchFamily="18" charset="0"/>
              </a:rPr>
              <a:t>- старый карьер </a:t>
            </a:r>
            <a:br>
              <a:rPr lang="ru-RU" altLang="ru-RU" sz="3600" b="1" dirty="0" smtClean="0">
                <a:solidFill>
                  <a:srgbClr val="C00000"/>
                </a:solidFill>
                <a:latin typeface="Times New Roman" pitchFamily="18" charset="0"/>
                <a:cs typeface="Times New Roman" pitchFamily="18" charset="0"/>
              </a:rPr>
            </a:br>
            <a:r>
              <a:rPr lang="ru-RU" altLang="ru-RU" sz="3600" b="1" dirty="0" smtClean="0">
                <a:solidFill>
                  <a:srgbClr val="C00000"/>
                </a:solidFill>
                <a:latin typeface="Times New Roman" pitchFamily="18" charset="0"/>
                <a:cs typeface="Times New Roman" pitchFamily="18" charset="0"/>
              </a:rPr>
              <a:t>в северо-западной части села Нурма</a:t>
            </a:r>
          </a:p>
        </p:txBody>
      </p:sp>
      <p:pic>
        <p:nvPicPr>
          <p:cNvPr id="44035" name="Picture 2" descr="C:\Users\Ландыш\Desktop\визитка\экологик сукмак\DSC0049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787900" y="3860800"/>
            <a:ext cx="4210050" cy="2808288"/>
          </a:xfrm>
          <a:noFill/>
        </p:spPr>
      </p:pic>
      <p:pic>
        <p:nvPicPr>
          <p:cNvPr id="44036" name="Picture 6" descr="C:\Users\Ландыш\Desktop\визитка\экологик сукмак\DSC005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463" y="1214422"/>
            <a:ext cx="4140200" cy="2501916"/>
          </a:xfrm>
          <a:prstGeom prst="rect">
            <a:avLst/>
          </a:prstGeom>
          <a:noFill/>
          <a:ln w="9525">
            <a:noFill/>
            <a:miter lim="800000"/>
            <a:headEnd/>
            <a:tailEnd/>
          </a:ln>
        </p:spPr>
      </p:pic>
      <p:pic>
        <p:nvPicPr>
          <p:cNvPr id="44037" name="Picture 5" descr="P101096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0" y="3860800"/>
            <a:ext cx="4248150" cy="2808288"/>
          </a:xfrm>
          <a:prstGeom prst="rect">
            <a:avLst/>
          </a:prstGeom>
          <a:noFill/>
          <a:ln w="9525">
            <a:noFill/>
            <a:miter lim="800000"/>
            <a:headEnd/>
            <a:tailEnd/>
          </a:ln>
        </p:spPr>
      </p:pic>
      <p:pic>
        <p:nvPicPr>
          <p:cNvPr id="44038" name="Picture 7" descr="C:\Users\Ландыш\Desktop\визитка\экологик сукмак\DSC0045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850" y="1214422"/>
            <a:ext cx="4248150" cy="2501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071934" y="274638"/>
            <a:ext cx="4714907" cy="1511288"/>
          </a:xfrm>
        </p:spPr>
        <p:style>
          <a:lnRef idx="1">
            <a:schemeClr val="accent3"/>
          </a:lnRef>
          <a:fillRef idx="2">
            <a:schemeClr val="accent3"/>
          </a:fillRef>
          <a:effectRef idx="1">
            <a:schemeClr val="accent3"/>
          </a:effectRef>
          <a:fontRef idx="minor">
            <a:schemeClr val="dk1"/>
          </a:fontRef>
        </p:style>
        <p:txBody>
          <a:bodyPr>
            <a:noAutofit/>
          </a:bodyPr>
          <a:lstStyle/>
          <a:p>
            <a:pPr eaLnBrk="1" hangingPunct="1"/>
            <a:r>
              <a:rPr lang="ru-RU" altLang="ru-RU" sz="3200" b="1" dirty="0" smtClean="0">
                <a:solidFill>
                  <a:srgbClr val="C00000"/>
                </a:solidFill>
                <a:latin typeface="Times New Roman" pitchFamily="18" charset="0"/>
                <a:cs typeface="Times New Roman" pitchFamily="18" charset="0"/>
              </a:rPr>
              <a:t>Мусорные свалки </a:t>
            </a:r>
            <a:br>
              <a:rPr lang="ru-RU" altLang="ru-RU" sz="3200" b="1" dirty="0" smtClean="0">
                <a:solidFill>
                  <a:srgbClr val="C00000"/>
                </a:solidFill>
                <a:latin typeface="Times New Roman" pitchFamily="18" charset="0"/>
                <a:cs typeface="Times New Roman" pitchFamily="18" charset="0"/>
              </a:rPr>
            </a:br>
            <a:r>
              <a:rPr lang="ru-RU" altLang="ru-RU" sz="3200" b="1" dirty="0" smtClean="0">
                <a:solidFill>
                  <a:srgbClr val="C00000"/>
                </a:solidFill>
                <a:latin typeface="Times New Roman" pitchFamily="18" charset="0"/>
                <a:cs typeface="Times New Roman" pitchFamily="18" charset="0"/>
              </a:rPr>
              <a:t>на территории </a:t>
            </a:r>
            <a:br>
              <a:rPr lang="ru-RU" altLang="ru-RU" sz="3200" b="1" dirty="0" smtClean="0">
                <a:solidFill>
                  <a:srgbClr val="C00000"/>
                </a:solidFill>
                <a:latin typeface="Times New Roman" pitchFamily="18" charset="0"/>
                <a:cs typeface="Times New Roman" pitchFamily="18" charset="0"/>
              </a:rPr>
            </a:br>
            <a:r>
              <a:rPr lang="ru-RU" altLang="ru-RU" sz="3200" b="1" dirty="0" smtClean="0">
                <a:solidFill>
                  <a:srgbClr val="C00000"/>
                </a:solidFill>
                <a:latin typeface="Times New Roman" pitchFamily="18" charset="0"/>
                <a:cs typeface="Times New Roman" pitchFamily="18" charset="0"/>
              </a:rPr>
              <a:t>старого карьера</a:t>
            </a:r>
          </a:p>
        </p:txBody>
      </p:sp>
      <p:pic>
        <p:nvPicPr>
          <p:cNvPr id="45059" name="Picture 3" descr="P1010911"/>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323850" y="260350"/>
            <a:ext cx="3609975" cy="3525838"/>
          </a:xfrm>
          <a:noFill/>
        </p:spPr>
      </p:pic>
      <p:pic>
        <p:nvPicPr>
          <p:cNvPr id="45060" name="Picture 4" descr="P1010915"/>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323850" y="3938588"/>
            <a:ext cx="3611563" cy="2514600"/>
          </a:xfrm>
          <a:noFill/>
        </p:spPr>
      </p:pic>
      <p:pic>
        <p:nvPicPr>
          <p:cNvPr id="45061" name="Picture 5" descr="P1010917"/>
          <p:cNvPicPr>
            <a:picLocks noGrp="1" noChangeAspect="1" noChangeArrowheads="1"/>
          </p:cNvPicPr>
          <p:nvPr>
            <p:ph sz="half" idx="3"/>
          </p:nvPr>
        </p:nvPicPr>
        <p:blipFill>
          <a:blip r:embed="rId4" cstate="email">
            <a:extLst>
              <a:ext uri="{28A0092B-C50C-407E-A947-70E740481C1C}">
                <a14:useLocalDpi xmlns:a14="http://schemas.microsoft.com/office/drawing/2010/main"/>
              </a:ext>
            </a:extLst>
          </a:blip>
          <a:srcRect/>
          <a:stretch>
            <a:fillRect/>
          </a:stretch>
        </p:blipFill>
        <p:spPr>
          <a:xfrm>
            <a:off x="4067175" y="1916113"/>
            <a:ext cx="4681538" cy="4610100"/>
          </a:xfrm>
          <a:noFill/>
        </p:spPr>
      </p:pic>
    </p:spTree>
  </p:cSld>
  <p:clrMapOvr>
    <a:masterClrMapping/>
  </p:clrMapOvr>
  <p:transition spd="med">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15436" cy="785818"/>
          </a:xfrm>
        </p:spPr>
        <p:style>
          <a:lnRef idx="1">
            <a:schemeClr val="accent3"/>
          </a:lnRef>
          <a:fillRef idx="2">
            <a:schemeClr val="accent3"/>
          </a:fillRef>
          <a:effectRef idx="1">
            <a:schemeClr val="accent3"/>
          </a:effectRef>
          <a:fontRef idx="minor">
            <a:schemeClr val="dk1"/>
          </a:fontRef>
        </p:style>
        <p:txBody>
          <a:bodyPr>
            <a:noAutofit/>
          </a:bodyPr>
          <a:lstStyle/>
          <a:p>
            <a:r>
              <a:rPr lang="ru-RU" sz="5400" b="1" i="1" dirty="0" smtClean="0">
                <a:solidFill>
                  <a:srgbClr val="C00000"/>
                </a:solidFill>
                <a:latin typeface="Times New Roman" pitchFamily="18" charset="0"/>
                <a:cs typeface="Times New Roman" pitchFamily="18" charset="0"/>
              </a:rPr>
              <a:t>Задачи</a:t>
            </a:r>
            <a:endParaRPr lang="ru-RU" sz="5400" b="1" i="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071546"/>
            <a:ext cx="8715436" cy="5500726"/>
          </a:xfrm>
        </p:spPr>
        <p:style>
          <a:lnRef idx="1">
            <a:schemeClr val="accent3"/>
          </a:lnRef>
          <a:fillRef idx="2">
            <a:schemeClr val="accent3"/>
          </a:fillRef>
          <a:effectRef idx="1">
            <a:schemeClr val="accent3"/>
          </a:effectRef>
          <a:fontRef idx="minor">
            <a:schemeClr val="dk1"/>
          </a:fontRef>
        </p:style>
        <p:txBody>
          <a:bodyPr>
            <a:noAutofit/>
          </a:bodyPr>
          <a:lstStyle/>
          <a:p>
            <a:pPr marL="514350" indent="-514350">
              <a:buFont typeface="+mj-lt"/>
              <a:buAutoNum type="arabicParenR"/>
            </a:pPr>
            <a:r>
              <a:rPr lang="ru-RU" altLang="ru-RU" b="1" dirty="0" smtClean="0">
                <a:latin typeface="Times New Roman" pitchFamily="18" charset="0"/>
                <a:cs typeface="Times New Roman" pitchFamily="18" charset="0"/>
              </a:rPr>
              <a:t>изучить особенности </a:t>
            </a:r>
            <a:r>
              <a:rPr lang="ru-RU" altLang="ru-RU" b="1" dirty="0" err="1" smtClean="0">
                <a:latin typeface="Times New Roman" pitchFamily="18" charset="0"/>
                <a:cs typeface="Times New Roman" pitchFamily="18" charset="0"/>
              </a:rPr>
              <a:t>экосостояния</a:t>
            </a:r>
            <a:r>
              <a:rPr lang="ru-RU" altLang="ru-RU" b="1" dirty="0" smtClean="0">
                <a:latin typeface="Times New Roman" pitchFamily="18" charset="0"/>
                <a:cs typeface="Times New Roman" pitchFamily="18" charset="0"/>
              </a:rPr>
              <a:t>  природы, окружающей сёла; </a:t>
            </a:r>
          </a:p>
          <a:p>
            <a:pPr marL="514350" indent="-514350">
              <a:buFont typeface="+mj-lt"/>
              <a:buAutoNum type="arabicParenR"/>
            </a:pPr>
            <a:r>
              <a:rPr lang="ru-RU" altLang="ru-RU" b="1" dirty="0" smtClean="0">
                <a:latin typeface="Times New Roman" pitchFamily="18" charset="0"/>
                <a:cs typeface="Times New Roman" pitchFamily="18" charset="0"/>
              </a:rPr>
              <a:t>формировать экологическую культуру;</a:t>
            </a:r>
          </a:p>
          <a:p>
            <a:pPr marL="514350" indent="-514350">
              <a:buFont typeface="+mj-lt"/>
              <a:buAutoNum type="arabicParenR"/>
            </a:pPr>
            <a:r>
              <a:rPr lang="ru-RU" altLang="ru-RU" b="1" dirty="0" smtClean="0">
                <a:latin typeface="Times New Roman" pitchFamily="18" charset="0"/>
                <a:cs typeface="Times New Roman" pitchFamily="18" charset="0"/>
              </a:rPr>
              <a:t>содействовать улучшению экообстановки;</a:t>
            </a:r>
          </a:p>
          <a:p>
            <a:pPr marL="514350" indent="-514350">
              <a:buAutoNum type="arabicParenR" startAt="4"/>
            </a:pPr>
            <a:r>
              <a:rPr lang="ru-RU" altLang="ru-RU" b="1" dirty="0" smtClean="0">
                <a:latin typeface="Times New Roman" pitchFamily="18" charset="0"/>
                <a:cs typeface="Times New Roman" pitchFamily="18" charset="0"/>
              </a:rPr>
              <a:t>организовать контроль за состоянием окружающей среды;</a:t>
            </a:r>
          </a:p>
          <a:p>
            <a:pPr marL="514350" indent="-514350">
              <a:buAutoNum type="arabicParenR" startAt="4"/>
            </a:pPr>
            <a:r>
              <a:rPr lang="ru-RU" altLang="ru-RU" b="1" dirty="0" smtClean="0">
                <a:latin typeface="Times New Roman" pitchFamily="18" charset="0"/>
                <a:cs typeface="Times New Roman" pitchFamily="18" charset="0"/>
              </a:rPr>
              <a:t>внедрить интерактивное оборудование </a:t>
            </a:r>
          </a:p>
          <a:p>
            <a:pPr marL="514350" indent="-514350">
              <a:buNone/>
            </a:pPr>
            <a:r>
              <a:rPr lang="ru-RU" altLang="ru-RU" b="1" dirty="0" smtClean="0">
                <a:latin typeface="Times New Roman" pitchFamily="18" charset="0"/>
                <a:cs typeface="Times New Roman" pitchFamily="18" charset="0"/>
              </a:rPr>
              <a:t>     для изучения экологического состояния атмосферы.</a:t>
            </a:r>
            <a:endParaRPr lang="ru-RU"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P101092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323850" y="836613"/>
            <a:ext cx="4256088" cy="3744912"/>
          </a:xfrm>
        </p:spPr>
      </p:pic>
      <p:pic>
        <p:nvPicPr>
          <p:cNvPr id="46084" name="Picture 4" descr="P1010958"/>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786314" y="1785926"/>
            <a:ext cx="4176712" cy="3460750"/>
          </a:xfrm>
        </p:spPr>
      </p:pic>
    </p:spTree>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142844" y="0"/>
            <a:ext cx="8858312" cy="785794"/>
          </a:xfrm>
        </p:spPr>
        <p:style>
          <a:lnRef idx="1">
            <a:schemeClr val="accent3"/>
          </a:lnRef>
          <a:fillRef idx="2">
            <a:schemeClr val="accent3"/>
          </a:fillRef>
          <a:effectRef idx="1">
            <a:schemeClr val="accent3"/>
          </a:effectRef>
          <a:fontRef idx="minor">
            <a:schemeClr val="dk1"/>
          </a:fontRef>
        </p:style>
        <p:txBody>
          <a:bodyPr>
            <a:noAutofit/>
          </a:bodyPr>
          <a:lstStyle/>
          <a:p>
            <a:r>
              <a:rPr lang="ru-RU" altLang="ru-RU" sz="2400" b="1" dirty="0" smtClean="0">
                <a:solidFill>
                  <a:srgbClr val="C00000"/>
                </a:solidFill>
                <a:latin typeface="Times New Roman" pitchFamily="18" charset="0"/>
                <a:cs typeface="Times New Roman" pitchFamily="18" charset="0"/>
              </a:rPr>
              <a:t>Выводы и предложения по улучшению экологической обстановки на территории своей местности  </a:t>
            </a:r>
          </a:p>
        </p:txBody>
      </p:sp>
      <p:sp>
        <p:nvSpPr>
          <p:cNvPr id="49155" name="Содержимое 2"/>
          <p:cNvSpPr>
            <a:spLocks noGrp="1"/>
          </p:cNvSpPr>
          <p:nvPr>
            <p:ph idx="1"/>
          </p:nvPr>
        </p:nvSpPr>
        <p:spPr>
          <a:xfrm>
            <a:off x="0" y="836613"/>
            <a:ext cx="9144000" cy="6021387"/>
          </a:xfr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pPr>
              <a:defRPr/>
            </a:pPr>
            <a:r>
              <a:rPr lang="ru-RU" altLang="ru-RU" sz="8000" b="1" dirty="0" smtClean="0">
                <a:latin typeface="Times New Roman" pitchFamily="18" charset="0"/>
                <a:cs typeface="Times New Roman" pitchFamily="18" charset="0"/>
              </a:rPr>
              <a:t>определить чёткие границы полезащитных лесных полос и организовать их охрану и очистку;</a:t>
            </a:r>
          </a:p>
          <a:p>
            <a:pPr>
              <a:defRPr/>
            </a:pPr>
            <a:r>
              <a:rPr lang="ru-RU" altLang="ru-RU" sz="8000" b="1" dirty="0" smtClean="0">
                <a:latin typeface="Times New Roman" pitchFamily="18" charset="0"/>
                <a:cs typeface="Times New Roman" pitchFamily="18" charset="0"/>
              </a:rPr>
              <a:t>привлечь землепользователей к контролю и наведению порядка в лесополосах, прилегающих к границам их земель;</a:t>
            </a:r>
          </a:p>
          <a:p>
            <a:pPr>
              <a:defRPr/>
            </a:pPr>
            <a:r>
              <a:rPr lang="ru-RU" altLang="ru-RU" sz="8000" b="1" dirty="0" smtClean="0">
                <a:latin typeface="Times New Roman" pitchFamily="18" charset="0"/>
                <a:cs typeface="Times New Roman" pitchFamily="18" charset="0"/>
              </a:rPr>
              <a:t>усилить контроль на территории заброшенного карьера, леса полос;</a:t>
            </a:r>
          </a:p>
          <a:p>
            <a:pPr>
              <a:defRPr/>
            </a:pPr>
            <a:r>
              <a:rPr lang="ru-RU" altLang="ru-RU" sz="8000" b="1" dirty="0" smtClean="0">
                <a:latin typeface="Times New Roman" pitchFamily="18" charset="0"/>
                <a:cs typeface="Times New Roman" pitchFamily="18" charset="0"/>
              </a:rPr>
              <a:t>очистить объекты стихийного выброса мусора (лесополосы, балки, реку </a:t>
            </a:r>
            <a:r>
              <a:rPr lang="ru-RU" altLang="ru-RU" sz="8000" b="1" dirty="0" err="1" smtClean="0">
                <a:latin typeface="Times New Roman" pitchFamily="18" charset="0"/>
                <a:cs typeface="Times New Roman" pitchFamily="18" charset="0"/>
              </a:rPr>
              <a:t>Нурминка</a:t>
            </a:r>
            <a:r>
              <a:rPr lang="ru-RU" altLang="ru-RU" sz="8000" b="1" dirty="0" smtClean="0">
                <a:latin typeface="Times New Roman" pitchFamily="18" charset="0"/>
                <a:cs typeface="Times New Roman" pitchFamily="18" charset="0"/>
              </a:rPr>
              <a:t> и её берега, свалку в районе заброшенного карьера); </a:t>
            </a:r>
          </a:p>
          <a:p>
            <a:pPr>
              <a:defRPr/>
            </a:pPr>
            <a:r>
              <a:rPr lang="ru-RU" altLang="ru-RU" sz="8000" b="1" dirty="0" smtClean="0">
                <a:latin typeface="Times New Roman" pitchFamily="18" charset="0"/>
                <a:cs typeface="Times New Roman" pitchFamily="18" charset="0"/>
              </a:rPr>
              <a:t>определить чёткий график приезда </a:t>
            </a:r>
            <a:r>
              <a:rPr lang="ru-RU" altLang="ru-RU" sz="8000" b="1" dirty="0" err="1" smtClean="0">
                <a:latin typeface="Times New Roman" pitchFamily="18" charset="0"/>
                <a:cs typeface="Times New Roman" pitchFamily="18" charset="0"/>
              </a:rPr>
              <a:t>мусоровозной</a:t>
            </a:r>
            <a:r>
              <a:rPr lang="ru-RU" altLang="ru-RU" sz="8000" b="1" dirty="0" smtClean="0">
                <a:latin typeface="Times New Roman" pitchFamily="18" charset="0"/>
                <a:cs typeface="Times New Roman" pitchFamily="18" charset="0"/>
              </a:rPr>
              <a:t> машины; </a:t>
            </a:r>
          </a:p>
          <a:p>
            <a:pPr>
              <a:defRPr/>
            </a:pPr>
            <a:r>
              <a:rPr lang="ru-RU" altLang="ru-RU" sz="8000" b="1" dirty="0" smtClean="0">
                <a:latin typeface="Times New Roman" pitchFamily="18" charset="0"/>
                <a:cs typeface="Times New Roman" pitchFamily="18" charset="0"/>
              </a:rPr>
              <a:t>увеличить штрафы за выброс бытовых отходов в неположенных местах;</a:t>
            </a:r>
          </a:p>
          <a:p>
            <a:pPr>
              <a:defRPr/>
            </a:pPr>
            <a:r>
              <a:rPr lang="ru-RU" altLang="ru-RU" sz="8000" b="1" dirty="0" smtClean="0">
                <a:latin typeface="Times New Roman" pitchFamily="18" charset="0"/>
                <a:cs typeface="Times New Roman" pitchFamily="18" charset="0"/>
              </a:rPr>
              <a:t>организовать «горячую линию»  по вопросам о местах расположения стихийного выброса мусора;</a:t>
            </a:r>
          </a:p>
          <a:p>
            <a:pPr>
              <a:defRPr/>
            </a:pPr>
            <a:r>
              <a:rPr lang="ru-RU" altLang="ru-RU" sz="8000" b="1" dirty="0" smtClean="0">
                <a:latin typeface="Times New Roman" pitchFamily="18" charset="0"/>
                <a:cs typeface="Times New Roman" pitchFamily="18" charset="0"/>
              </a:rPr>
              <a:t>создать специальную экологическую комиссию;</a:t>
            </a:r>
          </a:p>
          <a:p>
            <a:pPr>
              <a:defRPr/>
            </a:pPr>
            <a:r>
              <a:rPr lang="ru-RU" altLang="ru-RU" sz="8000" b="1" dirty="0" smtClean="0">
                <a:latin typeface="Times New Roman" pitchFamily="18" charset="0"/>
                <a:cs typeface="Times New Roman" pitchFamily="18" charset="0"/>
              </a:rPr>
              <a:t>активизировать пропаганду охраны природы и экологическое образование населения через СМИ, создав в них экологическую страничку; </a:t>
            </a:r>
          </a:p>
          <a:p>
            <a:pPr>
              <a:defRPr/>
            </a:pPr>
            <a:r>
              <a:rPr lang="ru-RU" altLang="ru-RU" sz="8000" b="1" dirty="0" smtClean="0">
                <a:latin typeface="Times New Roman" pitchFamily="18" charset="0"/>
                <a:cs typeface="Times New Roman" pitchFamily="18" charset="0"/>
              </a:rPr>
              <a:t>создавать агитационные плакаты и листовки о вреде загрязнения окружающей среды;</a:t>
            </a:r>
          </a:p>
          <a:p>
            <a:pPr>
              <a:defRPr/>
            </a:pPr>
            <a:r>
              <a:rPr lang="ru-RU" altLang="ru-RU" sz="8000" b="1" dirty="0" smtClean="0">
                <a:latin typeface="Times New Roman" pitchFamily="18" charset="0"/>
                <a:cs typeface="Times New Roman" pitchFamily="18" charset="0"/>
              </a:rPr>
              <a:t>организовать «Школьную экологическую тропу»;</a:t>
            </a:r>
          </a:p>
          <a:p>
            <a:pPr>
              <a:defRPr/>
            </a:pPr>
            <a:r>
              <a:rPr lang="ru-RU" altLang="ru-RU" sz="8000" b="1" dirty="0" smtClean="0">
                <a:latin typeface="Times New Roman" pitchFamily="18" charset="0"/>
                <a:cs typeface="Times New Roman" pitchFamily="18" charset="0"/>
              </a:rPr>
              <a:t>наметить маршрут дальнейших исследований. </a:t>
            </a:r>
          </a:p>
          <a:p>
            <a:pPr marL="0" indent="0">
              <a:buFont typeface="Arial" pitchFamily="34" charset="0"/>
              <a:buNone/>
              <a:defRPr/>
            </a:pPr>
            <a:r>
              <a:rPr lang="ru-RU" altLang="ru-RU" sz="2900" b="1" dirty="0" smtClean="0">
                <a:latin typeface="Times New Roman" pitchFamily="18" charset="0"/>
                <a:cs typeface="Times New Roman" pitchFamily="18" charset="0"/>
              </a:rPr>
              <a:t>         </a:t>
            </a:r>
          </a:p>
          <a:p>
            <a:pPr>
              <a:defRPr/>
            </a:pPr>
            <a:endParaRPr lang="ru-RU" altLang="ru-RU"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0" y="142852"/>
            <a:ext cx="9144000" cy="857256"/>
          </a:xfrm>
        </p:spPr>
        <p:style>
          <a:lnRef idx="1">
            <a:schemeClr val="accent3"/>
          </a:lnRef>
          <a:fillRef idx="2">
            <a:schemeClr val="accent3"/>
          </a:fillRef>
          <a:effectRef idx="1">
            <a:schemeClr val="accent3"/>
          </a:effectRef>
          <a:fontRef idx="minor">
            <a:schemeClr val="dk1"/>
          </a:fontRef>
        </p:style>
        <p:txBody>
          <a:bodyPr>
            <a:noAutofit/>
          </a:bodyPr>
          <a:lstStyle/>
          <a:p>
            <a:r>
              <a:rPr lang="ru-RU" altLang="ru-RU" sz="3600" b="1" dirty="0" smtClean="0">
                <a:solidFill>
                  <a:srgbClr val="C00000"/>
                </a:solidFill>
                <a:latin typeface="Times New Roman" pitchFamily="18" charset="0"/>
                <a:cs typeface="Times New Roman" pitchFamily="18" charset="0"/>
              </a:rPr>
              <a:t/>
            </a:r>
            <a:br>
              <a:rPr lang="ru-RU" altLang="ru-RU" sz="3600" b="1" dirty="0" smtClean="0">
                <a:solidFill>
                  <a:srgbClr val="C00000"/>
                </a:solidFill>
                <a:latin typeface="Times New Roman" pitchFamily="18" charset="0"/>
                <a:cs typeface="Times New Roman" pitchFamily="18" charset="0"/>
              </a:rPr>
            </a:br>
            <a:r>
              <a:rPr lang="ru-RU" altLang="ru-RU" sz="3600" b="1" i="1" dirty="0" smtClean="0">
                <a:solidFill>
                  <a:srgbClr val="C00000"/>
                </a:solidFill>
                <a:latin typeface="Times New Roman" pitchFamily="18" charset="0"/>
                <a:cs typeface="Times New Roman" pitchFamily="18" charset="0"/>
              </a:rPr>
              <a:t>Информационно-просветительский этап </a:t>
            </a:r>
            <a:r>
              <a:rPr lang="en-US" altLang="ru-RU" sz="3200" b="1" dirty="0" smtClean="0">
                <a:solidFill>
                  <a:srgbClr val="C00000"/>
                </a:solidFill>
                <a:latin typeface="Times New Roman" pitchFamily="18" charset="0"/>
                <a:cs typeface="Times New Roman" pitchFamily="18" charset="0"/>
              </a:rPr>
              <a:t> </a:t>
            </a:r>
            <a:r>
              <a:rPr lang="ru-RU" altLang="ru-RU" sz="3600" b="1" dirty="0" smtClean="0">
                <a:solidFill>
                  <a:srgbClr val="C00000"/>
                </a:solidFill>
                <a:latin typeface="Times New Roman" pitchFamily="18" charset="0"/>
                <a:cs typeface="Times New Roman" pitchFamily="18" charset="0"/>
              </a:rPr>
              <a:t/>
            </a:r>
            <a:br>
              <a:rPr lang="ru-RU" altLang="ru-RU" sz="3600" b="1" dirty="0" smtClean="0">
                <a:solidFill>
                  <a:srgbClr val="C00000"/>
                </a:solidFill>
                <a:latin typeface="Times New Roman" pitchFamily="18" charset="0"/>
                <a:cs typeface="Times New Roman" pitchFamily="18" charset="0"/>
              </a:rPr>
            </a:br>
            <a:endParaRPr lang="ru-RU" altLang="ru-RU" sz="3600" b="1" dirty="0" smtClean="0">
              <a:solidFill>
                <a:srgbClr val="C00000"/>
              </a:solidFill>
              <a:latin typeface="Times New Roman" pitchFamily="18" charset="0"/>
              <a:cs typeface="Times New Roman" pitchFamily="18" charset="0"/>
            </a:endParaRPr>
          </a:p>
        </p:txBody>
      </p:sp>
      <p:sp>
        <p:nvSpPr>
          <p:cNvPr id="49155" name="Содержимое 2"/>
          <p:cNvSpPr>
            <a:spLocks noGrp="1"/>
          </p:cNvSpPr>
          <p:nvPr>
            <p:ph idx="1"/>
          </p:nvPr>
        </p:nvSpPr>
        <p:spPr>
          <a:xfrm>
            <a:off x="214282" y="1071546"/>
            <a:ext cx="8715436" cy="5526104"/>
          </a:xfrm>
        </p:spPr>
        <p:style>
          <a:lnRef idx="1">
            <a:schemeClr val="accent3"/>
          </a:lnRef>
          <a:fillRef idx="2">
            <a:schemeClr val="accent3"/>
          </a:fillRef>
          <a:effectRef idx="1">
            <a:schemeClr val="accent3"/>
          </a:effectRef>
          <a:fontRef idx="minor">
            <a:schemeClr val="dk1"/>
          </a:fontRef>
        </p:style>
        <p:txBody>
          <a:bodyPr>
            <a:normAutofit fontScale="92500"/>
          </a:bodyPr>
          <a:lstStyle/>
          <a:p>
            <a:pPr lvl="1">
              <a:buFont typeface="Arial" pitchFamily="34" charset="0"/>
              <a:buChar char="•"/>
            </a:pPr>
            <a:r>
              <a:rPr lang="ru-RU" altLang="ru-RU" sz="1800" b="1" dirty="0" smtClean="0">
                <a:latin typeface="Times New Roman" pitchFamily="18" charset="0"/>
                <a:cs typeface="Times New Roman" pitchFamily="18" charset="0"/>
              </a:rPr>
              <a:t>встреча и обсуждение с членами администрации сельского поселения результатов реализации проекта «Экологический марафон»; </a:t>
            </a:r>
          </a:p>
          <a:p>
            <a:pPr lvl="1">
              <a:buFont typeface="Arial" pitchFamily="34" charset="0"/>
              <a:buChar char="•"/>
            </a:pPr>
            <a:r>
              <a:rPr lang="ru-RU" altLang="ru-RU" sz="1800" b="1" dirty="0" smtClean="0">
                <a:latin typeface="Times New Roman" pitchFamily="18" charset="0"/>
                <a:cs typeface="Times New Roman" pitchFamily="18" charset="0"/>
              </a:rPr>
              <a:t>выпуск стенгазеты «Экологический вестник»,  </a:t>
            </a:r>
          </a:p>
          <a:p>
            <a:pPr lvl="1">
              <a:buFont typeface="Arial" pitchFamily="34" charset="0"/>
              <a:buChar char="•"/>
            </a:pPr>
            <a:r>
              <a:rPr lang="ru-RU" altLang="ru-RU" sz="1800" b="1" dirty="0" smtClean="0">
                <a:latin typeface="Times New Roman" pitchFamily="18" charset="0"/>
                <a:cs typeface="Times New Roman" pitchFamily="18" charset="0"/>
              </a:rPr>
              <a:t>публикация  в местной газете «</a:t>
            </a:r>
            <a:r>
              <a:rPr lang="ru-RU" altLang="ru-RU" sz="1800" b="1" dirty="0" err="1" smtClean="0">
                <a:latin typeface="Times New Roman" pitchFamily="18" charset="0"/>
                <a:cs typeface="Times New Roman" pitchFamily="18" charset="0"/>
              </a:rPr>
              <a:t>Хезм</a:t>
            </a:r>
            <a:r>
              <a:rPr lang="tt-RU" altLang="ru-RU" sz="1800" b="1" dirty="0" smtClean="0">
                <a:latin typeface="Times New Roman" pitchFamily="18" charset="0"/>
                <a:cs typeface="Times New Roman" pitchFamily="18" charset="0"/>
              </a:rPr>
              <a:t>әт</a:t>
            </a:r>
            <a:r>
              <a:rPr lang="ru-RU" altLang="ru-RU" sz="1800" b="1" dirty="0" smtClean="0">
                <a:latin typeface="Times New Roman" pitchFamily="18" charset="0"/>
                <a:cs typeface="Times New Roman" pitchFamily="18" charset="0"/>
              </a:rPr>
              <a:t>»;</a:t>
            </a:r>
          </a:p>
          <a:p>
            <a:pPr lvl="1">
              <a:buFont typeface="Arial" pitchFamily="34" charset="0"/>
              <a:buChar char="•"/>
            </a:pPr>
            <a:r>
              <a:rPr lang="ru-RU" altLang="ru-RU" sz="1800" b="1" dirty="0" smtClean="0">
                <a:latin typeface="Times New Roman" pitchFamily="18" charset="0"/>
                <a:cs typeface="Times New Roman" pitchFamily="18" charset="0"/>
              </a:rPr>
              <a:t>внеклассное мероприятие для учащихся 5-9 классов, пресс-конференция по теме «Экологический кризис в нашей местности»;</a:t>
            </a:r>
          </a:p>
          <a:p>
            <a:pPr lvl="1">
              <a:buFont typeface="Arial" pitchFamily="34" charset="0"/>
              <a:buChar char="•"/>
            </a:pPr>
            <a:r>
              <a:rPr lang="ru-RU" altLang="ru-RU" sz="1800" b="1" dirty="0" smtClean="0">
                <a:latin typeface="Times New Roman" pitchFamily="18" charset="0"/>
                <a:cs typeface="Times New Roman" pitchFamily="18" charset="0"/>
              </a:rPr>
              <a:t>классные часы об экологических проблемах </a:t>
            </a:r>
            <a:r>
              <a:rPr lang="ru-RU" altLang="ru-RU" sz="1800" b="1" dirty="0" err="1" smtClean="0">
                <a:latin typeface="Times New Roman" pitchFamily="18" charset="0"/>
                <a:cs typeface="Times New Roman" pitchFamily="18" charset="0"/>
              </a:rPr>
              <a:t>селапо</a:t>
            </a:r>
            <a:r>
              <a:rPr lang="ru-RU" altLang="ru-RU" sz="1800" b="1" dirty="0" smtClean="0">
                <a:latin typeface="Times New Roman" pitchFamily="18" charset="0"/>
                <a:cs typeface="Times New Roman" pitchFamily="18" charset="0"/>
              </a:rPr>
              <a:t> результатам реализации проекта «Экологический марафон» с учащимися  6-а класса провести; </a:t>
            </a:r>
          </a:p>
          <a:p>
            <a:pPr lvl="1">
              <a:buFont typeface="Arial" pitchFamily="34" charset="0"/>
              <a:buChar char="•"/>
            </a:pPr>
            <a:r>
              <a:rPr lang="ru-RU" altLang="ru-RU" sz="1800" b="1" dirty="0" smtClean="0">
                <a:latin typeface="Times New Roman" pitchFamily="18" charset="0"/>
                <a:cs typeface="Times New Roman" pitchFamily="18" charset="0"/>
              </a:rPr>
              <a:t>на уроках информатики совместно с учителями  информатики </a:t>
            </a:r>
            <a:r>
              <a:rPr lang="ru-RU" altLang="ru-RU" sz="1800" b="1" dirty="0" err="1" smtClean="0">
                <a:latin typeface="Times New Roman" pitchFamily="18" charset="0"/>
                <a:cs typeface="Times New Roman" pitchFamily="18" charset="0"/>
              </a:rPr>
              <a:t>Хабибрахмановым</a:t>
            </a:r>
            <a:r>
              <a:rPr lang="ru-RU" altLang="ru-RU" sz="1800" b="1" dirty="0" smtClean="0">
                <a:latin typeface="Times New Roman" pitchFamily="18" charset="0"/>
                <a:cs typeface="Times New Roman" pitchFamily="18" charset="0"/>
              </a:rPr>
              <a:t> А. З, Волковым Р. Р. </a:t>
            </a:r>
            <a:r>
              <a:rPr lang="ru-RU" altLang="ru-RU" sz="1800" b="1" dirty="0" err="1" smtClean="0">
                <a:latin typeface="Times New Roman" pitchFamily="18" charset="0"/>
                <a:cs typeface="Times New Roman" pitchFamily="18" charset="0"/>
              </a:rPr>
              <a:t>изоготовить</a:t>
            </a:r>
            <a:r>
              <a:rPr lang="ru-RU" altLang="ru-RU" sz="1800" b="1" dirty="0" smtClean="0">
                <a:latin typeface="Times New Roman" pitchFamily="18" charset="0"/>
                <a:cs typeface="Times New Roman" pitchFamily="18" charset="0"/>
              </a:rPr>
              <a:t>  буклеты с фотографиями и описанием экологически опасных объектов села, участвовать в проекте «Экологический патруль» сайта электронного образования РТ; </a:t>
            </a:r>
          </a:p>
          <a:p>
            <a:pPr lvl="1">
              <a:buFont typeface="Arial" pitchFamily="34" charset="0"/>
              <a:buChar char="•"/>
            </a:pPr>
            <a:r>
              <a:rPr lang="ru-RU" altLang="ru-RU" sz="1800" b="1" dirty="0" smtClean="0">
                <a:latin typeface="Times New Roman" pitchFamily="18" charset="0"/>
                <a:cs typeface="Times New Roman" pitchFamily="18" charset="0"/>
              </a:rPr>
              <a:t>совместно с учителем ИЗО </a:t>
            </a:r>
            <a:r>
              <a:rPr lang="ru-RU" altLang="ru-RU" sz="1800" b="1" dirty="0" err="1" smtClean="0">
                <a:latin typeface="Times New Roman" pitchFamily="18" charset="0"/>
                <a:cs typeface="Times New Roman" pitchFamily="18" charset="0"/>
              </a:rPr>
              <a:t>Яруллиной</a:t>
            </a:r>
            <a:r>
              <a:rPr lang="ru-RU" altLang="ru-RU" sz="1800" b="1" dirty="0" smtClean="0">
                <a:latin typeface="Times New Roman" pitchFamily="18" charset="0"/>
                <a:cs typeface="Times New Roman" pitchFamily="18" charset="0"/>
              </a:rPr>
              <a:t> Г. Р., классным руководителем 6-а класса, созданы агитационные плакаты с фотографиями экологически опасных объектов села рисунками, на тему «Будущее нашей малой Родины», выпустили стенгазету «Спасите будущее поколение», где показаны наиболее опасные источники загрязнения окружающей среды в нашем селе и  указали, какой  вред они оказывают на здоровье человека и на будущие поколения.</a:t>
            </a:r>
          </a:p>
          <a:p>
            <a:pPr lvl="1">
              <a:buNone/>
            </a:pPr>
            <a:endParaRPr lang="ru-RU" altLang="ru-RU" sz="1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DCIM\100OLYMP\P127014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188913"/>
            <a:ext cx="8713787" cy="6408737"/>
          </a:xfrm>
          <a:prstGeom prst="rect">
            <a:avLst/>
          </a:prstGeom>
          <a:noFill/>
          <a:ln w="9525">
            <a:noFill/>
            <a:miter lim="800000"/>
            <a:headEnd/>
            <a:tailEnd/>
          </a:ln>
        </p:spPr>
      </p:pic>
      <p:pic>
        <p:nvPicPr>
          <p:cNvPr id="53251" name="Picture 2" descr="F:\DCIM\100OLYMP\P126013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1500" y="4292600"/>
            <a:ext cx="3492500" cy="2565400"/>
          </a:xfrm>
          <a:prstGeom prst="rect">
            <a:avLst/>
          </a:prstGeom>
          <a:noFill/>
          <a:ln w="9525">
            <a:noFill/>
            <a:miter lim="800000"/>
            <a:headEnd/>
            <a:tailEnd/>
          </a:ln>
        </p:spPr>
      </p:pic>
      <p:sp>
        <p:nvSpPr>
          <p:cNvPr id="53252" name="Прямоугольник 3"/>
          <p:cNvSpPr>
            <a:spLocks noChangeArrowheads="1"/>
          </p:cNvSpPr>
          <p:nvPr/>
        </p:nvSpPr>
        <p:spPr bwMode="auto">
          <a:xfrm>
            <a:off x="500035" y="285728"/>
            <a:ext cx="8143931"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altLang="ru-RU" sz="2800" b="1" dirty="0">
                <a:solidFill>
                  <a:srgbClr val="C00000"/>
                </a:solidFill>
                <a:latin typeface="Times New Roman" pitchFamily="18" charset="0"/>
                <a:cs typeface="Times New Roman" pitchFamily="18" charset="0"/>
              </a:rPr>
              <a:t>Встреча с администрацией сельского совета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142845" y="4076700"/>
            <a:ext cx="3997356" cy="2567010"/>
          </a:xfrm>
        </p:spPr>
        <p:style>
          <a:lnRef idx="1">
            <a:schemeClr val="accent3"/>
          </a:lnRef>
          <a:fillRef idx="2">
            <a:schemeClr val="accent3"/>
          </a:fillRef>
          <a:effectRef idx="1">
            <a:schemeClr val="accent3"/>
          </a:effectRef>
          <a:fontRef idx="minor">
            <a:schemeClr val="dk1"/>
          </a:fontRef>
        </p:style>
        <p:txBody>
          <a:bodyPr>
            <a:noAutofit/>
          </a:bodyPr>
          <a:lstStyle/>
          <a:p>
            <a:r>
              <a:rPr lang="ru-RU" altLang="ru-RU" sz="3200" b="1" dirty="0" smtClean="0">
                <a:solidFill>
                  <a:srgbClr val="C00000"/>
                </a:solidFill>
                <a:latin typeface="Times New Roman" pitchFamily="18" charset="0"/>
                <a:cs typeface="Times New Roman" pitchFamily="18" charset="0"/>
              </a:rPr>
              <a:t>Колодец </a:t>
            </a:r>
            <a:br>
              <a:rPr lang="ru-RU" altLang="ru-RU" sz="3200" b="1" dirty="0" smtClean="0">
                <a:solidFill>
                  <a:srgbClr val="C00000"/>
                </a:solidFill>
                <a:latin typeface="Times New Roman" pitchFamily="18" charset="0"/>
                <a:cs typeface="Times New Roman" pitchFamily="18" charset="0"/>
              </a:rPr>
            </a:br>
            <a:r>
              <a:rPr lang="ru-RU" altLang="ru-RU" sz="3200" b="1" dirty="0" smtClean="0">
                <a:solidFill>
                  <a:srgbClr val="C00000"/>
                </a:solidFill>
                <a:latin typeface="Times New Roman" pitchFamily="18" charset="0"/>
                <a:cs typeface="Times New Roman" pitchFamily="18" charset="0"/>
              </a:rPr>
              <a:t>с родниковой водой в центре села Нурма оборудовали электронасосом</a:t>
            </a:r>
            <a:endParaRPr lang="ru-RU" altLang="ru-RU" sz="3200" b="1" dirty="0" smtClean="0">
              <a:solidFill>
                <a:srgbClr val="C00000"/>
              </a:solidFill>
            </a:endParaRPr>
          </a:p>
        </p:txBody>
      </p:sp>
      <p:pic>
        <p:nvPicPr>
          <p:cNvPr id="52227" name="Picture 4" descr="P10109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282575"/>
            <a:ext cx="4248150" cy="3578225"/>
          </a:xfrm>
          <a:prstGeom prst="rect">
            <a:avLst/>
          </a:prstGeom>
          <a:noFill/>
          <a:ln w="9525">
            <a:noFill/>
            <a:miter lim="800000"/>
            <a:headEnd/>
            <a:tailEnd/>
          </a:ln>
        </p:spPr>
      </p:pic>
      <p:pic>
        <p:nvPicPr>
          <p:cNvPr id="52228" name="Picture 3" descr="C:\Users\Ландыш\Desktop\визитка\экологик сукмак\DSC0039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7685" y="2000241"/>
            <a:ext cx="4535489" cy="4452948"/>
          </a:xfrm>
          <a:prstGeom prst="rect">
            <a:avLst/>
          </a:prstGeom>
          <a:noFill/>
          <a:ln w="9525">
            <a:noFill/>
            <a:miter lim="800000"/>
            <a:headEnd/>
            <a:tailEnd/>
          </a:ln>
        </p:spPr>
      </p:pic>
      <p:sp>
        <p:nvSpPr>
          <p:cNvPr id="52229" name="Прямоугольник 2"/>
          <p:cNvSpPr>
            <a:spLocks noChangeArrowheads="1"/>
          </p:cNvSpPr>
          <p:nvPr/>
        </p:nvSpPr>
        <p:spPr bwMode="auto">
          <a:xfrm rot="10800000" flipV="1">
            <a:off x="1295400" y="368300"/>
            <a:ext cx="2447925" cy="923925"/>
          </a:xfrm>
          <a:prstGeom prst="rect">
            <a:avLst/>
          </a:prstGeom>
          <a:noFill/>
          <a:ln w="9525">
            <a:noFill/>
            <a:miter lim="800000"/>
            <a:headEnd/>
            <a:tailEnd/>
          </a:ln>
        </p:spPr>
        <p:txBody>
          <a:bodyPr>
            <a:spAutoFit/>
          </a:bodyPr>
          <a:lstStyle/>
          <a:p>
            <a:endParaRPr lang="ru-RU" altLang="ru-RU" b="1"/>
          </a:p>
          <a:p>
            <a:endParaRPr lang="ru-RU" altLang="ru-RU" b="1"/>
          </a:p>
          <a:p>
            <a:r>
              <a:rPr lang="ru-RU" altLang="ru-RU" b="1">
                <a:solidFill>
                  <a:srgbClr val="0070C0"/>
                </a:solidFill>
                <a:latin typeface="Times New Roman" pitchFamily="18" charset="0"/>
                <a:cs typeface="Times New Roman" pitchFamily="18" charset="0"/>
              </a:rPr>
              <a:t>до</a:t>
            </a:r>
          </a:p>
        </p:txBody>
      </p:sp>
      <p:sp>
        <p:nvSpPr>
          <p:cNvPr id="6" name="Скругленный прямоугольник 5"/>
          <p:cNvSpPr/>
          <p:nvPr/>
        </p:nvSpPr>
        <p:spPr>
          <a:xfrm>
            <a:off x="5072066" y="285728"/>
            <a:ext cx="3643338" cy="17716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altLang="ru-RU" sz="3600" b="1" dirty="0" smtClean="0">
                <a:solidFill>
                  <a:srgbClr val="C00000"/>
                </a:solidFill>
                <a:latin typeface="Times New Roman" pitchFamily="18" charset="0"/>
                <a:cs typeface="Times New Roman" pitchFamily="18" charset="0"/>
              </a:rPr>
              <a:t>Результаты наших трудов </a:t>
            </a:r>
            <a:r>
              <a:rPr lang="ru-RU" altLang="ru-RU" b="1" dirty="0" smtClean="0">
                <a:solidFill>
                  <a:srgbClr val="C00000"/>
                </a:solidFill>
                <a:latin typeface="Times New Roman" pitchFamily="18" charset="0"/>
                <a:cs typeface="Times New Roman" pitchFamily="18" charset="0"/>
              </a:rPr>
              <a:t/>
            </a:r>
            <a:br>
              <a:rPr lang="ru-RU" altLang="ru-RU" b="1" dirty="0" smtClean="0">
                <a:solidFill>
                  <a:srgbClr val="C00000"/>
                </a:solidFill>
                <a:latin typeface="Times New Roman" pitchFamily="18" charset="0"/>
                <a:cs typeface="Times New Roman" pitchFamily="18" charset="0"/>
              </a:rPr>
            </a:br>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6"/>
          <p:cNvSpPr txBox="1">
            <a:spLocks noChangeArrowheads="1"/>
          </p:cNvSpPr>
          <p:nvPr/>
        </p:nvSpPr>
        <p:spPr bwMode="auto">
          <a:xfrm>
            <a:off x="357158" y="214290"/>
            <a:ext cx="8521253" cy="7078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altLang="ru-RU" sz="4000" b="1" dirty="0" smtClean="0">
                <a:solidFill>
                  <a:srgbClr val="C00000"/>
                </a:solidFill>
                <a:latin typeface="Times New Roman" pitchFamily="18" charset="0"/>
                <a:cs typeface="Times New Roman" pitchFamily="18" charset="0"/>
              </a:rPr>
              <a:t>Родник </a:t>
            </a:r>
            <a:r>
              <a:rPr lang="ru-RU" altLang="ru-RU" sz="4000" b="1" dirty="0">
                <a:solidFill>
                  <a:srgbClr val="C00000"/>
                </a:solidFill>
                <a:latin typeface="Times New Roman" pitchFamily="18" charset="0"/>
                <a:cs typeface="Times New Roman" pitchFamily="18" charset="0"/>
              </a:rPr>
              <a:t>«</a:t>
            </a:r>
            <a:r>
              <a:rPr lang="ru-RU" altLang="ru-RU" sz="4000" b="1" dirty="0" err="1">
                <a:solidFill>
                  <a:srgbClr val="C00000"/>
                </a:solidFill>
                <a:latin typeface="Times New Roman" pitchFamily="18" charset="0"/>
                <a:cs typeface="Times New Roman" pitchFamily="18" charset="0"/>
              </a:rPr>
              <a:t>Салях</a:t>
            </a:r>
            <a:r>
              <a:rPr lang="ru-RU" altLang="ru-RU" sz="4000" b="1" dirty="0">
                <a:solidFill>
                  <a:srgbClr val="C00000"/>
                </a:solidFill>
                <a:latin typeface="Times New Roman" pitchFamily="18" charset="0"/>
                <a:cs typeface="Times New Roman" pitchFamily="18" charset="0"/>
              </a:rPr>
              <a:t>»</a:t>
            </a:r>
            <a:endParaRPr lang="en-US" altLang="ru-RU" sz="4000" b="1" dirty="0">
              <a:solidFill>
                <a:srgbClr val="C00000"/>
              </a:solidFill>
              <a:latin typeface="Times New Roman" pitchFamily="18" charset="0"/>
              <a:cs typeface="Times New Roman" pitchFamily="18" charset="0"/>
            </a:endParaRPr>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1214422"/>
            <a:ext cx="8535322" cy="4950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179388" y="0"/>
            <a:ext cx="8964612" cy="1052513"/>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altLang="ru-RU" sz="4000" b="1" dirty="0" smtClean="0">
                <a:solidFill>
                  <a:srgbClr val="C00000"/>
                </a:solidFill>
                <a:latin typeface="Times New Roman" pitchFamily="18" charset="0"/>
                <a:cs typeface="Times New Roman" pitchFamily="18" charset="0"/>
              </a:rPr>
              <a:t/>
            </a:r>
            <a:br>
              <a:rPr lang="ru-RU" altLang="ru-RU" sz="4000" b="1" dirty="0" smtClean="0">
                <a:solidFill>
                  <a:srgbClr val="C00000"/>
                </a:solidFill>
                <a:latin typeface="Times New Roman" pitchFamily="18" charset="0"/>
                <a:cs typeface="Times New Roman" pitchFamily="18" charset="0"/>
              </a:rPr>
            </a:br>
            <a:r>
              <a:rPr lang="ru-RU" altLang="ru-RU" sz="4000" b="1" dirty="0" smtClean="0">
                <a:solidFill>
                  <a:srgbClr val="C00000"/>
                </a:solidFill>
                <a:latin typeface="Times New Roman" pitchFamily="18" charset="0"/>
                <a:cs typeface="Times New Roman" pitchFamily="18" charset="0"/>
              </a:rPr>
              <a:t>Родник «</a:t>
            </a:r>
            <a:r>
              <a:rPr lang="ru-RU" altLang="ru-RU" sz="4000" b="1" dirty="0" err="1" smtClean="0">
                <a:solidFill>
                  <a:srgbClr val="C00000"/>
                </a:solidFill>
                <a:latin typeface="Times New Roman" pitchFamily="18" charset="0"/>
                <a:cs typeface="Times New Roman" pitchFamily="18" charset="0"/>
              </a:rPr>
              <a:t>Рифат</a:t>
            </a:r>
            <a:r>
              <a:rPr lang="ru-RU" altLang="ru-RU" sz="4000" b="1" dirty="0" smtClean="0">
                <a:solidFill>
                  <a:srgbClr val="C00000"/>
                </a:solidFill>
                <a:latin typeface="Times New Roman" pitchFamily="18" charset="0"/>
                <a:cs typeface="Times New Roman" pitchFamily="18" charset="0"/>
              </a:rPr>
              <a:t>»</a:t>
            </a:r>
            <a:r>
              <a:rPr lang="ru-RU" altLang="ru-RU" sz="2800" i="1" dirty="0" smtClean="0">
                <a:solidFill>
                  <a:srgbClr val="0070C0"/>
                </a:solidFill>
                <a:latin typeface="Times New Roman" pitchFamily="18" charset="0"/>
                <a:cs typeface="Times New Roman" pitchFamily="18" charset="0"/>
              </a:rPr>
              <a:t/>
            </a:r>
            <a:br>
              <a:rPr lang="ru-RU" altLang="ru-RU" sz="2800" i="1" dirty="0" smtClean="0">
                <a:solidFill>
                  <a:srgbClr val="0070C0"/>
                </a:solidFill>
                <a:latin typeface="Times New Roman" pitchFamily="18" charset="0"/>
                <a:cs typeface="Times New Roman" pitchFamily="18" charset="0"/>
              </a:rPr>
            </a:br>
            <a:endParaRPr lang="ru-RU" altLang="ru-RU" sz="2800" i="1" dirty="0" smtClean="0"/>
          </a:p>
        </p:txBody>
      </p:sp>
      <p:pic>
        <p:nvPicPr>
          <p:cNvPr id="50179" name="Picture 3" descr="P1010887"/>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9388" y="1179513"/>
            <a:ext cx="3960812" cy="2754312"/>
          </a:xfrm>
          <a:noFill/>
        </p:spPr>
      </p:pic>
      <p:pic>
        <p:nvPicPr>
          <p:cNvPr id="50180" name="Picture 2" descr="C:\Users\Ландыш\Desktop\визитка\экологик сукмак\DSC004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463" y="4149725"/>
            <a:ext cx="4176712" cy="2590800"/>
          </a:xfrm>
          <a:prstGeom prst="rect">
            <a:avLst/>
          </a:prstGeom>
          <a:noFill/>
          <a:ln w="9525">
            <a:noFill/>
            <a:miter lim="800000"/>
            <a:headEnd/>
            <a:tailEnd/>
          </a:ln>
        </p:spPr>
      </p:pic>
      <p:sp>
        <p:nvSpPr>
          <p:cNvPr id="50181" name="Прямоугольник 2"/>
          <p:cNvSpPr>
            <a:spLocks noChangeArrowheads="1"/>
          </p:cNvSpPr>
          <p:nvPr/>
        </p:nvSpPr>
        <p:spPr bwMode="auto">
          <a:xfrm rot="10800000" flipV="1">
            <a:off x="1042988" y="250867"/>
            <a:ext cx="2449512" cy="1107996"/>
          </a:xfrm>
          <a:prstGeom prst="rect">
            <a:avLst/>
          </a:prstGeom>
          <a:noFill/>
          <a:ln w="9525">
            <a:noFill/>
            <a:miter lim="800000"/>
            <a:headEnd/>
            <a:tailEnd/>
          </a:ln>
        </p:spPr>
        <p:txBody>
          <a:bodyPr>
            <a:spAutoFit/>
          </a:bodyPr>
          <a:lstStyle/>
          <a:p>
            <a:endParaRPr lang="ru-RU" altLang="ru-RU" b="1" dirty="0"/>
          </a:p>
          <a:p>
            <a:r>
              <a:rPr lang="ru-RU" altLang="ru-RU" sz="4800" b="1" dirty="0">
                <a:solidFill>
                  <a:srgbClr val="7030A0"/>
                </a:solidFill>
                <a:latin typeface="Times New Roman" pitchFamily="18" charset="0"/>
                <a:cs typeface="Times New Roman" pitchFamily="18" charset="0"/>
              </a:rPr>
              <a:t>до</a:t>
            </a:r>
          </a:p>
        </p:txBody>
      </p:sp>
      <p:sp>
        <p:nvSpPr>
          <p:cNvPr id="50182" name="Прямоугольник 3"/>
          <p:cNvSpPr>
            <a:spLocks noChangeArrowheads="1"/>
          </p:cNvSpPr>
          <p:nvPr/>
        </p:nvSpPr>
        <p:spPr bwMode="auto">
          <a:xfrm>
            <a:off x="7215207" y="571480"/>
            <a:ext cx="1428760" cy="646331"/>
          </a:xfrm>
          <a:prstGeom prst="rect">
            <a:avLst/>
          </a:prstGeom>
          <a:noFill/>
          <a:ln w="9525">
            <a:noFill/>
            <a:miter lim="800000"/>
            <a:headEnd/>
            <a:tailEnd/>
          </a:ln>
        </p:spPr>
        <p:txBody>
          <a:bodyPr wrap="square">
            <a:spAutoFit/>
          </a:bodyPr>
          <a:lstStyle/>
          <a:p>
            <a:r>
              <a:rPr lang="ru-RU" altLang="ru-RU" sz="3600" b="1" dirty="0" smtClean="0">
                <a:solidFill>
                  <a:srgbClr val="7030A0"/>
                </a:solidFill>
                <a:latin typeface="Times New Roman" pitchFamily="18" charset="0"/>
                <a:cs typeface="Times New Roman" pitchFamily="18" charset="0"/>
              </a:rPr>
              <a:t>после</a:t>
            </a:r>
            <a:endParaRPr lang="ru-RU" altLang="ru-RU" sz="3600" b="1" dirty="0">
              <a:solidFill>
                <a:srgbClr val="7030A0"/>
              </a:solidFill>
              <a:latin typeface="Times New Roman" pitchFamily="18" charset="0"/>
              <a:cs typeface="Times New Roman" pitchFamily="18" charset="0"/>
            </a:endParaRPr>
          </a:p>
        </p:txBody>
      </p:sp>
      <p:pic>
        <p:nvPicPr>
          <p:cNvPr id="10" name="Рисунок 9"/>
          <p:cNvPicPr>
            <a:picLocks noChangeAspect="1"/>
          </p:cNvPicPr>
          <p:nvPr/>
        </p:nvPicPr>
        <p:blipFill rotWithShape="1">
          <a:blip r:embed="rId4" cstate="email">
            <a:extLst>
              <a:ext uri="{28A0092B-C50C-407E-A947-70E740481C1C}">
                <a14:useLocalDpi xmlns:a14="http://schemas.microsoft.com/office/drawing/2010/main"/>
              </a:ext>
            </a:extLst>
          </a:blip>
          <a:srcRect l="2515" r="34058" b="68100"/>
          <a:stretch/>
        </p:blipFill>
        <p:spPr>
          <a:xfrm>
            <a:off x="4391917" y="1178779"/>
            <a:ext cx="4608511" cy="2883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p:cNvPicPr>
            <a:picLocks noChangeAspect="1"/>
          </p:cNvPicPr>
          <p:nvPr/>
        </p:nvPicPr>
        <p:blipFill rotWithShape="1">
          <a:blip r:embed="rId5" cstate="email">
            <a:extLst>
              <a:ext uri="{28A0092B-C50C-407E-A947-70E740481C1C}">
                <a14:useLocalDpi xmlns:a14="http://schemas.microsoft.com/office/drawing/2010/main"/>
              </a:ext>
            </a:extLst>
          </a:blip>
          <a:srcRect t="7389"/>
          <a:stretch/>
        </p:blipFill>
        <p:spPr>
          <a:xfrm>
            <a:off x="179512" y="4149080"/>
            <a:ext cx="4212405"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2"/>
          <p:cNvSpPr txBox="1">
            <a:spLocks noChangeArrowheads="1"/>
          </p:cNvSpPr>
          <p:nvPr/>
        </p:nvSpPr>
        <p:spPr bwMode="auto">
          <a:xfrm>
            <a:off x="214282" y="188913"/>
            <a:ext cx="8501122" cy="7078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t-RU" altLang="ru-RU" sz="4000" b="1" dirty="0">
                <a:solidFill>
                  <a:srgbClr val="C00000"/>
                </a:solidFill>
                <a:latin typeface="Times New Roman" pitchFamily="18" charset="0"/>
                <a:cs typeface="Times New Roman" pitchFamily="18" charset="0"/>
              </a:rPr>
              <a:t>Родник </a:t>
            </a:r>
            <a:r>
              <a:rPr lang="ru-RU" altLang="ru-RU" sz="4000" b="1" dirty="0" smtClean="0">
                <a:solidFill>
                  <a:srgbClr val="C00000"/>
                </a:solidFill>
                <a:latin typeface="Times New Roman" pitchFamily="18" charset="0"/>
                <a:cs typeface="Times New Roman" pitchFamily="18" charset="0"/>
              </a:rPr>
              <a:t>«</a:t>
            </a:r>
            <a:r>
              <a:rPr lang="tt-RU" altLang="ru-RU" sz="4000" b="1" dirty="0" smtClean="0">
                <a:solidFill>
                  <a:srgbClr val="C00000"/>
                </a:solidFill>
                <a:latin typeface="Times New Roman" pitchFamily="18" charset="0"/>
                <a:cs typeface="Times New Roman" pitchFamily="18" charset="0"/>
              </a:rPr>
              <a:t>Ар</a:t>
            </a:r>
            <a:r>
              <a:rPr lang="ru-RU" altLang="ru-RU" sz="4000" b="1" dirty="0" err="1">
                <a:solidFill>
                  <a:srgbClr val="C00000"/>
                </a:solidFill>
                <a:latin typeface="Times New Roman" pitchFamily="18" charset="0"/>
                <a:cs typeface="Times New Roman" pitchFamily="18" charset="0"/>
              </a:rPr>
              <a:t>ъ</a:t>
            </a:r>
            <a:r>
              <a:rPr lang="tt-RU" altLang="ru-RU" sz="4000" b="1" dirty="0" smtClean="0">
                <a:solidFill>
                  <a:srgbClr val="C00000"/>
                </a:solidFill>
                <a:latin typeface="Times New Roman" pitchFamily="18" charset="0"/>
                <a:cs typeface="Times New Roman" pitchFamily="18" charset="0"/>
              </a:rPr>
              <a:t>як</a:t>
            </a:r>
            <a:r>
              <a:rPr lang="ru-RU" altLang="ru-RU" sz="4000" b="1" dirty="0" smtClean="0">
                <a:solidFill>
                  <a:srgbClr val="C00000"/>
                </a:solidFill>
                <a:latin typeface="Times New Roman" pitchFamily="18" charset="0"/>
                <a:cs typeface="Times New Roman" pitchFamily="18" charset="0"/>
              </a:rPr>
              <a:t>»</a:t>
            </a:r>
            <a:r>
              <a:rPr lang="tt-RU" altLang="ru-RU" sz="4000" b="1" dirty="0" smtClean="0">
                <a:solidFill>
                  <a:srgbClr val="C00000"/>
                </a:solidFill>
                <a:latin typeface="Times New Roman" pitchFamily="18" charset="0"/>
                <a:cs typeface="Times New Roman" pitchFamily="18" charset="0"/>
              </a:rPr>
              <a:t> </a:t>
            </a:r>
            <a:endParaRPr lang="ru-RU" altLang="ru-RU" sz="4000" b="1" dirty="0">
              <a:solidFill>
                <a:srgbClr val="C00000"/>
              </a:solidFill>
              <a:latin typeface="Times New Roman" pitchFamily="18" charset="0"/>
              <a:cs typeface="Times New Roman" pitchFamily="18" charset="0"/>
            </a:endParaRPr>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l="21200" t="1246" r="33200" b="53894"/>
          <a:stretch/>
        </p:blipFill>
        <p:spPr>
          <a:xfrm>
            <a:off x="5072066" y="1142984"/>
            <a:ext cx="3724415" cy="53772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l="18286" r="35601" b="77445"/>
          <a:stretch/>
        </p:blipFill>
        <p:spPr>
          <a:xfrm>
            <a:off x="179510" y="1071546"/>
            <a:ext cx="4867237" cy="30401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1205" name="Прямоугольник 1"/>
          <p:cNvSpPr>
            <a:spLocks noChangeArrowheads="1"/>
          </p:cNvSpPr>
          <p:nvPr/>
        </p:nvSpPr>
        <p:spPr bwMode="auto">
          <a:xfrm>
            <a:off x="285720" y="4143380"/>
            <a:ext cx="4714908" cy="230832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altLang="ru-RU" sz="3600" b="1" dirty="0" smtClean="0">
                <a:solidFill>
                  <a:srgbClr val="C00000"/>
                </a:solidFill>
                <a:latin typeface="Times New Roman" pitchFamily="18" charset="0"/>
                <a:cs typeface="Times New Roman" pitchFamily="18" charset="0"/>
              </a:rPr>
              <a:t>Родник </a:t>
            </a:r>
            <a:r>
              <a:rPr lang="ru-RU" altLang="ru-RU" sz="3600" b="1" dirty="0">
                <a:solidFill>
                  <a:srgbClr val="C00000"/>
                </a:solidFill>
                <a:latin typeface="Times New Roman" pitchFamily="18" charset="0"/>
                <a:cs typeface="Times New Roman" pitchFamily="18" charset="0"/>
              </a:rPr>
              <a:t>отремонтировали, обновили  дедушка </a:t>
            </a:r>
            <a:endParaRPr lang="ru-RU" altLang="ru-RU" sz="3600" b="1" dirty="0" smtClean="0">
              <a:solidFill>
                <a:srgbClr val="C00000"/>
              </a:solidFill>
              <a:latin typeface="Times New Roman" pitchFamily="18" charset="0"/>
              <a:cs typeface="Times New Roman" pitchFamily="18" charset="0"/>
            </a:endParaRPr>
          </a:p>
          <a:p>
            <a:pPr algn="ctr"/>
            <a:r>
              <a:rPr lang="ru-RU" altLang="ru-RU" sz="3600" b="1" dirty="0" smtClean="0">
                <a:solidFill>
                  <a:srgbClr val="C00000"/>
                </a:solidFill>
                <a:latin typeface="Times New Roman" pitchFamily="18" charset="0"/>
                <a:cs typeface="Times New Roman" pitchFamily="18" charset="0"/>
              </a:rPr>
              <a:t>и </a:t>
            </a:r>
            <a:r>
              <a:rPr lang="ru-RU" altLang="ru-RU" sz="3600" b="1" dirty="0">
                <a:solidFill>
                  <a:srgbClr val="C00000"/>
                </a:solidFill>
                <a:latin typeface="Times New Roman" pitchFamily="18" charset="0"/>
                <a:cs typeface="Times New Roman" pitchFamily="18" charset="0"/>
              </a:rPr>
              <a:t>папа </a:t>
            </a:r>
            <a:r>
              <a:rPr lang="ru-RU" altLang="ru-RU" sz="3600" b="1" dirty="0" err="1">
                <a:solidFill>
                  <a:srgbClr val="C00000"/>
                </a:solidFill>
                <a:latin typeface="Times New Roman" pitchFamily="18" charset="0"/>
                <a:cs typeface="Times New Roman" pitchFamily="18" charset="0"/>
              </a:rPr>
              <a:t>Ильяса</a:t>
            </a:r>
            <a:endParaRPr lang="ru-RU" altLang="ru-RU"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Ландыш\Desktop\визитка\экологик сукмак\DSC004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333375"/>
            <a:ext cx="4211637" cy="3140075"/>
          </a:xfrm>
          <a:prstGeom prst="rect">
            <a:avLst/>
          </a:prstGeom>
          <a:noFill/>
          <a:ln w="9525">
            <a:noFill/>
            <a:miter lim="800000"/>
            <a:headEnd/>
            <a:tailEnd/>
          </a:ln>
        </p:spPr>
      </p:pic>
      <p:pic>
        <p:nvPicPr>
          <p:cNvPr id="28675" name="Picture 3" descr="C:\Users\Ландыш\Desktop\визитка\экологик сукмак\DSC005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363" y="260350"/>
            <a:ext cx="3816350" cy="3213100"/>
          </a:xfrm>
          <a:prstGeom prst="rect">
            <a:avLst/>
          </a:prstGeom>
          <a:noFill/>
          <a:ln w="9525">
            <a:noFill/>
            <a:miter lim="800000"/>
            <a:headEnd/>
            <a:tailEnd/>
          </a:ln>
        </p:spPr>
      </p:pic>
      <p:pic>
        <p:nvPicPr>
          <p:cNvPr id="28676" name="Picture 5" descr="C:\Users\Ландыш\Desktop\визитка\экологик сукмак\DSC005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0" y="3716338"/>
            <a:ext cx="4319588" cy="2808287"/>
          </a:xfrm>
          <a:prstGeom prst="rect">
            <a:avLst/>
          </a:prstGeom>
          <a:noFill/>
          <a:ln w="9525">
            <a:noFill/>
            <a:miter lim="800000"/>
            <a:headEnd/>
            <a:tailEnd/>
          </a:ln>
        </p:spPr>
      </p:pic>
      <p:pic>
        <p:nvPicPr>
          <p:cNvPr id="28677" name="Picture 6" descr="C:\Users\Ландыш\Desktop\визитка\экологик сукмак\DSC005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9338" y="3716338"/>
            <a:ext cx="3997325"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DSCN0867"/>
          <p:cNvPicPr>
            <a:picLocks noGrp="1" noChangeAspect="1" noChangeArrowheads="1"/>
          </p:cNvPicPr>
          <p:nvPr>
            <p:ph idx="1"/>
          </p:nvPr>
        </p:nvPicPr>
        <p:blipFill>
          <a:blip r:embed="rId2"/>
          <a:srcRect/>
          <a:stretch>
            <a:fillRect/>
          </a:stretch>
        </p:blipFill>
        <p:spPr>
          <a:xfrm>
            <a:off x="285720" y="642918"/>
            <a:ext cx="8569325" cy="5970592"/>
          </a:xfrm>
        </p:spPr>
      </p:pic>
      <p:pic>
        <p:nvPicPr>
          <p:cNvPr id="40964" name="Picture 4" descr="P101089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9125" y="3714752"/>
            <a:ext cx="4429156" cy="2882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86874" cy="6500858"/>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ctr">
              <a:buNone/>
            </a:pPr>
            <a:r>
              <a:rPr lang="ru-RU" altLang="ru-RU" sz="4000" b="1" i="1" dirty="0" smtClean="0">
                <a:solidFill>
                  <a:srgbClr val="C00000"/>
                </a:solidFill>
                <a:latin typeface="Times New Roman" pitchFamily="18" charset="0"/>
                <a:cs typeface="Times New Roman" pitchFamily="18" charset="0"/>
              </a:rPr>
              <a:t>Сроки проведения проекта </a:t>
            </a:r>
          </a:p>
          <a:p>
            <a:pPr algn="ctr">
              <a:buNone/>
            </a:pPr>
            <a:r>
              <a:rPr lang="ru-RU" altLang="ru-RU" b="1" dirty="0" smtClean="0">
                <a:solidFill>
                  <a:schemeClr val="tx1"/>
                </a:solidFill>
                <a:latin typeface="Times New Roman" pitchFamily="18" charset="0"/>
                <a:cs typeface="Times New Roman" pitchFamily="18" charset="0"/>
              </a:rPr>
              <a:t>С мая  2015 года  по май 2016 года.</a:t>
            </a:r>
          </a:p>
          <a:p>
            <a:pPr algn="ctr">
              <a:buNone/>
            </a:pPr>
            <a:r>
              <a:rPr lang="ru-RU" altLang="ru-RU" b="1" dirty="0" smtClean="0">
                <a:solidFill>
                  <a:schemeClr val="tx1"/>
                </a:solidFill>
                <a:latin typeface="Times New Roman" pitchFamily="18" charset="0"/>
                <a:cs typeface="Times New Roman" pitchFamily="18" charset="0"/>
              </a:rPr>
              <a:t> </a:t>
            </a:r>
            <a:endParaRPr lang="ru-RU" altLang="ru-RU" sz="3600" b="1" i="1" dirty="0" smtClean="0">
              <a:solidFill>
                <a:srgbClr val="C00000"/>
              </a:solidFill>
              <a:latin typeface="Times New Roman" pitchFamily="18" charset="0"/>
              <a:cs typeface="Times New Roman" pitchFamily="18" charset="0"/>
            </a:endParaRPr>
          </a:p>
          <a:p>
            <a:pPr algn="ctr">
              <a:buNone/>
            </a:pPr>
            <a:r>
              <a:rPr lang="ru-RU" altLang="ru-RU" sz="4000" b="1" i="1" dirty="0" smtClean="0">
                <a:solidFill>
                  <a:srgbClr val="C00000"/>
                </a:solidFill>
                <a:latin typeface="Times New Roman" pitchFamily="18" charset="0"/>
                <a:cs typeface="Times New Roman" pitchFamily="18" charset="0"/>
              </a:rPr>
              <a:t>География проекта </a:t>
            </a:r>
            <a:r>
              <a:rPr lang="ru-RU" altLang="ru-RU" sz="3600" b="1" dirty="0" smtClean="0">
                <a:solidFill>
                  <a:schemeClr val="tx1"/>
                </a:solidFill>
                <a:latin typeface="Times New Roman" pitchFamily="18" charset="0"/>
                <a:cs typeface="Times New Roman" pitchFamily="18" charset="0"/>
              </a:rPr>
              <a:t> </a:t>
            </a:r>
          </a:p>
          <a:p>
            <a:pPr algn="ctr">
              <a:buNone/>
            </a:pPr>
            <a:r>
              <a:rPr lang="ru-RU" altLang="ru-RU" b="1" dirty="0" smtClean="0">
                <a:solidFill>
                  <a:schemeClr val="tx1"/>
                </a:solidFill>
                <a:latin typeface="Times New Roman" pitchFamily="18" charset="0"/>
                <a:cs typeface="Times New Roman" pitchFamily="18" charset="0"/>
              </a:rPr>
              <a:t>Экологически загрязненные объекты </a:t>
            </a:r>
          </a:p>
          <a:p>
            <a:pPr algn="ctr">
              <a:buNone/>
            </a:pPr>
            <a:r>
              <a:rPr lang="ru-RU" altLang="ru-RU" b="1" dirty="0" smtClean="0">
                <a:solidFill>
                  <a:schemeClr val="tx1"/>
                </a:solidFill>
                <a:latin typeface="Times New Roman" pitchFamily="18" charset="0"/>
                <a:cs typeface="Times New Roman" pitchFamily="18" charset="0"/>
              </a:rPr>
              <a:t>на территории сёл Нурма и Карелино,    </a:t>
            </a:r>
          </a:p>
          <a:p>
            <a:pPr algn="ctr">
              <a:buNone/>
            </a:pPr>
            <a:r>
              <a:rPr lang="ru-RU" altLang="ru-RU" b="1" dirty="0" smtClean="0">
                <a:solidFill>
                  <a:schemeClr val="tx1"/>
                </a:solidFill>
                <a:latin typeface="Times New Roman" pitchFamily="18" charset="0"/>
                <a:cs typeface="Times New Roman" pitchFamily="18" charset="0"/>
              </a:rPr>
              <a:t>и территории заказника.</a:t>
            </a:r>
          </a:p>
          <a:p>
            <a:pPr algn="ctr">
              <a:buNone/>
            </a:pPr>
            <a:endParaRPr lang="ru-RU" altLang="ru-RU" sz="3600" b="1" i="1" dirty="0" smtClean="0">
              <a:solidFill>
                <a:srgbClr val="C00000"/>
              </a:solidFill>
              <a:latin typeface="Times New Roman" pitchFamily="18" charset="0"/>
              <a:cs typeface="Times New Roman" pitchFamily="18" charset="0"/>
            </a:endParaRPr>
          </a:p>
          <a:p>
            <a:pPr algn="ctr">
              <a:buNone/>
            </a:pPr>
            <a:r>
              <a:rPr lang="ru-RU" altLang="ru-RU" sz="4000" b="1" i="1" dirty="0" smtClean="0">
                <a:solidFill>
                  <a:srgbClr val="C00000"/>
                </a:solidFill>
                <a:latin typeface="Times New Roman" pitchFamily="18" charset="0"/>
                <a:cs typeface="Times New Roman" pitchFamily="18" charset="0"/>
              </a:rPr>
              <a:t>Участники проекта </a:t>
            </a:r>
            <a:endParaRPr lang="ru-RU" altLang="ru-RU" sz="4000" b="1" i="1" dirty="0" smtClean="0">
              <a:solidFill>
                <a:schemeClr val="tx1"/>
              </a:solidFill>
              <a:latin typeface="Times New Roman" pitchFamily="18" charset="0"/>
              <a:cs typeface="Times New Roman" pitchFamily="18" charset="0"/>
            </a:endParaRPr>
          </a:p>
          <a:p>
            <a:pPr algn="ctr">
              <a:buNone/>
            </a:pPr>
            <a:r>
              <a:rPr lang="ru-RU" altLang="ru-RU" b="1" dirty="0" smtClean="0">
                <a:solidFill>
                  <a:schemeClr val="tx1"/>
                </a:solidFill>
                <a:latin typeface="Times New Roman" pitchFamily="18" charset="0"/>
                <a:cs typeface="Times New Roman" pitchFamily="18" charset="0"/>
              </a:rPr>
              <a:t>учащиеся 7-а  класса </a:t>
            </a:r>
          </a:p>
          <a:p>
            <a:pPr algn="ctr">
              <a:buNone/>
            </a:pPr>
            <a:r>
              <a:rPr lang="ru-RU" altLang="ru-RU" b="1" dirty="0" smtClean="0">
                <a:solidFill>
                  <a:schemeClr val="tx1"/>
                </a:solidFill>
                <a:latin typeface="Times New Roman" pitchFamily="18" charset="0"/>
                <a:cs typeface="Times New Roman" pitchFamily="18" charset="0"/>
              </a:rPr>
              <a:t>и классный руководитель</a:t>
            </a:r>
            <a:endParaRPr lang="ru-RU"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p:spPr>
        <p:style>
          <a:lnRef idx="1">
            <a:schemeClr val="accent3"/>
          </a:lnRef>
          <a:fillRef idx="2">
            <a:schemeClr val="accent3"/>
          </a:fillRef>
          <a:effectRef idx="1">
            <a:schemeClr val="accent3"/>
          </a:effectRef>
          <a:fontRef idx="minor">
            <a:schemeClr val="dk1"/>
          </a:fontRef>
        </p:style>
        <p:txBody>
          <a:bodyPr>
            <a:noAutofit/>
          </a:bodyPr>
          <a:lstStyle/>
          <a:p>
            <a:pPr>
              <a:defRPr/>
            </a:pPr>
            <a:r>
              <a:rPr lang="ru-RU" sz="3600" b="1" dirty="0" smtClean="0">
                <a:solidFill>
                  <a:srgbClr val="C00000"/>
                </a:solidFill>
                <a:latin typeface="Times New Roman" pitchFamily="18" charset="0"/>
                <a:cs typeface="Times New Roman" pitchFamily="18" charset="0"/>
              </a:rPr>
              <a:t>Публикация статьи </a:t>
            </a:r>
            <a:br>
              <a:rPr lang="ru-RU"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в районной газете «</a:t>
            </a:r>
            <a:r>
              <a:rPr lang="ru-RU" sz="3600" b="1" dirty="0" err="1" smtClean="0">
                <a:solidFill>
                  <a:srgbClr val="C00000"/>
                </a:solidFill>
                <a:latin typeface="Times New Roman" pitchFamily="18" charset="0"/>
                <a:cs typeface="Times New Roman" pitchFamily="18" charset="0"/>
              </a:rPr>
              <a:t>Хезмәт</a:t>
            </a:r>
            <a:r>
              <a:rPr lang="ru-RU" sz="3600" b="1" dirty="0" smtClean="0">
                <a:solidFill>
                  <a:srgbClr val="C00000"/>
                </a:solidFill>
                <a:latin typeface="Times New Roman" pitchFamily="18" charset="0"/>
                <a:cs typeface="Times New Roman" pitchFamily="18" charset="0"/>
              </a:rPr>
              <a:t>»</a:t>
            </a: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071546"/>
            <a:ext cx="8715436" cy="5500725"/>
          </a:xfrm>
        </p:spPr>
        <p:style>
          <a:lnRef idx="1">
            <a:schemeClr val="accent3"/>
          </a:lnRef>
          <a:fillRef idx="2">
            <a:schemeClr val="accent3"/>
          </a:fillRef>
          <a:effectRef idx="1">
            <a:schemeClr val="accent3"/>
          </a:effectRef>
          <a:fontRef idx="minor">
            <a:schemeClr val="dk1"/>
          </a:fontRef>
        </p:style>
        <p:txBody>
          <a:bodyPr>
            <a:normAutofit/>
          </a:bodyPr>
          <a:lstStyle/>
          <a:p>
            <a:pPr>
              <a:lnSpc>
                <a:spcPct val="80000"/>
              </a:lnSpc>
              <a:spcBef>
                <a:spcPct val="0"/>
              </a:spcBef>
              <a:buFont typeface="Arial" pitchFamily="34" charset="0"/>
              <a:buNone/>
              <a:defRPr/>
            </a:pPr>
            <a:r>
              <a:rPr lang="tt-RU" sz="1400" i="1" u="sng" dirty="0" smtClean="0">
                <a:solidFill>
                  <a:srgbClr val="00B050"/>
                </a:solidFill>
                <a:latin typeface="Times New Roman" pitchFamily="18" charset="0"/>
                <a:cs typeface="Times New Roman" pitchFamily="18" charset="0"/>
              </a:rPr>
              <a:t>Экология</a:t>
            </a:r>
            <a:endParaRPr lang="ru-RU" sz="1400" dirty="0" smtClean="0">
              <a:solidFill>
                <a:srgbClr val="00B050"/>
              </a:solidFill>
              <a:latin typeface="Times New Roman" pitchFamily="18" charset="0"/>
              <a:cs typeface="Times New Roman" pitchFamily="18" charset="0"/>
            </a:endParaRPr>
          </a:p>
          <a:p>
            <a:pPr algn="ctr">
              <a:lnSpc>
                <a:spcPct val="80000"/>
              </a:lnSpc>
              <a:spcBef>
                <a:spcPct val="0"/>
              </a:spcBef>
              <a:buFont typeface="Arial" pitchFamily="34" charset="0"/>
              <a:buNone/>
              <a:defRPr/>
            </a:pPr>
            <a:r>
              <a:rPr lang="tt-RU" sz="1800" b="1" i="1" dirty="0" smtClean="0">
                <a:latin typeface="Times New Roman" pitchFamily="18" charset="0"/>
                <a:cs typeface="Times New Roman" pitchFamily="18" charset="0"/>
              </a:rPr>
              <a:t>Балалар чараларда теләп катнаша</a:t>
            </a:r>
          </a:p>
          <a:p>
            <a:pPr algn="ctr">
              <a:lnSpc>
                <a:spcPct val="80000"/>
              </a:lnSpc>
              <a:spcBef>
                <a:spcPct val="0"/>
              </a:spcBef>
              <a:buFont typeface="Arial" pitchFamily="34" charset="0"/>
              <a:buNone/>
              <a:defRPr/>
            </a:pPr>
            <a:endParaRPr lang="ru-RU" sz="1800" b="1" i="1" dirty="0" smtClean="0">
              <a:latin typeface="Times New Roman" pitchFamily="18" charset="0"/>
              <a:cs typeface="Times New Roman" pitchFamily="18" charset="0"/>
            </a:endParaRPr>
          </a:p>
          <a:p>
            <a:pPr>
              <a:lnSpc>
                <a:spcPct val="80000"/>
              </a:lnSpc>
              <a:spcBef>
                <a:spcPct val="0"/>
              </a:spcBef>
              <a:buFont typeface="Arial" pitchFamily="34" charset="0"/>
              <a:buNone/>
              <a:defRPr/>
            </a:pPr>
            <a:r>
              <a:rPr lang="tt-RU" sz="1400" b="1" dirty="0" smtClean="0">
                <a:latin typeface="Times New Roman" pitchFamily="18" charset="0"/>
                <a:cs typeface="Times New Roman" pitchFamily="18" charset="0"/>
              </a:rPr>
              <a:t>		Президентыбыз Рөстәм Миңнеханов боерыгы нигезендә 2013 ел Татарстанда экологик культура һәм әйләнә-тирә мохитне саклау елы дип игълан ителде. Безнең Норма урта гомуми белем  мәктәбендә  бу юнәлештә эшләүгә, балаларда туган як табигатенә сакчыл караш тәрбияләүгә зур игътибар бирелә.</a:t>
            </a:r>
            <a:endParaRPr lang="ru-RU" sz="1400" b="1" dirty="0" smtClean="0">
              <a:latin typeface="Times New Roman" pitchFamily="18" charset="0"/>
              <a:cs typeface="Times New Roman" pitchFamily="18" charset="0"/>
            </a:endParaRPr>
          </a:p>
          <a:p>
            <a:pPr>
              <a:lnSpc>
                <a:spcPct val="80000"/>
              </a:lnSpc>
              <a:spcBef>
                <a:spcPct val="0"/>
              </a:spcBef>
              <a:buFont typeface="Arial" pitchFamily="34" charset="0"/>
              <a:buNone/>
              <a:defRPr/>
            </a:pPr>
            <a:r>
              <a:rPr lang="tt-RU" sz="1400" b="1" dirty="0" smtClean="0">
                <a:latin typeface="Times New Roman" pitchFamily="18" charset="0"/>
                <a:cs typeface="Times New Roman" pitchFamily="18" charset="0"/>
              </a:rPr>
              <a:t>		Мәктәптә “Табигать белән гармониядә” дип аталган экология түгәрәге эшләп килә. Анда укучылар атмосфера, су, явым-төшем, туфрак, үсемлекләр составы торышын датчиклар ярдәмендә өйрәнәләр, мониторинглар ясыйлар. Экологик мониторинг эшләре өчен мәктәбебезгә махсус җиһазлар да кайтарылды.</a:t>
            </a:r>
            <a:endParaRPr lang="ru-RU" sz="1400" b="1" dirty="0" smtClean="0">
              <a:latin typeface="Times New Roman" pitchFamily="18" charset="0"/>
              <a:cs typeface="Times New Roman" pitchFamily="18" charset="0"/>
            </a:endParaRPr>
          </a:p>
          <a:p>
            <a:pPr>
              <a:lnSpc>
                <a:spcPct val="80000"/>
              </a:lnSpc>
              <a:spcBef>
                <a:spcPct val="0"/>
              </a:spcBef>
              <a:buFont typeface="Arial" pitchFamily="34" charset="0"/>
              <a:buNone/>
              <a:defRPr/>
            </a:pPr>
            <a:r>
              <a:rPr lang="tt-RU" sz="1400" b="1" dirty="0" smtClean="0">
                <a:latin typeface="Times New Roman" pitchFamily="18" charset="0"/>
                <a:cs typeface="Times New Roman" pitchFamily="18" charset="0"/>
              </a:rPr>
              <a:t>		2012-2013нче уку елын да безнең мәктәп “Мәктәбем сәламәтлеге” экология мониторингының республика проектында катнашты. Укучыларыбыз район, республика, бөтенроссия күләмендә үткәрелгән конкурсларда, олимпиадаларда, акцияләрдә катнаштылар. “Парклар маршы”, “Яшел планета” конкурсларында, “Әйләнә-тирә мохитне өйрәнүче яшьләр”, “Фәнгә адымнар”, “Нобель өметләре” һәм башка фәнни-гамәли конференцияләрдә чыгыш ясап, алдынгы урыннар алдылар. Шулай ук район, республика күләмендә уздырыла торган “Бердәм экология” һәм “Чисталык” дәресләре, экология айлыклары үткәрелә.Без балалар белән күбрәк табигатьтә булырга, анда төрле чаралар оештырырга тырышабыз. Мәсәлән, яз көне укучылар әти-әниләре белән сыерчык оялары ясадылар. Без балалар белән, урман кырына барып, бәйрәм чарасы уздырып, шул ояларны агачларга урнаштырдык.  Бу чараларга районыбыз экологларын да чакырдык. Гомумән, без алар белән даими элемтәдә торабыз. Мәктәпкә класс сәгатьләренә, класстан тыш чараларга чакырабыз. </a:t>
            </a:r>
            <a:endParaRPr lang="ru-RU" sz="1400" b="1" dirty="0" smtClean="0">
              <a:latin typeface="Times New Roman" pitchFamily="18" charset="0"/>
              <a:cs typeface="Times New Roman" pitchFamily="18" charset="0"/>
            </a:endParaRPr>
          </a:p>
          <a:p>
            <a:pPr>
              <a:lnSpc>
                <a:spcPct val="80000"/>
              </a:lnSpc>
              <a:spcBef>
                <a:spcPct val="0"/>
              </a:spcBef>
              <a:buFont typeface="Arial" pitchFamily="34" charset="0"/>
              <a:buNone/>
              <a:defRPr/>
            </a:pPr>
            <a:r>
              <a:rPr lang="tt-RU" sz="1400" b="1" dirty="0" smtClean="0">
                <a:latin typeface="Times New Roman" pitchFamily="18" charset="0"/>
                <a:cs typeface="Times New Roman" pitchFamily="18" charset="0"/>
              </a:rPr>
              <a:t>		Быелгы уку елында да инде классларда чисталык дәресләре уздырдык. Ә менә 5нче “а” һәм”б” сыйныфы укучылары районыбыз экологлары Альберт, Рамил, Наил абыйлары белән берлектә Балтач тыюлыгына кергән Нормабаш плотинасы әйләнәсен чүптән арындырдылар. Ул көнне һава торышы да аяз булды. Бу тәрбияви чарага укытучылар да, балалар да бик теләп катнашты. Шушы “Чиста урманнар” акциясендә  катнашкан һәркем башкарган эшеннән канәгать калды һәм аларның күңеле туган ягы табигате чисталыгын кайгырта алудан туган горурлык хисе белән тулы иде. </a:t>
            </a:r>
            <a:endParaRPr lang="ru-RU" sz="1400" b="1" dirty="0" smtClean="0">
              <a:latin typeface="Times New Roman" pitchFamily="18" charset="0"/>
              <a:cs typeface="Times New Roman" pitchFamily="18" charset="0"/>
            </a:endParaRPr>
          </a:p>
          <a:p>
            <a:pPr algn="r">
              <a:lnSpc>
                <a:spcPct val="80000"/>
              </a:lnSpc>
              <a:spcBef>
                <a:spcPct val="0"/>
              </a:spcBef>
              <a:buFont typeface="Arial" pitchFamily="34" charset="0"/>
              <a:buNone/>
              <a:defRPr/>
            </a:pPr>
            <a:r>
              <a:rPr lang="tt-RU" sz="1400" b="1" dirty="0" smtClean="0">
                <a:latin typeface="Times New Roman" pitchFamily="18" charset="0"/>
                <a:cs typeface="Times New Roman" pitchFamily="18" charset="0"/>
              </a:rPr>
              <a:t>Ландыш ЗАКИРОВА,</a:t>
            </a:r>
            <a:endParaRPr lang="ru-RU" sz="1400" b="1" dirty="0" smtClean="0">
              <a:latin typeface="Times New Roman" pitchFamily="18" charset="0"/>
              <a:cs typeface="Times New Roman" pitchFamily="18" charset="0"/>
            </a:endParaRPr>
          </a:p>
          <a:p>
            <a:pPr algn="r">
              <a:lnSpc>
                <a:spcPct val="80000"/>
              </a:lnSpc>
              <a:spcBef>
                <a:spcPct val="0"/>
              </a:spcBef>
              <a:buFont typeface="Arial" pitchFamily="34" charset="0"/>
              <a:buNone/>
              <a:defRPr/>
            </a:pPr>
            <a:r>
              <a:rPr lang="tt-RU" sz="1400" b="1" dirty="0" smtClean="0">
                <a:latin typeface="Times New Roman" pitchFamily="18" charset="0"/>
                <a:cs typeface="Times New Roman" pitchFamily="18" charset="0"/>
              </a:rPr>
              <a:t>Норма  урта  мәктәбенең география укытучысы.                   </a:t>
            </a:r>
          </a:p>
          <a:p>
            <a:pPr>
              <a:lnSpc>
                <a:spcPct val="80000"/>
              </a:lnSpc>
              <a:defRPr/>
            </a:pPr>
            <a:endParaRPr lang="ru-RU" sz="800" b="1"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8592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dirty="0" smtClean="0">
                <a:solidFill>
                  <a:srgbClr val="C00000"/>
                </a:solidFill>
                <a:latin typeface="Times New Roman" pitchFamily="18" charset="0"/>
                <a:cs typeface="Times New Roman" pitchFamily="18" charset="0"/>
              </a:rPr>
              <a:t>Пресс-конференция «Экологический кризис в нашей местности»</a:t>
            </a:r>
            <a:endParaRPr lang="ru-RU" b="1" dirty="0">
              <a:solidFill>
                <a:srgbClr val="C000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285720" y="2000241"/>
            <a:ext cx="8572560" cy="4143404"/>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r>
              <a:rPr lang="ru-RU" sz="4200" b="1" dirty="0" smtClean="0">
                <a:solidFill>
                  <a:srgbClr val="C00000"/>
                </a:solidFill>
                <a:latin typeface="Times New Roman" pitchFamily="18" charset="0"/>
                <a:cs typeface="Times New Roman" pitchFamily="18" charset="0"/>
              </a:rPr>
              <a:t>Классные часы </a:t>
            </a:r>
            <a:br>
              <a:rPr lang="ru-RU" sz="4200" b="1" dirty="0" smtClean="0">
                <a:solidFill>
                  <a:srgbClr val="C00000"/>
                </a:solidFill>
                <a:latin typeface="Times New Roman" pitchFamily="18" charset="0"/>
                <a:cs typeface="Times New Roman" pitchFamily="18" charset="0"/>
              </a:rPr>
            </a:br>
            <a:r>
              <a:rPr lang="ru-RU" sz="4200" b="1" dirty="0" smtClean="0">
                <a:solidFill>
                  <a:srgbClr val="C00000"/>
                </a:solidFill>
                <a:latin typeface="Times New Roman" pitchFamily="18" charset="0"/>
                <a:cs typeface="Times New Roman" pitchFamily="18" charset="0"/>
              </a:rPr>
              <a:t>для начальных классов</a:t>
            </a:r>
            <a:endParaRPr lang="ru-RU" sz="4200" b="1" dirty="0">
              <a:solidFill>
                <a:srgbClr val="C0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571472" y="1600200"/>
            <a:ext cx="8143931" cy="4900634"/>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143000"/>
          </a:xfrm>
        </p:spPr>
        <p:style>
          <a:lnRef idx="1">
            <a:schemeClr val="accent3"/>
          </a:lnRef>
          <a:fillRef idx="2">
            <a:schemeClr val="accent3"/>
          </a:fillRef>
          <a:effectRef idx="1">
            <a:schemeClr val="accent3"/>
          </a:effectRef>
          <a:fontRef idx="minor">
            <a:schemeClr val="dk1"/>
          </a:fontRef>
        </p:style>
        <p:txBody>
          <a:bodyPr>
            <a:normAutofit/>
          </a:bodyPr>
          <a:lstStyle/>
          <a:p>
            <a:r>
              <a:rPr lang="ru-RU" sz="6000" b="1" dirty="0" smtClean="0">
                <a:solidFill>
                  <a:srgbClr val="C00000"/>
                </a:solidFill>
                <a:latin typeface="Times New Roman" pitchFamily="18" charset="0"/>
                <a:cs typeface="Times New Roman" pitchFamily="18" charset="0"/>
              </a:rPr>
              <a:t>А. П. Чехов</a:t>
            </a:r>
            <a:endParaRPr lang="ru-RU" sz="60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600200"/>
            <a:ext cx="8715436" cy="4900634"/>
          </a:xfrm>
        </p:spPr>
        <p:style>
          <a:lnRef idx="1">
            <a:schemeClr val="accent3"/>
          </a:lnRef>
          <a:fillRef idx="2">
            <a:schemeClr val="accent3"/>
          </a:fillRef>
          <a:effectRef idx="1">
            <a:schemeClr val="accent3"/>
          </a:effectRef>
          <a:fontRef idx="minor">
            <a:schemeClr val="dk1"/>
          </a:fontRef>
        </p:style>
        <p:txBody>
          <a:bodyPr/>
          <a:lstStyle/>
          <a:p>
            <a:pPr algn="ctr">
              <a:buNone/>
            </a:pPr>
            <a:r>
              <a:rPr lang="ru-RU" dirty="0" smtClean="0"/>
              <a:t>		</a:t>
            </a:r>
            <a:r>
              <a:rPr lang="ru-RU" sz="4800" b="1" i="1" dirty="0" smtClean="0">
                <a:solidFill>
                  <a:srgbClr val="C00000"/>
                </a:solidFill>
                <a:latin typeface="Times New Roman" pitchFamily="18" charset="0"/>
                <a:cs typeface="Times New Roman" pitchFamily="18" charset="0"/>
              </a:rPr>
              <a:t>«Если каждый человек </a:t>
            </a:r>
          </a:p>
          <a:p>
            <a:pPr algn="ctr">
              <a:buNone/>
            </a:pPr>
            <a:r>
              <a:rPr lang="ru-RU" sz="4800" b="1" i="1" dirty="0" smtClean="0">
                <a:solidFill>
                  <a:srgbClr val="C00000"/>
                </a:solidFill>
                <a:latin typeface="Times New Roman" pitchFamily="18" charset="0"/>
                <a:cs typeface="Times New Roman" pitchFamily="18" charset="0"/>
              </a:rPr>
              <a:t>на кусочке своей земли </a:t>
            </a:r>
          </a:p>
          <a:p>
            <a:pPr algn="ctr">
              <a:buNone/>
            </a:pPr>
            <a:r>
              <a:rPr lang="ru-RU" sz="4800" b="1" i="1" dirty="0" smtClean="0">
                <a:solidFill>
                  <a:srgbClr val="C00000"/>
                </a:solidFill>
                <a:latin typeface="Times New Roman" pitchFamily="18" charset="0"/>
                <a:cs typeface="Times New Roman" pitchFamily="18" charset="0"/>
              </a:rPr>
              <a:t>сделал бы всё, что он может, как прекрасна </a:t>
            </a:r>
          </a:p>
          <a:p>
            <a:pPr algn="ctr">
              <a:buNone/>
            </a:pPr>
            <a:r>
              <a:rPr lang="ru-RU" sz="4800" b="1" i="1" dirty="0" smtClean="0">
                <a:solidFill>
                  <a:srgbClr val="C00000"/>
                </a:solidFill>
                <a:latin typeface="Times New Roman" pitchFamily="18" charset="0"/>
                <a:cs typeface="Times New Roman" pitchFamily="18" charset="0"/>
              </a:rPr>
              <a:t>была бы земля наша»</a:t>
            </a:r>
            <a:endParaRPr lang="ru-RU" b="1" i="1" dirty="0">
              <a:solidFill>
                <a:srgbClr val="C00000"/>
              </a:solidFill>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Ландыш\Desktop\визитка\экологик сукмак\DSC005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5299" name="Прямоугольник 2"/>
          <p:cNvSpPr>
            <a:spLocks noChangeArrowheads="1"/>
          </p:cNvSpPr>
          <p:nvPr/>
        </p:nvSpPr>
        <p:spPr bwMode="auto">
          <a:xfrm>
            <a:off x="500034" y="1"/>
            <a:ext cx="8643965" cy="1661993"/>
          </a:xfrm>
          <a:prstGeom prst="rect">
            <a:avLst/>
          </a:prstGeom>
          <a:noFill/>
          <a:ln w="9525">
            <a:noFill/>
            <a:miter lim="800000"/>
            <a:headEnd/>
            <a:tailEnd/>
          </a:ln>
        </p:spPr>
        <p:txBody>
          <a:bodyPr wrap="square">
            <a:spAutoFit/>
          </a:bodyPr>
          <a:lstStyle/>
          <a:p>
            <a:pPr algn="ctr"/>
            <a:r>
              <a:rPr lang="ru-RU" altLang="ru-RU" sz="4800" b="1" dirty="0">
                <a:solidFill>
                  <a:srgbClr val="C00000"/>
                </a:solidFill>
                <a:latin typeface="Times New Roman" pitchFamily="18" charset="0"/>
                <a:cs typeface="Times New Roman" pitchFamily="18" charset="0"/>
              </a:rPr>
              <a:t>Спасибо за внимание</a:t>
            </a:r>
            <a:r>
              <a:rPr lang="ru-RU" altLang="ru-RU" sz="4800" b="1" dirty="0" smtClean="0">
                <a:solidFill>
                  <a:srgbClr val="C00000"/>
                </a:solidFill>
                <a:latin typeface="Times New Roman" pitchFamily="18" charset="0"/>
                <a:cs typeface="Times New Roman" pitchFamily="18" charset="0"/>
              </a:rPr>
              <a:t>!</a:t>
            </a:r>
          </a:p>
          <a:p>
            <a:pPr algn="ctr"/>
            <a:r>
              <a:rPr lang="ru-RU" altLang="ru-RU" sz="5400" b="1" i="1" dirty="0" smtClean="0">
                <a:solidFill>
                  <a:srgbClr val="00B050"/>
                </a:solidFill>
                <a:latin typeface="Times New Roman" pitchFamily="18" charset="0"/>
                <a:cs typeface="Times New Roman" pitchFamily="18" charset="0"/>
              </a:rPr>
              <a:t>Желаем всем здоровья!</a:t>
            </a:r>
            <a:endParaRPr lang="ru-RU" altLang="ru-RU" sz="5400" b="1" i="1"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Отсканировано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260350"/>
            <a:ext cx="3744912" cy="4941888"/>
          </a:xfrm>
          <a:prstGeom prst="rect">
            <a:avLst/>
          </a:prstGeom>
          <a:noFill/>
          <a:ln w="9525">
            <a:noFill/>
            <a:miter lim="800000"/>
            <a:headEnd/>
            <a:tailEnd/>
          </a:ln>
        </p:spPr>
      </p:pic>
      <p:pic>
        <p:nvPicPr>
          <p:cNvPr id="20483" name="Picture 4" descr="C:\Users\Ландыш\Desktop\Новая папка\Ландыш Павловна\IMG_115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313" y="4149725"/>
            <a:ext cx="3851275" cy="2447925"/>
          </a:xfrm>
          <a:prstGeom prst="rect">
            <a:avLst/>
          </a:prstGeom>
          <a:noFill/>
          <a:ln w="9525">
            <a:noFill/>
            <a:miter lim="800000"/>
            <a:headEnd/>
            <a:tailEnd/>
          </a:ln>
        </p:spPr>
      </p:pic>
      <p:pic>
        <p:nvPicPr>
          <p:cNvPr id="20484" name="Picture 2" descr="C:\Users\Ландыш\Desktop\визитка\экологик сукмак\DSC0038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79838" y="333375"/>
            <a:ext cx="4859337" cy="3671888"/>
          </a:xfrm>
          <a:prstGeom prst="rect">
            <a:avLst/>
          </a:prstGeom>
          <a:noFill/>
          <a:ln w="9525">
            <a:noFill/>
            <a:miter lim="800000"/>
            <a:headEnd/>
            <a:tailEnd/>
          </a:ln>
        </p:spPr>
      </p:pic>
      <p:pic>
        <p:nvPicPr>
          <p:cNvPr id="20485" name="Picture 6" descr="F:\DCIM\100OLYMP\P52600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00563" y="4076700"/>
            <a:ext cx="417512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Ландыш\Desktop\визитка\экологик сукмак\DSC004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333375"/>
            <a:ext cx="4211637" cy="3140075"/>
          </a:xfrm>
          <a:prstGeom prst="rect">
            <a:avLst/>
          </a:prstGeom>
          <a:noFill/>
          <a:ln w="9525">
            <a:noFill/>
            <a:miter lim="800000"/>
            <a:headEnd/>
            <a:tailEnd/>
          </a:ln>
        </p:spPr>
      </p:pic>
      <p:pic>
        <p:nvPicPr>
          <p:cNvPr id="28675" name="Picture 3" descr="C:\Users\Ландыш\Desktop\визитка\экологик сукмак\DSC005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363" y="260350"/>
            <a:ext cx="3816350" cy="3213100"/>
          </a:xfrm>
          <a:prstGeom prst="rect">
            <a:avLst/>
          </a:prstGeom>
          <a:noFill/>
          <a:ln w="9525">
            <a:noFill/>
            <a:miter lim="800000"/>
            <a:headEnd/>
            <a:tailEnd/>
          </a:ln>
        </p:spPr>
      </p:pic>
      <p:pic>
        <p:nvPicPr>
          <p:cNvPr id="28676" name="Picture 5" descr="C:\Users\Ландыш\Desktop\визитка\экологик сукмак\DSC005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0" y="3716338"/>
            <a:ext cx="4319588" cy="2808287"/>
          </a:xfrm>
          <a:prstGeom prst="rect">
            <a:avLst/>
          </a:prstGeom>
          <a:noFill/>
          <a:ln w="9525">
            <a:noFill/>
            <a:miter lim="800000"/>
            <a:headEnd/>
            <a:tailEnd/>
          </a:ln>
        </p:spPr>
      </p:pic>
      <p:pic>
        <p:nvPicPr>
          <p:cNvPr id="28677" name="Picture 6" descr="C:\Users\Ландыш\Desktop\визитка\экологик сукмак\DSC005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9338" y="3716338"/>
            <a:ext cx="3997325"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Ландыш\Desktop\визитка\экологик сукмак\DSC004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4103688" cy="2779713"/>
          </a:xfrm>
          <a:prstGeom prst="rect">
            <a:avLst/>
          </a:prstGeom>
          <a:noFill/>
          <a:ln w="9525">
            <a:noFill/>
            <a:miter lim="800000"/>
            <a:headEnd/>
            <a:tailEnd/>
          </a:ln>
        </p:spPr>
      </p:pic>
      <p:pic>
        <p:nvPicPr>
          <p:cNvPr id="27651" name="Picture 3" descr="C:\Users\Ландыш\Desktop\визитка\экологик сукмак\DSC0044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3357563"/>
            <a:ext cx="4176713" cy="3140075"/>
          </a:xfrm>
          <a:prstGeom prst="rect">
            <a:avLst/>
          </a:prstGeom>
          <a:noFill/>
          <a:ln w="9525">
            <a:noFill/>
            <a:miter lim="800000"/>
            <a:headEnd/>
            <a:tailEnd/>
          </a:ln>
        </p:spPr>
      </p:pic>
      <p:pic>
        <p:nvPicPr>
          <p:cNvPr id="27652" name="Picture 6" descr="C:\Users\Ландыш\Desktop\визитка\экологик сукмак\DSC0045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463" y="333375"/>
            <a:ext cx="3995737" cy="2808288"/>
          </a:xfrm>
          <a:prstGeom prst="rect">
            <a:avLst/>
          </a:prstGeom>
          <a:noFill/>
          <a:ln w="9525">
            <a:noFill/>
            <a:miter lim="800000"/>
            <a:headEnd/>
            <a:tailEnd/>
          </a:ln>
        </p:spPr>
      </p:pic>
      <p:pic>
        <p:nvPicPr>
          <p:cNvPr id="27653" name="Picture 7" descr="C:\Users\Ландыш\Desktop\визитка\экологик сукмак\DSC0045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3438" y="3357563"/>
            <a:ext cx="4176712" cy="3167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1000132"/>
          </a:xfrm>
        </p:spPr>
        <p:style>
          <a:lnRef idx="1">
            <a:schemeClr val="accent3"/>
          </a:lnRef>
          <a:fillRef idx="2">
            <a:schemeClr val="accent3"/>
          </a:fillRef>
          <a:effectRef idx="1">
            <a:schemeClr val="accent3"/>
          </a:effectRef>
          <a:fontRef idx="minor">
            <a:schemeClr val="dk1"/>
          </a:fontRef>
        </p:style>
        <p:txBody>
          <a:bodyPr>
            <a:normAutofit/>
          </a:bodyPr>
          <a:lstStyle/>
          <a:p>
            <a:r>
              <a:rPr lang="ru-RU" altLang="ru-RU" sz="5400" b="1" i="1" dirty="0" smtClean="0">
                <a:solidFill>
                  <a:srgbClr val="C00000"/>
                </a:solidFill>
                <a:latin typeface="Times New Roman" pitchFamily="18" charset="0"/>
                <a:cs typeface="Times New Roman" pitchFamily="18" charset="0"/>
              </a:rPr>
              <a:t>Ожидаемые результаты</a:t>
            </a:r>
            <a:endParaRPr lang="ru-RU" sz="5400" i="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214422"/>
            <a:ext cx="8715436" cy="535785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lvl="1">
              <a:buFont typeface="Arial" pitchFamily="34" charset="0"/>
              <a:buChar char="•"/>
              <a:defRPr/>
            </a:pPr>
            <a:endParaRPr lang="ru-RU" altLang="ru-RU" sz="2400" b="1" dirty="0" smtClean="0">
              <a:solidFill>
                <a:schemeClr val="tx1"/>
              </a:solidFill>
              <a:latin typeface="Times New Roman" pitchFamily="18" charset="0"/>
              <a:cs typeface="Times New Roman" pitchFamily="18" charset="0"/>
            </a:endParaRPr>
          </a:p>
          <a:p>
            <a:pPr lvl="1">
              <a:buFont typeface="Arial" pitchFamily="34" charset="0"/>
              <a:buChar char="•"/>
              <a:defRPr/>
            </a:pPr>
            <a:r>
              <a:rPr lang="ru-RU" altLang="ru-RU" b="1" dirty="0" smtClean="0">
                <a:solidFill>
                  <a:schemeClr val="tx1"/>
                </a:solidFill>
                <a:latin typeface="Times New Roman" pitchFamily="18" charset="0"/>
                <a:cs typeface="Times New Roman" pitchFamily="18" charset="0"/>
              </a:rPr>
              <a:t>Найти пути решения экологических проблем. </a:t>
            </a:r>
          </a:p>
          <a:p>
            <a:pPr lvl="1">
              <a:buFont typeface="Arial" pitchFamily="34" charset="0"/>
              <a:buChar char="•"/>
              <a:defRPr/>
            </a:pPr>
            <a:r>
              <a:rPr lang="ru-RU" altLang="ru-RU" b="1" dirty="0" smtClean="0">
                <a:solidFill>
                  <a:schemeClr val="tx1"/>
                </a:solidFill>
                <a:latin typeface="Times New Roman" pitchFamily="18" charset="0"/>
                <a:cs typeface="Times New Roman" pitchFamily="18" charset="0"/>
              </a:rPr>
              <a:t>Повысить уровень заинтересованности школьников, администрации </a:t>
            </a:r>
            <a:r>
              <a:rPr lang="ru-RU" altLang="ru-RU" b="1" dirty="0" err="1" smtClean="0">
                <a:solidFill>
                  <a:schemeClr val="tx1"/>
                </a:solidFill>
                <a:latin typeface="Times New Roman" pitchFamily="18" charset="0"/>
                <a:cs typeface="Times New Roman" pitchFamily="18" charset="0"/>
              </a:rPr>
              <a:t>Нурминского</a:t>
            </a:r>
            <a:r>
              <a:rPr lang="ru-RU" altLang="ru-RU" b="1" dirty="0" smtClean="0">
                <a:solidFill>
                  <a:schemeClr val="tx1"/>
                </a:solidFill>
                <a:latin typeface="Times New Roman" pitchFamily="18" charset="0"/>
                <a:cs typeface="Times New Roman" pitchFamily="18" charset="0"/>
              </a:rPr>
              <a:t> сельского поселения и жителей села в защите </a:t>
            </a:r>
          </a:p>
          <a:p>
            <a:pPr lvl="1">
              <a:buNone/>
              <a:defRPr/>
            </a:pPr>
            <a:r>
              <a:rPr lang="ru-RU" altLang="ru-RU" b="1" dirty="0" smtClean="0">
                <a:solidFill>
                  <a:schemeClr val="tx1"/>
                </a:solidFill>
                <a:latin typeface="Times New Roman" pitchFamily="18" charset="0"/>
                <a:cs typeface="Times New Roman" pitchFamily="18" charset="0"/>
              </a:rPr>
              <a:t>   и сохранении природной среды.</a:t>
            </a:r>
          </a:p>
          <a:p>
            <a:pPr lvl="1">
              <a:buFont typeface="Arial" pitchFamily="34" charset="0"/>
              <a:buChar char="•"/>
              <a:defRPr/>
            </a:pPr>
            <a:r>
              <a:rPr lang="ru-RU" altLang="ru-RU" b="1" dirty="0" smtClean="0">
                <a:solidFill>
                  <a:schemeClr val="tx1"/>
                </a:solidFill>
                <a:latin typeface="Times New Roman" pitchFamily="18" charset="0"/>
                <a:cs typeface="Times New Roman" pitchFamily="18" charset="0"/>
              </a:rPr>
              <a:t>Привлечь внимание администрации </a:t>
            </a:r>
            <a:r>
              <a:rPr lang="ru-RU" altLang="ru-RU" b="1" dirty="0" err="1" smtClean="0">
                <a:solidFill>
                  <a:schemeClr val="tx1"/>
                </a:solidFill>
                <a:latin typeface="Times New Roman" pitchFamily="18" charset="0"/>
                <a:cs typeface="Times New Roman" pitchFamily="18" charset="0"/>
              </a:rPr>
              <a:t>Нурминского</a:t>
            </a:r>
            <a:r>
              <a:rPr lang="ru-RU" altLang="ru-RU" b="1" dirty="0" smtClean="0">
                <a:solidFill>
                  <a:schemeClr val="tx1"/>
                </a:solidFill>
                <a:latin typeface="Times New Roman" pitchFamily="18" charset="0"/>
                <a:cs typeface="Times New Roman" pitchFamily="18" charset="0"/>
              </a:rPr>
              <a:t> сельского поселения, населения  Нурмы,  Карелино к экологически опасным районам и сохранить экологическую безопасность  жителей.</a:t>
            </a:r>
          </a:p>
          <a:p>
            <a:pPr lvl="1">
              <a:buFont typeface="Arial" pitchFamily="34" charset="0"/>
              <a:buChar char="•"/>
              <a:defRPr/>
            </a:pPr>
            <a:r>
              <a:rPr lang="ru-RU" altLang="ru-RU" b="1" dirty="0" smtClean="0">
                <a:solidFill>
                  <a:schemeClr val="tx1"/>
                </a:solidFill>
                <a:latin typeface="Times New Roman" pitchFamily="18" charset="0"/>
                <a:cs typeface="Times New Roman" pitchFamily="18" charset="0"/>
              </a:rPr>
              <a:t>Повысить экологическую культуру сельчан.</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sz="4800" b="1" dirty="0" smtClean="0">
                <a:solidFill>
                  <a:srgbClr val="C00000"/>
                </a:solidFill>
                <a:latin typeface="Times New Roman" pitchFamily="18" charset="0"/>
                <a:cs typeface="Times New Roman" pitchFamily="18" charset="0"/>
              </a:rPr>
              <a:t>Методы</a:t>
            </a:r>
            <a:endParaRPr lang="ru-RU" sz="4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4000" b="1" dirty="0" smtClean="0">
                <a:solidFill>
                  <a:schemeClr val="tx1"/>
                </a:solidFill>
                <a:latin typeface="Times New Roman" pitchFamily="18" charset="0"/>
                <a:cs typeface="Times New Roman" pitchFamily="18" charset="0"/>
              </a:rPr>
              <a:t>Сопоставление</a:t>
            </a:r>
          </a:p>
          <a:p>
            <a:pPr algn="ctr"/>
            <a:r>
              <a:rPr lang="ru-RU" sz="4000" b="1" dirty="0" smtClean="0">
                <a:solidFill>
                  <a:schemeClr val="tx1"/>
                </a:solidFill>
                <a:latin typeface="Times New Roman" pitchFamily="18" charset="0"/>
                <a:cs typeface="Times New Roman" pitchFamily="18" charset="0"/>
              </a:rPr>
              <a:t>Обобщение</a:t>
            </a:r>
          </a:p>
          <a:p>
            <a:pPr algn="ctr"/>
            <a:r>
              <a:rPr lang="ru-RU" sz="4000" b="1" dirty="0" smtClean="0">
                <a:solidFill>
                  <a:schemeClr val="tx1"/>
                </a:solidFill>
                <a:latin typeface="Times New Roman" pitchFamily="18" charset="0"/>
                <a:cs typeface="Times New Roman" pitchFamily="18" charset="0"/>
              </a:rPr>
              <a:t>Наблюдение</a:t>
            </a:r>
          </a:p>
          <a:p>
            <a:pPr algn="ctr"/>
            <a:r>
              <a:rPr lang="ru-RU" sz="4000" b="1" dirty="0" smtClean="0">
                <a:solidFill>
                  <a:schemeClr val="tx1"/>
                </a:solidFill>
                <a:latin typeface="Times New Roman" pitchFamily="18" charset="0"/>
                <a:cs typeface="Times New Roman" pitchFamily="18" charset="0"/>
              </a:rPr>
              <a:t>Общенаучные </a:t>
            </a:r>
          </a:p>
          <a:p>
            <a:pPr algn="ctr">
              <a:buNone/>
            </a:pPr>
            <a:r>
              <a:rPr lang="ru-RU" sz="4000" b="1" dirty="0" smtClean="0">
                <a:solidFill>
                  <a:schemeClr val="tx1"/>
                </a:solidFill>
                <a:latin typeface="Times New Roman" pitchFamily="18" charset="0"/>
                <a:cs typeface="Times New Roman" pitchFamily="18" charset="0"/>
              </a:rPr>
              <a:t>(анализ и сравнение)</a:t>
            </a:r>
            <a:endParaRPr lang="ru-RU" sz="4000" b="1" dirty="0">
              <a:solidFill>
                <a:schemeClr val="tx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altLang="ru-RU" sz="5300" b="1" i="1" dirty="0" smtClean="0">
                <a:solidFill>
                  <a:srgbClr val="C00000"/>
                </a:solidFill>
                <a:latin typeface="Times New Roman" pitchFamily="18" charset="0"/>
                <a:cs typeface="Times New Roman" pitchFamily="18" charset="0"/>
              </a:rPr>
              <a:t/>
            </a:r>
            <a:br>
              <a:rPr lang="ru-RU" altLang="ru-RU" sz="5300" b="1" i="1" dirty="0" smtClean="0">
                <a:solidFill>
                  <a:srgbClr val="C00000"/>
                </a:solidFill>
                <a:latin typeface="Times New Roman" pitchFamily="18" charset="0"/>
                <a:cs typeface="Times New Roman" pitchFamily="18" charset="0"/>
              </a:rPr>
            </a:br>
            <a:r>
              <a:rPr lang="ru-RU" altLang="ru-RU" sz="5300" b="1" i="1" dirty="0" smtClean="0">
                <a:solidFill>
                  <a:srgbClr val="C00000"/>
                </a:solidFill>
                <a:latin typeface="Times New Roman" pitchFamily="18" charset="0"/>
                <a:cs typeface="Times New Roman" pitchFamily="18" charset="0"/>
              </a:rPr>
              <a:t>Этапы реализации проекта </a:t>
            </a:r>
            <a:br>
              <a:rPr lang="ru-RU" altLang="ru-RU" sz="5300" b="1" i="1" dirty="0" smtClean="0">
                <a:solidFill>
                  <a:srgbClr val="C00000"/>
                </a:solidFill>
                <a:latin typeface="Times New Roman" pitchFamily="18" charset="0"/>
                <a:cs typeface="Times New Roman" pitchFamily="18" charset="0"/>
              </a:rPr>
            </a:br>
            <a:endParaRPr lang="ru-RU"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5143536"/>
          </a:xfrm>
        </p:spPr>
        <p:style>
          <a:lnRef idx="1">
            <a:schemeClr val="accent3"/>
          </a:lnRef>
          <a:fillRef idx="2">
            <a:schemeClr val="accent3"/>
          </a:fillRef>
          <a:effectRef idx="1">
            <a:schemeClr val="accent3"/>
          </a:effectRef>
          <a:fontRef idx="minor">
            <a:schemeClr val="dk1"/>
          </a:fontRef>
        </p:style>
        <p:txBody>
          <a:bodyPr/>
          <a:lstStyle/>
          <a:p>
            <a:pPr algn="ctr">
              <a:buNone/>
            </a:pPr>
            <a:endParaRPr lang="ru-RU" altLang="ru-RU" b="1" dirty="0" smtClean="0">
              <a:solidFill>
                <a:schemeClr val="tx1"/>
              </a:solidFill>
              <a:latin typeface="Times New Roman" pitchFamily="18" charset="0"/>
              <a:cs typeface="Times New Roman" pitchFamily="18" charset="0"/>
            </a:endParaRPr>
          </a:p>
          <a:p>
            <a:pPr algn="ctr">
              <a:buNone/>
            </a:pPr>
            <a:r>
              <a:rPr lang="ru-RU" altLang="ru-RU" sz="3600" b="1" dirty="0" smtClean="0">
                <a:solidFill>
                  <a:schemeClr val="tx1"/>
                </a:solidFill>
                <a:latin typeface="Times New Roman" pitchFamily="18" charset="0"/>
                <a:cs typeface="Times New Roman" pitchFamily="18" charset="0"/>
              </a:rPr>
              <a:t>Подготовительный.</a:t>
            </a:r>
          </a:p>
          <a:p>
            <a:pPr algn="ctr">
              <a:buNone/>
            </a:pPr>
            <a:r>
              <a:rPr lang="ru-RU" altLang="ru-RU" sz="3600" b="1" dirty="0" smtClean="0">
                <a:solidFill>
                  <a:schemeClr val="tx1"/>
                </a:solidFill>
                <a:latin typeface="Times New Roman" pitchFamily="18" charset="0"/>
                <a:cs typeface="Times New Roman" pitchFamily="18" charset="0"/>
              </a:rPr>
              <a:t>Практический (исследовательский).</a:t>
            </a:r>
          </a:p>
          <a:p>
            <a:pPr algn="ctr">
              <a:buNone/>
            </a:pPr>
            <a:r>
              <a:rPr lang="ru-RU" altLang="ru-RU" sz="3600" b="1" dirty="0" smtClean="0">
                <a:solidFill>
                  <a:schemeClr val="tx1"/>
                </a:solidFill>
                <a:latin typeface="Times New Roman" pitchFamily="18" charset="0"/>
                <a:cs typeface="Times New Roman" pitchFamily="18" charset="0"/>
              </a:rPr>
              <a:t>Результаты исследований.</a:t>
            </a:r>
          </a:p>
          <a:p>
            <a:pPr algn="ctr">
              <a:buNone/>
            </a:pPr>
            <a:r>
              <a:rPr lang="ru-RU" altLang="ru-RU" sz="3600" b="1" dirty="0" smtClean="0">
                <a:solidFill>
                  <a:schemeClr val="tx1"/>
                </a:solidFill>
                <a:latin typeface="Times New Roman" pitchFamily="18" charset="0"/>
                <a:cs typeface="Times New Roman" pitchFamily="18" charset="0"/>
              </a:rPr>
              <a:t>Обобщающий.</a:t>
            </a:r>
          </a:p>
          <a:p>
            <a:pPr algn="ctr">
              <a:buNone/>
            </a:pPr>
            <a:r>
              <a:rPr lang="ru-RU" altLang="ru-RU" sz="3600" b="1" dirty="0" smtClean="0">
                <a:solidFill>
                  <a:schemeClr val="tx1"/>
                </a:solidFill>
                <a:latin typeface="Times New Roman" pitchFamily="18" charset="0"/>
                <a:cs typeface="Times New Roman" pitchFamily="18" charset="0"/>
              </a:rPr>
              <a:t>Информационно-просветительский.</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1203348"/>
          </a:xfrm>
        </p:spPr>
        <p:style>
          <a:lnRef idx="1">
            <a:schemeClr val="accent3"/>
          </a:lnRef>
          <a:fillRef idx="2">
            <a:schemeClr val="accent3"/>
          </a:fillRef>
          <a:effectRef idx="1">
            <a:schemeClr val="accent3"/>
          </a:effectRef>
          <a:fontRef idx="minor">
            <a:schemeClr val="dk1"/>
          </a:fontRef>
        </p:style>
        <p:txBody>
          <a:bodyPr>
            <a:noAutofit/>
          </a:bodyPr>
          <a:lstStyle/>
          <a:p>
            <a:r>
              <a:rPr lang="ru-RU" altLang="ru-RU" sz="4800" b="1" i="1" dirty="0" smtClean="0">
                <a:solidFill>
                  <a:srgbClr val="C00000"/>
                </a:solidFill>
                <a:latin typeface="Times New Roman" pitchFamily="18" charset="0"/>
                <a:cs typeface="Times New Roman" pitchFamily="18" charset="0"/>
              </a:rPr>
              <a:t>Реализация проекта</a:t>
            </a:r>
            <a:endParaRPr lang="ru-RU" sz="48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428736"/>
            <a:ext cx="8501122" cy="5143536"/>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ctr">
              <a:buNone/>
              <a:defRPr/>
            </a:pPr>
            <a:r>
              <a:rPr lang="ru-RU" altLang="ru-RU" sz="3600" b="1" i="1" dirty="0" smtClean="0">
                <a:solidFill>
                  <a:srgbClr val="C00000"/>
                </a:solidFill>
                <a:latin typeface="Times New Roman" pitchFamily="18" charset="0"/>
                <a:cs typeface="Times New Roman" pitchFamily="18" charset="0"/>
              </a:rPr>
              <a:t>1. </a:t>
            </a:r>
            <a:r>
              <a:rPr lang="ru-RU" altLang="ru-RU" sz="3600" b="1" dirty="0" smtClean="0">
                <a:solidFill>
                  <a:srgbClr val="C00000"/>
                </a:solidFill>
                <a:latin typeface="Times New Roman" pitchFamily="18" charset="0"/>
                <a:cs typeface="Times New Roman" pitchFamily="18" charset="0"/>
              </a:rPr>
              <a:t>Подготовка к реализации проекта</a:t>
            </a:r>
          </a:p>
          <a:p>
            <a:pPr algn="ctr">
              <a:buNone/>
              <a:defRPr/>
            </a:pPr>
            <a:r>
              <a:rPr lang="ru-RU" altLang="ru-RU" dirty="0" smtClean="0">
                <a:solidFill>
                  <a:schemeClr val="tx1"/>
                </a:solidFill>
                <a:latin typeface="Times New Roman" pitchFamily="18" charset="0"/>
                <a:cs typeface="Times New Roman" pitchFamily="18" charset="0"/>
              </a:rPr>
              <a:t>		</a:t>
            </a:r>
            <a:r>
              <a:rPr lang="ru-RU" altLang="ru-RU" b="1" dirty="0" smtClean="0">
                <a:solidFill>
                  <a:schemeClr val="tx1"/>
                </a:solidFill>
                <a:latin typeface="Times New Roman" pitchFamily="18" charset="0"/>
                <a:cs typeface="Times New Roman" pitchFamily="18" charset="0"/>
              </a:rPr>
              <a:t>Выявление </a:t>
            </a:r>
            <a:r>
              <a:rPr lang="ru-RU" altLang="ru-RU" b="1" dirty="0" err="1" smtClean="0">
                <a:solidFill>
                  <a:schemeClr val="tx1"/>
                </a:solidFill>
                <a:latin typeface="Times New Roman" pitchFamily="18" charset="0"/>
                <a:cs typeface="Times New Roman" pitchFamily="18" charset="0"/>
              </a:rPr>
              <a:t>экопроблемных</a:t>
            </a:r>
            <a:r>
              <a:rPr lang="ru-RU" altLang="ru-RU" b="1" dirty="0" smtClean="0">
                <a:solidFill>
                  <a:schemeClr val="tx1"/>
                </a:solidFill>
                <a:latin typeface="Times New Roman" pitchFamily="18" charset="0"/>
                <a:cs typeface="Times New Roman" pitchFamily="18" charset="0"/>
              </a:rPr>
              <a:t> объектов, определение целей и задач проекта, образование инициативной группы, прогнозирование ожидаемых результатов,  определение путей решения проблем, </a:t>
            </a:r>
          </a:p>
          <a:p>
            <a:pPr algn="ctr">
              <a:buNone/>
              <a:defRPr/>
            </a:pPr>
            <a:r>
              <a:rPr lang="ru-RU" altLang="ru-RU" b="1" dirty="0" smtClean="0">
                <a:solidFill>
                  <a:schemeClr val="tx1"/>
                </a:solidFill>
                <a:latin typeface="Times New Roman" pitchFamily="18" charset="0"/>
                <a:cs typeface="Times New Roman" pitchFamily="18" charset="0"/>
              </a:rPr>
              <a:t>выбор информационно-просветительской деятельности</a:t>
            </a:r>
            <a:r>
              <a:rPr lang="ru-RU" altLang="ru-RU" b="1" smtClean="0">
                <a:solidFill>
                  <a:schemeClr val="tx1"/>
                </a:solidFill>
                <a:latin typeface="Times New Roman" pitchFamily="18" charset="0"/>
                <a:cs typeface="Times New Roman" pitchFamily="18" charset="0"/>
              </a:rPr>
              <a:t>, </a:t>
            </a:r>
          </a:p>
          <a:p>
            <a:pPr algn="ctr">
              <a:buNone/>
              <a:defRPr/>
            </a:pPr>
            <a:r>
              <a:rPr lang="ru-RU" altLang="ru-RU" b="1" smtClean="0">
                <a:solidFill>
                  <a:schemeClr val="tx1"/>
                </a:solidFill>
                <a:latin typeface="Times New Roman" pitchFamily="18" charset="0"/>
                <a:cs typeface="Times New Roman" pitchFamily="18" charset="0"/>
              </a:rPr>
              <a:t>привлечение сельчан </a:t>
            </a:r>
            <a:r>
              <a:rPr lang="ru-RU" altLang="ru-RU" b="1" dirty="0" smtClean="0">
                <a:solidFill>
                  <a:schemeClr val="tx1"/>
                </a:solidFill>
                <a:latin typeface="Times New Roman" pitchFamily="18" charset="0"/>
                <a:cs typeface="Times New Roman" pitchFamily="18" charset="0"/>
              </a:rPr>
              <a:t>к экологическим проблемам местности. </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739</Words>
  <Application>Microsoft Office PowerPoint</Application>
  <PresentationFormat>Экран (4:3)</PresentationFormat>
  <Paragraphs>154</Paragraphs>
  <Slides>57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57</vt:i4>
      </vt:variant>
    </vt:vector>
  </HeadingPairs>
  <TitlesOfParts>
    <vt:vector size="62" baseType="lpstr">
      <vt:lpstr>Arial</vt:lpstr>
      <vt:lpstr>Calibri</vt:lpstr>
      <vt:lpstr>Pragmatica</vt:lpstr>
      <vt:lpstr>Times New Roman</vt:lpstr>
      <vt:lpstr>Тема Office</vt:lpstr>
      <vt:lpstr> Экология села </vt:lpstr>
      <vt:lpstr> Проектно-исследовательская  работа    «Здесь нам жить!» </vt:lpstr>
      <vt:lpstr>Цели</vt:lpstr>
      <vt:lpstr>Задачи</vt:lpstr>
      <vt:lpstr>Презентация PowerPoint</vt:lpstr>
      <vt:lpstr>Ожидаемые результаты</vt:lpstr>
      <vt:lpstr>Методы</vt:lpstr>
      <vt:lpstr> Этапы реализации проекта  </vt:lpstr>
      <vt:lpstr>Реализация проекта</vt:lpstr>
      <vt:lpstr>2. Практический этап реализации  проекта  Изучение экологического состоянии родников, карьера, побережья рек. </vt:lpstr>
      <vt:lpstr>Изучение информацию об экологического состояния  территории заказника «Балтасинский» </vt:lpstr>
      <vt:lpstr>Презентация PowerPoint</vt:lpstr>
      <vt:lpstr> </vt:lpstr>
      <vt:lpstr>Участие в акции «Посади дерево!»</vt:lpstr>
      <vt:lpstr>Участвовали в субботниках по очистке территории школы и села</vt:lpstr>
      <vt:lpstr>Участие в акции «Чистые берега» </vt:lpstr>
      <vt:lpstr>«Уроки чистоты» на природе</vt:lpstr>
      <vt:lpstr>Презентация PowerPoint</vt:lpstr>
      <vt:lpstr>Презентация PowerPoint</vt:lpstr>
      <vt:lpstr>Презентация PowerPoint</vt:lpstr>
      <vt:lpstr>Мусорные свалки  на территории старого карьера</vt:lpstr>
      <vt:lpstr> Школьная экологическая тропа   </vt:lpstr>
      <vt:lpstr>Презентация PowerPoint</vt:lpstr>
      <vt:lpstr>Пресс-конференция на тему «Экологический кризис в нашей местности»</vt:lpstr>
      <vt:lpstr>III. Результаты исследований Первый объект - улицы села Нурма</vt:lpstr>
      <vt:lpstr>Второй объект -  побережье реки Шушма</vt:lpstr>
      <vt:lpstr>Побережье реки Нурминка</vt:lpstr>
      <vt:lpstr>Третий  объект - родники. Родник «Рифат»</vt:lpstr>
      <vt:lpstr>Презентация PowerPoint</vt:lpstr>
      <vt:lpstr>Родник «Аръяк»</vt:lpstr>
      <vt:lpstr>Родник «Аүлия»</vt:lpstr>
      <vt:lpstr>Родник «Гадел»</vt:lpstr>
      <vt:lpstr>Колодец с родниковой водой  в центре села Нурма</vt:lpstr>
      <vt:lpstr>Уборка территории родника</vt:lpstr>
      <vt:lpstr>Четвертый объект -  полезащитные лесные насаждения</vt:lpstr>
      <vt:lpstr>Презентация PowerPoint</vt:lpstr>
      <vt:lpstr> Пятый объект –  территория асфальтно-бетонного завода </vt:lpstr>
      <vt:lpstr>Шестой объект - старый карьер  в северо-западной части села Нурма</vt:lpstr>
      <vt:lpstr>Мусорные свалки  на территории  старого карьера</vt:lpstr>
      <vt:lpstr>Презентация PowerPoint</vt:lpstr>
      <vt:lpstr>Выводы и предложения по улучшению экологической обстановки на территории своей местности  </vt:lpstr>
      <vt:lpstr> Информационно-просветительский этап   </vt:lpstr>
      <vt:lpstr>Презентация PowerPoint</vt:lpstr>
      <vt:lpstr>Колодец  с родниковой водой в центре села Нурма оборудовали электронасосом</vt:lpstr>
      <vt:lpstr>Презентация PowerPoint</vt:lpstr>
      <vt:lpstr> Родник «Рифат» </vt:lpstr>
      <vt:lpstr>Презентация PowerPoint</vt:lpstr>
      <vt:lpstr>Презентация PowerPoint</vt:lpstr>
      <vt:lpstr>Презентация PowerPoint</vt:lpstr>
      <vt:lpstr>Публикация статьи  в районной газете «Хезмәт»</vt:lpstr>
      <vt:lpstr>Пресс-конференция «Экологический кризис в нашей местности»</vt:lpstr>
      <vt:lpstr>Классные часы  для начальных классов</vt:lpstr>
      <vt:lpstr>А. П. Чехов</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Экология села</dc:title>
  <dc:creator>Microsoft</dc:creator>
  <cp:lastModifiedBy>Пользователь</cp:lastModifiedBy>
  <cp:revision>71</cp:revision>
  <dcterms:created xsi:type="dcterms:W3CDTF">2017-04-14T08:48:15Z</dcterms:created>
  <dcterms:modified xsi:type="dcterms:W3CDTF">2017-06-20T07:34:44Z</dcterms:modified>
</cp:coreProperties>
</file>