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66" r:id="rId3"/>
    <p:sldId id="268" r:id="rId4"/>
    <p:sldId id="281" r:id="rId5"/>
    <p:sldId id="271" r:id="rId6"/>
    <p:sldId id="269" r:id="rId7"/>
    <p:sldId id="270" r:id="rId8"/>
    <p:sldId id="273" r:id="rId9"/>
    <p:sldId id="283" r:id="rId10"/>
    <p:sldId id="274" r:id="rId11"/>
    <p:sldId id="282" r:id="rId12"/>
    <p:sldId id="275" r:id="rId13"/>
    <p:sldId id="277" r:id="rId14"/>
    <p:sldId id="276" r:id="rId15"/>
    <p:sldId id="265" r:id="rId16"/>
    <p:sldId id="278" r:id="rId17"/>
    <p:sldId id="279" r:id="rId18"/>
    <p:sldId id="280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250" autoAdjust="0"/>
    <p:restoredTop sz="94660"/>
  </p:normalViewPr>
  <p:slideViewPr>
    <p:cSldViewPr snapToGrid="0">
      <p:cViewPr>
        <p:scale>
          <a:sx n="90" d="100"/>
          <a:sy n="90" d="100"/>
        </p:scale>
        <p:origin x="-312" y="-8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C757DD-36D0-45D3-B25B-B7EBE5EEB063}" type="doc">
      <dgm:prSet loTypeId="urn:microsoft.com/office/officeart/2005/8/layout/cycle2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7D4793EA-0B11-4C5C-88B3-69275C77D97D}">
      <dgm:prSet phldrT="[Текст]" custT="1"/>
      <dgm:spPr/>
      <dgm:t>
        <a:bodyPr/>
        <a:lstStyle/>
        <a:p>
          <a:r>
            <a:rPr lang="ru-RU" sz="2000" dirty="0" smtClean="0"/>
            <a:t>Основной этап</a:t>
          </a:r>
          <a:endParaRPr lang="ru-RU" sz="2000" dirty="0"/>
        </a:p>
      </dgm:t>
    </dgm:pt>
    <dgm:pt modelId="{D41DE4B8-6081-47FF-97CB-D3F6E6453423}" type="parTrans" cxnId="{7C1115AD-F023-4D94-9324-E7D0411432BF}">
      <dgm:prSet/>
      <dgm:spPr/>
      <dgm:t>
        <a:bodyPr/>
        <a:lstStyle/>
        <a:p>
          <a:endParaRPr lang="ru-RU"/>
        </a:p>
      </dgm:t>
    </dgm:pt>
    <dgm:pt modelId="{4D4570C9-3CC8-4953-AB36-658C5F519E5E}" type="sibTrans" cxnId="{7C1115AD-F023-4D94-9324-E7D0411432BF}">
      <dgm:prSet/>
      <dgm:spPr/>
      <dgm:t>
        <a:bodyPr/>
        <a:lstStyle/>
        <a:p>
          <a:endParaRPr lang="ru-RU"/>
        </a:p>
      </dgm:t>
    </dgm:pt>
    <dgm:pt modelId="{D935BA03-70A6-466C-90D7-1384C7F19A71}">
      <dgm:prSet phldrT="[Текст]" custT="1"/>
      <dgm:spPr/>
      <dgm:t>
        <a:bodyPr/>
        <a:lstStyle/>
        <a:p>
          <a:r>
            <a:rPr lang="ru-RU" sz="2000" dirty="0" smtClean="0"/>
            <a:t>Заключительный этап</a:t>
          </a:r>
          <a:endParaRPr lang="ru-RU" sz="2000" dirty="0"/>
        </a:p>
      </dgm:t>
    </dgm:pt>
    <dgm:pt modelId="{F225864C-BB05-47D9-947E-2021534380AB}" type="parTrans" cxnId="{B64D9AC9-A98F-498D-8611-0224E6BA95BC}">
      <dgm:prSet/>
      <dgm:spPr/>
      <dgm:t>
        <a:bodyPr/>
        <a:lstStyle/>
        <a:p>
          <a:endParaRPr lang="ru-RU"/>
        </a:p>
      </dgm:t>
    </dgm:pt>
    <dgm:pt modelId="{8BE4030D-997B-4346-BE9C-E6A2E2762F2D}" type="sibTrans" cxnId="{B64D9AC9-A98F-498D-8611-0224E6BA95BC}">
      <dgm:prSet/>
      <dgm:spPr/>
      <dgm:t>
        <a:bodyPr/>
        <a:lstStyle/>
        <a:p>
          <a:endParaRPr lang="ru-RU"/>
        </a:p>
      </dgm:t>
    </dgm:pt>
    <dgm:pt modelId="{7B7C785C-2347-4C66-BC1B-43A4A0F1A13A}">
      <dgm:prSet phldrT="[Текст]" custT="1"/>
      <dgm:spPr/>
      <dgm:t>
        <a:bodyPr/>
        <a:lstStyle/>
        <a:p>
          <a:r>
            <a:rPr lang="ru-RU" sz="2000" u="none" dirty="0" smtClean="0"/>
            <a:t>Подготовительный этап</a:t>
          </a:r>
          <a:endParaRPr lang="ru-RU" sz="2000" u="none" dirty="0"/>
        </a:p>
      </dgm:t>
    </dgm:pt>
    <dgm:pt modelId="{4AB7641D-311F-4777-B33E-119E92C6F437}" type="parTrans" cxnId="{6BC0F911-C439-4B63-8B25-33F310447ABA}">
      <dgm:prSet/>
      <dgm:spPr/>
      <dgm:t>
        <a:bodyPr/>
        <a:lstStyle/>
        <a:p>
          <a:endParaRPr lang="ru-RU"/>
        </a:p>
      </dgm:t>
    </dgm:pt>
    <dgm:pt modelId="{26705E71-CA7A-44B5-9595-8C3EB22BA3B7}" type="sibTrans" cxnId="{6BC0F911-C439-4B63-8B25-33F310447ABA}">
      <dgm:prSet/>
      <dgm:spPr/>
      <dgm:t>
        <a:bodyPr/>
        <a:lstStyle/>
        <a:p>
          <a:endParaRPr lang="ru-RU"/>
        </a:p>
      </dgm:t>
    </dgm:pt>
    <dgm:pt modelId="{33AB7AAF-80A5-4534-ABEF-883379F714BB}" type="pres">
      <dgm:prSet presAssocID="{F3C757DD-36D0-45D3-B25B-B7EBE5EEB06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52736F-E2B1-4973-87E6-EAE3F23083B8}" type="pres">
      <dgm:prSet presAssocID="{7D4793EA-0B11-4C5C-88B3-69275C77D97D}" presName="node" presStyleLbl="node1" presStyleIdx="0" presStyleCnt="3" custScaleX="152625" custScaleY="96295" custRadScaleRad="236601" custRadScaleInc="110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40DB9-6B5A-4F5A-A535-6FF725ABA542}" type="pres">
      <dgm:prSet presAssocID="{4D4570C9-3CC8-4953-AB36-658C5F519E5E}" presName="sibTrans" presStyleLbl="sibTrans2D1" presStyleIdx="0" presStyleCnt="3" custScaleX="176053"/>
      <dgm:spPr/>
      <dgm:t>
        <a:bodyPr/>
        <a:lstStyle/>
        <a:p>
          <a:endParaRPr lang="ru-RU"/>
        </a:p>
      </dgm:t>
    </dgm:pt>
    <dgm:pt modelId="{0F78F380-928C-4E87-A3B2-EBE1F3F20858}" type="pres">
      <dgm:prSet presAssocID="{4D4570C9-3CC8-4953-AB36-658C5F519E5E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2BB2ADF-0B21-4343-ABDD-C65929065DF2}" type="pres">
      <dgm:prSet presAssocID="{D935BA03-70A6-466C-90D7-1384C7F19A71}" presName="node" presStyleLbl="node1" presStyleIdx="1" presStyleCnt="3" custFlipHor="1" custScaleX="206577" custScaleY="80666" custRadScaleRad="69697" custRadScaleInc="39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D5AC2-A3A4-4A46-B32D-E725529CDDE8}" type="pres">
      <dgm:prSet presAssocID="{8BE4030D-997B-4346-BE9C-E6A2E2762F2D}" presName="sibTrans" presStyleLbl="sibTrans2D1" presStyleIdx="1" presStyleCnt="3" custAng="20776436" custScaleX="217500" custLinFactX="-19417" custLinFactNeighborX="-100000" custLinFactNeighborY="10702"/>
      <dgm:spPr/>
      <dgm:t>
        <a:bodyPr/>
        <a:lstStyle/>
        <a:p>
          <a:endParaRPr lang="ru-RU"/>
        </a:p>
      </dgm:t>
    </dgm:pt>
    <dgm:pt modelId="{08590185-F631-471D-9F34-C3BF6454F262}" type="pres">
      <dgm:prSet presAssocID="{8BE4030D-997B-4346-BE9C-E6A2E2762F2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696AFC9-8EA1-44D2-BA89-8B01DBBD2931}" type="pres">
      <dgm:prSet presAssocID="{7B7C785C-2347-4C66-BC1B-43A4A0F1A13A}" presName="node" presStyleLbl="node1" presStyleIdx="2" presStyleCnt="3" custScaleX="154218" custScaleY="94753" custRadScaleRad="126056" custRadScaleInc="133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9DC74-C034-467A-BA7D-5839B66C3D6A}" type="pres">
      <dgm:prSet presAssocID="{26705E71-CA7A-44B5-9595-8C3EB22BA3B7}" presName="sibTrans" presStyleLbl="sibTrans2D1" presStyleIdx="2" presStyleCnt="3" custScaleX="193234" custLinFactNeighborX="5987" custLinFactNeighborY="1783"/>
      <dgm:spPr/>
      <dgm:t>
        <a:bodyPr/>
        <a:lstStyle/>
        <a:p>
          <a:endParaRPr lang="ru-RU"/>
        </a:p>
      </dgm:t>
    </dgm:pt>
    <dgm:pt modelId="{D6312B8A-C490-442C-AA97-4AA0B182A4B5}" type="pres">
      <dgm:prSet presAssocID="{26705E71-CA7A-44B5-9595-8C3EB22BA3B7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D3EB2F3-5908-4DBC-B71B-F69187480775}" type="presOf" srcId="{F3C757DD-36D0-45D3-B25B-B7EBE5EEB063}" destId="{33AB7AAF-80A5-4534-ABEF-883379F714BB}" srcOrd="0" destOrd="0" presId="urn:microsoft.com/office/officeart/2005/8/layout/cycle2"/>
    <dgm:cxn modelId="{A18BE8AA-C992-4ECF-946A-D589BAF04A6D}" type="presOf" srcId="{26705E71-CA7A-44B5-9595-8C3EB22BA3B7}" destId="{D6312B8A-C490-442C-AA97-4AA0B182A4B5}" srcOrd="1" destOrd="0" presId="urn:microsoft.com/office/officeart/2005/8/layout/cycle2"/>
    <dgm:cxn modelId="{179448B8-C984-4315-8058-84DE77F4F447}" type="presOf" srcId="{7B7C785C-2347-4C66-BC1B-43A4A0F1A13A}" destId="{A696AFC9-8EA1-44D2-BA89-8B01DBBD2931}" srcOrd="0" destOrd="0" presId="urn:microsoft.com/office/officeart/2005/8/layout/cycle2"/>
    <dgm:cxn modelId="{1940E55F-166A-4F2F-88DD-9AC9261D4087}" type="presOf" srcId="{4D4570C9-3CC8-4953-AB36-658C5F519E5E}" destId="{0F78F380-928C-4E87-A3B2-EBE1F3F20858}" srcOrd="1" destOrd="0" presId="urn:microsoft.com/office/officeart/2005/8/layout/cycle2"/>
    <dgm:cxn modelId="{501497A1-2790-4C06-A261-34D71EC6F704}" type="presOf" srcId="{D935BA03-70A6-466C-90D7-1384C7F19A71}" destId="{B2BB2ADF-0B21-4343-ABDD-C65929065DF2}" srcOrd="0" destOrd="0" presId="urn:microsoft.com/office/officeart/2005/8/layout/cycle2"/>
    <dgm:cxn modelId="{7C1115AD-F023-4D94-9324-E7D0411432BF}" srcId="{F3C757DD-36D0-45D3-B25B-B7EBE5EEB063}" destId="{7D4793EA-0B11-4C5C-88B3-69275C77D97D}" srcOrd="0" destOrd="0" parTransId="{D41DE4B8-6081-47FF-97CB-D3F6E6453423}" sibTransId="{4D4570C9-3CC8-4953-AB36-658C5F519E5E}"/>
    <dgm:cxn modelId="{586506CD-2E51-4135-A83B-69D46712A04B}" type="presOf" srcId="{8BE4030D-997B-4346-BE9C-E6A2E2762F2D}" destId="{08590185-F631-471D-9F34-C3BF6454F262}" srcOrd="1" destOrd="0" presId="urn:microsoft.com/office/officeart/2005/8/layout/cycle2"/>
    <dgm:cxn modelId="{B64D9AC9-A98F-498D-8611-0224E6BA95BC}" srcId="{F3C757DD-36D0-45D3-B25B-B7EBE5EEB063}" destId="{D935BA03-70A6-466C-90D7-1384C7F19A71}" srcOrd="1" destOrd="0" parTransId="{F225864C-BB05-47D9-947E-2021534380AB}" sibTransId="{8BE4030D-997B-4346-BE9C-E6A2E2762F2D}"/>
    <dgm:cxn modelId="{E42E7EDC-E770-48DE-90BC-0F254DA22396}" type="presOf" srcId="{8BE4030D-997B-4346-BE9C-E6A2E2762F2D}" destId="{24DD5AC2-A3A4-4A46-B32D-E725529CDDE8}" srcOrd="0" destOrd="0" presId="urn:microsoft.com/office/officeart/2005/8/layout/cycle2"/>
    <dgm:cxn modelId="{C551C882-4F7C-4EB9-B97D-B6FAE116A42F}" type="presOf" srcId="{4D4570C9-3CC8-4953-AB36-658C5F519E5E}" destId="{28740DB9-6B5A-4F5A-A535-6FF725ABA542}" srcOrd="0" destOrd="0" presId="urn:microsoft.com/office/officeart/2005/8/layout/cycle2"/>
    <dgm:cxn modelId="{908BB375-553C-48D9-9737-51547D457A7B}" type="presOf" srcId="{26705E71-CA7A-44B5-9595-8C3EB22BA3B7}" destId="{37B9DC74-C034-467A-BA7D-5839B66C3D6A}" srcOrd="0" destOrd="0" presId="urn:microsoft.com/office/officeart/2005/8/layout/cycle2"/>
    <dgm:cxn modelId="{3553D05F-ECCC-47D8-B07C-FB0762A021C3}" type="presOf" srcId="{7D4793EA-0B11-4C5C-88B3-69275C77D97D}" destId="{B752736F-E2B1-4973-87E6-EAE3F23083B8}" srcOrd="0" destOrd="0" presId="urn:microsoft.com/office/officeart/2005/8/layout/cycle2"/>
    <dgm:cxn modelId="{6BC0F911-C439-4B63-8B25-33F310447ABA}" srcId="{F3C757DD-36D0-45D3-B25B-B7EBE5EEB063}" destId="{7B7C785C-2347-4C66-BC1B-43A4A0F1A13A}" srcOrd="2" destOrd="0" parTransId="{4AB7641D-311F-4777-B33E-119E92C6F437}" sibTransId="{26705E71-CA7A-44B5-9595-8C3EB22BA3B7}"/>
    <dgm:cxn modelId="{CF193A33-1093-4F0C-9CD4-CCA323E02089}" type="presParOf" srcId="{33AB7AAF-80A5-4534-ABEF-883379F714BB}" destId="{B752736F-E2B1-4973-87E6-EAE3F23083B8}" srcOrd="0" destOrd="0" presId="urn:microsoft.com/office/officeart/2005/8/layout/cycle2"/>
    <dgm:cxn modelId="{6F25E3E8-4128-49B6-A68E-3F06B363AE6A}" type="presParOf" srcId="{33AB7AAF-80A5-4534-ABEF-883379F714BB}" destId="{28740DB9-6B5A-4F5A-A535-6FF725ABA542}" srcOrd="1" destOrd="0" presId="urn:microsoft.com/office/officeart/2005/8/layout/cycle2"/>
    <dgm:cxn modelId="{F2D35913-2735-4D8C-AF87-956850A63BBD}" type="presParOf" srcId="{28740DB9-6B5A-4F5A-A535-6FF725ABA542}" destId="{0F78F380-928C-4E87-A3B2-EBE1F3F20858}" srcOrd="0" destOrd="0" presId="urn:microsoft.com/office/officeart/2005/8/layout/cycle2"/>
    <dgm:cxn modelId="{3E1688D1-CE9E-4C22-9092-75005CB3059D}" type="presParOf" srcId="{33AB7AAF-80A5-4534-ABEF-883379F714BB}" destId="{B2BB2ADF-0B21-4343-ABDD-C65929065DF2}" srcOrd="2" destOrd="0" presId="urn:microsoft.com/office/officeart/2005/8/layout/cycle2"/>
    <dgm:cxn modelId="{ADEEE56B-F025-46F1-AA1D-F788728CB9FF}" type="presParOf" srcId="{33AB7AAF-80A5-4534-ABEF-883379F714BB}" destId="{24DD5AC2-A3A4-4A46-B32D-E725529CDDE8}" srcOrd="3" destOrd="0" presId="urn:microsoft.com/office/officeart/2005/8/layout/cycle2"/>
    <dgm:cxn modelId="{FDC84312-9CC1-4356-BB0E-85A089F3A6F4}" type="presParOf" srcId="{24DD5AC2-A3A4-4A46-B32D-E725529CDDE8}" destId="{08590185-F631-471D-9F34-C3BF6454F262}" srcOrd="0" destOrd="0" presId="urn:microsoft.com/office/officeart/2005/8/layout/cycle2"/>
    <dgm:cxn modelId="{18B22D44-BAB3-4150-83AB-3F4F16C7A316}" type="presParOf" srcId="{33AB7AAF-80A5-4534-ABEF-883379F714BB}" destId="{A696AFC9-8EA1-44D2-BA89-8B01DBBD2931}" srcOrd="4" destOrd="0" presId="urn:microsoft.com/office/officeart/2005/8/layout/cycle2"/>
    <dgm:cxn modelId="{72F2249A-B63F-400A-89A5-E0ED7D5E952F}" type="presParOf" srcId="{33AB7AAF-80A5-4534-ABEF-883379F714BB}" destId="{37B9DC74-C034-467A-BA7D-5839B66C3D6A}" srcOrd="5" destOrd="0" presId="urn:microsoft.com/office/officeart/2005/8/layout/cycle2"/>
    <dgm:cxn modelId="{3297B884-D2D1-43A2-BB00-A3C6E176D8BF}" type="presParOf" srcId="{37B9DC74-C034-467A-BA7D-5839B66C3D6A}" destId="{D6312B8A-C490-442C-AA97-4AA0B182A4B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52736F-E2B1-4973-87E6-EAE3F23083B8}">
      <dsp:nvSpPr>
        <dsp:cNvPr id="0" name=""/>
        <dsp:cNvSpPr/>
      </dsp:nvSpPr>
      <dsp:spPr>
        <a:xfrm>
          <a:off x="5178666" y="141311"/>
          <a:ext cx="2696882" cy="17015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Основной этап</a:t>
          </a:r>
          <a:endParaRPr lang="ru-RU" sz="2000" kern="1200" dirty="0"/>
        </a:p>
      </dsp:txBody>
      <dsp:txXfrm>
        <a:off x="5178666" y="141311"/>
        <a:ext cx="2696882" cy="1701532"/>
      </dsp:txXfrm>
    </dsp:sp>
    <dsp:sp modelId="{28740DB9-6B5A-4F5A-A535-6FF725ABA542}">
      <dsp:nvSpPr>
        <dsp:cNvPr id="0" name=""/>
        <dsp:cNvSpPr/>
      </dsp:nvSpPr>
      <dsp:spPr>
        <a:xfrm rot="8011137">
          <a:off x="4830742" y="1864515"/>
          <a:ext cx="1169508" cy="596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8011137">
        <a:off x="4830742" y="1864515"/>
        <a:ext cx="1169508" cy="596362"/>
      </dsp:txXfrm>
    </dsp:sp>
    <dsp:sp modelId="{B2BB2ADF-0B21-4343-ABDD-C65929065DF2}">
      <dsp:nvSpPr>
        <dsp:cNvPr id="0" name=""/>
        <dsp:cNvSpPr/>
      </dsp:nvSpPr>
      <dsp:spPr>
        <a:xfrm flipH="1">
          <a:off x="2511365" y="2586312"/>
          <a:ext cx="3650214" cy="14253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Заключительный этап</a:t>
          </a:r>
          <a:endParaRPr lang="ru-RU" sz="2000" kern="1200" dirty="0"/>
        </a:p>
      </dsp:txBody>
      <dsp:txXfrm flipH="1">
        <a:off x="2511365" y="2586312"/>
        <a:ext cx="3650214" cy="1425367"/>
      </dsp:txXfrm>
    </dsp:sp>
    <dsp:sp modelId="{24DD5AC2-A3A4-4A46-B32D-E725529CDDE8}">
      <dsp:nvSpPr>
        <dsp:cNvPr id="0" name=""/>
        <dsp:cNvSpPr/>
      </dsp:nvSpPr>
      <dsp:spPr>
        <a:xfrm rot="13073191">
          <a:off x="2035054" y="1940316"/>
          <a:ext cx="1344742" cy="596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3073191">
        <a:off x="2035054" y="1940316"/>
        <a:ext cx="1344742" cy="596362"/>
      </dsp:txXfrm>
    </dsp:sp>
    <dsp:sp modelId="{A696AFC9-8EA1-44D2-BA89-8B01DBBD2931}">
      <dsp:nvSpPr>
        <dsp:cNvPr id="0" name=""/>
        <dsp:cNvSpPr/>
      </dsp:nvSpPr>
      <dsp:spPr>
        <a:xfrm>
          <a:off x="1113846" y="113919"/>
          <a:ext cx="2725031" cy="16742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none" kern="1200" dirty="0" smtClean="0"/>
            <a:t>Подготовительный этап</a:t>
          </a:r>
          <a:endParaRPr lang="ru-RU" sz="2000" u="none" kern="1200" dirty="0"/>
        </a:p>
      </dsp:txBody>
      <dsp:txXfrm>
        <a:off x="1113846" y="113919"/>
        <a:ext cx="2725031" cy="1674284"/>
      </dsp:txXfrm>
    </dsp:sp>
    <dsp:sp modelId="{37B9DC74-C034-467A-BA7D-5839B66C3D6A}">
      <dsp:nvSpPr>
        <dsp:cNvPr id="0" name=""/>
        <dsp:cNvSpPr/>
      </dsp:nvSpPr>
      <dsp:spPr>
        <a:xfrm rot="34808">
          <a:off x="3844905" y="683889"/>
          <a:ext cx="1372569" cy="596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34808">
        <a:off x="3844905" y="683889"/>
        <a:ext cx="1372569" cy="596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68441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bd3c35b71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bd3c35b71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d3c35b71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d3c35b71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rgbClr val="D0E0E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mc:AlternateContent xmlns:mc="http://schemas.openxmlformats.org/markup-compatibility/2006">
    <mc:Choice xmlns:p14="http://schemas.microsoft.com/office/powerpoint/2010/main" xmlns="" Requires="p14">
      <p:transition spd="slow">
        <p:fade thruBlk="1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605516"/>
            <a:ext cx="8520600" cy="8506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итоговый проект на </a:t>
            </a:r>
            <a:r>
              <a:rPr lang="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</a:t>
            </a:r>
            <a:r>
              <a:rPr lang="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«Проблема бытовых отходов»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8" name="Picture 2" descr="Вторичная переработка отходов - рециклинг | lider-group.pr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2200940"/>
            <a:ext cx="3976576" cy="276446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7710" y="297711"/>
            <a:ext cx="87080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общеобразовательное учреждение   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Акташская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Альметьевского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муниципального  района   Республики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03358" y="2717829"/>
            <a:ext cx="32322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выполнил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9Б класса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Терентьев Сергей Александрович</a:t>
            </a:r>
          </a:p>
          <a:p>
            <a:pPr algn="r"/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биологии, химии  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квалификационной категории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Белоногова  Ирина  Анатольевна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06456" y="4199860"/>
            <a:ext cx="1679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/2022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уч.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6592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Бытовые отходы как экологическая проблема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531628"/>
            <a:ext cx="5291658" cy="461187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2000" dirty="0" smtClean="0"/>
              <a:t>      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Мусор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портит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эстетический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 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наносит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3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огромный</a:t>
            </a:r>
            <a:r>
              <a:rPr lang="en-US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вред</a:t>
            </a:r>
            <a:r>
              <a:rPr lang="en-US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окружающей</a:t>
            </a:r>
            <a:r>
              <a:rPr lang="en-US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среде</a:t>
            </a:r>
            <a:r>
              <a:rPr lang="en-US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Загрязнение окружающей среды бытовыми отходами ведет к нарушению экологического равновесия не только в отдельных регионах, но и на планете в целом;</a:t>
            </a:r>
          </a:p>
          <a:p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Свалки куда, выбрасываются бытовые отходы,, занимают большие территории, после которых земля в этом месте становится непригодной для использования;</a:t>
            </a:r>
          </a:p>
          <a:p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Газы, образующиеся на свалках, создают «парниковый» эффект. Это является причиной глобального потепления, которое грозит вымиранием  растительного и животного мира и затоплением значительных участков суши;</a:t>
            </a:r>
          </a:p>
          <a:p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Свалки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твёрдых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бытовых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отходов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(ТБО) –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причина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загрязнения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атмосферного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воздуха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грунтовых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привлекают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грызунов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распространяющих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различные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заболевания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Гниющие  отходы - рассадник микробов.  При  их гниении выделяются  дурно пахнущие и ядовитые вещества.</a:t>
            </a:r>
          </a:p>
          <a:p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тому же, основная масса различных видов отходов распадаются не   десятки, а сотни и тысячи лет.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858540" y="1152475"/>
            <a:ext cx="2973760" cy="3416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https://metalspace.ru/media/tz_portfolio/article/cache/zakhoronenie-tbo-925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8539" y="1127050"/>
            <a:ext cx="2892055" cy="33811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Сравнительные показатели количества бытовых отходов в разных странах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5167422" y="967563"/>
            <a:ext cx="3664877" cy="39340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Лидирующие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позиции занимают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США и страны ЕС. Россия по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количеству бытовых отходов,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производимых за год находится на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месте.</a:t>
            </a:r>
          </a:p>
          <a:p>
            <a:pPr>
              <a:buNone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Определение норм накопления бытовых отходов для города Братска - Виды  отходов Твердые коммунальные отходы - Статьи - Отходы.Ру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447" y="935665"/>
            <a:ext cx="4816548" cy="404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Вторичная переработка отходов - рециклинг | lider-group.pr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11702" y="2573079"/>
            <a:ext cx="2934587" cy="2105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255181"/>
            <a:ext cx="8520600" cy="489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Бытовые отходы как экологическая проблема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699" y="776176"/>
            <a:ext cx="5004579" cy="413606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Рассмотрим, сколько времени занимает </a:t>
            </a:r>
          </a:p>
          <a:p>
            <a:pPr>
              <a:buNone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разложение бытовых отходов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стеклянные бутылки - 1000 лет;</a:t>
            </a:r>
          </a:p>
          <a:p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изделия из пластмасс - 100 лет;</a:t>
            </a:r>
          </a:p>
          <a:p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консервные банки – 50-80 лет (закопаете под сливой - 2-3 года);</a:t>
            </a:r>
          </a:p>
          <a:p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резиновые подошвы ботинок – 50-40 лет;</a:t>
            </a:r>
          </a:p>
          <a:p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кожи - 50 лет;</a:t>
            </a:r>
          </a:p>
          <a:p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изделия из нейлона – 30-40 лет;</a:t>
            </a:r>
          </a:p>
          <a:p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полиэтиленовый пакет – 10-20 лет;</a:t>
            </a:r>
          </a:p>
          <a:p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батарейки - 10 лет;</a:t>
            </a:r>
          </a:p>
          <a:p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окурки - 1-5 лет;</a:t>
            </a:r>
          </a:p>
          <a:p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шерстяной носок - 1-5 лет;</a:t>
            </a:r>
          </a:p>
          <a:p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бумага - 2 года;</a:t>
            </a:r>
          </a:p>
          <a:p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апельсиновая или банановая кожура - 2-5 недель 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18298" y="903767"/>
            <a:ext cx="3625702" cy="38383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7" descr="https://alon-ra.ru/images/stati/problema-musora-v-rossii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16" y="669851"/>
            <a:ext cx="7138588" cy="422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Вторичная переработка отходов - рециклинг | lider-group.pr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0019" y="3561907"/>
            <a:ext cx="2083982" cy="1403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торичная переработка отходов - рециклинг | lider-group.pr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3129981"/>
            <a:ext cx="2985759" cy="18354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0222" y="163759"/>
            <a:ext cx="6553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утилизации бытовых отходов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www.ugrapro.ru/wp-content/uploads/2015/09/t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587" y="754911"/>
            <a:ext cx="3232296" cy="2057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Переработка отходов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5525" y="744278"/>
            <a:ext cx="3125972" cy="2179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842" name="Picture 2" descr="Компостирование. Преимущества процесса - УтилитСерви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83712" y="2658140"/>
            <a:ext cx="3359740" cy="22328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191387"/>
            <a:ext cx="8520600" cy="4997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утилизации бытовых отходов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91116"/>
            <a:ext cx="4816548" cy="4295554"/>
          </a:xfrm>
        </p:spPr>
        <p:txBody>
          <a:bodyPr>
            <a:normAutofit fontScale="62500" lnSpcReduction="20000"/>
          </a:bodyPr>
          <a:lstStyle/>
          <a:p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Устаревший способ утилизации - сжигание бытовых отходов </a:t>
            </a:r>
            <a:r>
              <a:rPr lang="ru-RU" sz="2500" i="1" dirty="0" smtClean="0"/>
              <a:t>.</a:t>
            </a:r>
          </a:p>
          <a:p>
            <a:pPr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(-) Сжигание бытовых отходов – устаревший </a:t>
            </a:r>
          </a:p>
          <a:p>
            <a:pPr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 утилизации. Сжигать мусор недопустимо ! </a:t>
            </a:r>
          </a:p>
          <a:p>
            <a:pPr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Создается  угроза  жизни  людей и наносится вред </a:t>
            </a:r>
          </a:p>
          <a:p>
            <a:pPr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окружающей среде.</a:t>
            </a:r>
          </a:p>
          <a:p>
            <a:pPr>
              <a:buNone/>
            </a:pPr>
            <a:endPara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Захоронение твердых – бытовых отходов  на полигонах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(-) О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браз</a:t>
            </a:r>
            <a:r>
              <a:rPr lang="ru-RU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уются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газы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перегнивании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ухудшающие качество окружающей среды.</a:t>
            </a:r>
          </a:p>
          <a:p>
            <a:pPr>
              <a:buNone/>
            </a:pPr>
            <a:endPara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Компостирование твердых бытовых отходов</a:t>
            </a:r>
            <a:endPara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(-)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анимает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ресурсов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т.к. 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отходы 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требу</a:t>
            </a:r>
            <a:r>
              <a:rPr lang="ru-RU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предварительной и </a:t>
            </a:r>
          </a:p>
          <a:p>
            <a:pPr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сновательной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сортировки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922875" y="616688"/>
            <a:ext cx="3909426" cy="395218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Современный метод решения  проблемы  утилизации бытовых отходов – это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раздельный сбор отходов и их  последующая переработка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(+)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 все бытовые отходы – это прекрасное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сырье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некоторых видов производства, которое уже давно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используется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многих европейских странах. Но самое важное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сырье очень  дешевое .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акие отходы относятся к ТКО? Смотрим внимательно ФКК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5526" y="3288119"/>
            <a:ext cx="3806456" cy="16347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Вторичная переработка отходов - рециклинг | lider-group.pr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1127" y="1743739"/>
            <a:ext cx="1520453" cy="1063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850605"/>
          </a:xfrm>
        </p:spPr>
        <p:txBody>
          <a:bodyPr>
            <a:noAutofit/>
          </a:bodyPr>
          <a:lstStyle/>
          <a:p>
            <a:pPr lvl="1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Практическая часть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Определение количества бытовых отходов, производимых моей семьей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4230" y="988828"/>
            <a:ext cx="5865816" cy="3987209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работы: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выяснить, сколько и какой  мусор выбрасывает моя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 , состоящая из 4-х человек,  за  1 месяц. </a:t>
            </a:r>
          </a:p>
          <a:p>
            <a:pPr algn="ctr">
              <a:buNone/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Полученные результаты: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581553" y="882502"/>
            <a:ext cx="2250747" cy="4008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Моя семья за месяц 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выбрасывает  9 кг 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500 г мусора. 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Так как семья 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состоит из 4 человек 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(папа,  мама, 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бабушка и я), 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значит, за месяц на 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одного человека 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приходится 2кг 375 г 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мусора, а за год 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примерно 285 кг!</a:t>
            </a:r>
          </a:p>
          <a:p>
            <a:pPr>
              <a:buNone/>
            </a:pPr>
            <a:endParaRPr lang="ru-RU" sz="16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3914" y="1903228"/>
          <a:ext cx="6007398" cy="301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233"/>
                <a:gridCol w="1001233"/>
                <a:gridCol w="1001233"/>
                <a:gridCol w="1001233"/>
                <a:gridCol w="1001233"/>
                <a:gridCol w="1001233"/>
              </a:tblGrid>
              <a:tr h="389860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Виды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мусора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cap="none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Масса</a:t>
                      </a:r>
                      <a:r>
                        <a:rPr lang="en-US" sz="1400" b="1" i="0" u="none" strike="noStrike" cap="none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мусора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54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1-я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неделя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2-я неделя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3-я неделя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4-я неделя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44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Бумага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 г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600г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 г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700 г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2100 г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44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Пластик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 г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500г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 г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400 г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1350 г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44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Стекло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400г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800г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 г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1500 г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089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Пищевые отходы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1200 г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1100 г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1250 г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 г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4550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44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1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2300 г</a:t>
                      </a:r>
                      <a:endParaRPr lang="ru-RU" sz="11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3000 г</a:t>
                      </a:r>
                      <a:endParaRPr lang="ru-RU" sz="11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1800 г</a:t>
                      </a:r>
                      <a:endParaRPr lang="ru-RU" sz="11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2400 г</a:t>
                      </a:r>
                      <a:endParaRPr lang="ru-RU" sz="11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9500 г</a:t>
                      </a:r>
                      <a:endParaRPr lang="ru-RU" sz="11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2" descr="Вторичная переработка отходов - рециклинг | lider-group.pr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9871" y="4051005"/>
            <a:ext cx="1414130" cy="935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067" y="191385"/>
            <a:ext cx="8520600" cy="4572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Заключение, выводы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733648"/>
            <a:ext cx="3999900" cy="4189226"/>
          </a:xfrm>
        </p:spPr>
        <p:txBody>
          <a:bodyPr>
            <a:normAutofit fontScale="92500"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Изучив теоретический материал  по теме  проекта, проведя свои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исследования, я пришел к выводу:  утилизация мусора – дело непростое и небезопасное, поэтому имеет смысл наряду с разработкой методов его утилизации каким-то образом уменьшать  количество мусора на душу населения.   Проблему мусора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 решать сейчас  и начинать надо, прежде всего, с себя, со своей квартиры, дома, школы, двора. Пусть с малых, но конкретных дел.  Я составил памятку «Что может сделать  каждый из нас, чтобы  улучшить  ситуацию с бытовыми отходами?»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832400" y="701750"/>
            <a:ext cx="3999900" cy="4210492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ПАМЯТКА</a:t>
            </a:r>
            <a:endParaRPr lang="ru-RU" sz="1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систематически проводи уборку территории около школы, дома;</a:t>
            </a:r>
          </a:p>
          <a:p>
            <a:pPr lvl="0" fontAlgn="base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бросай, куда попало мусор;</a:t>
            </a:r>
          </a:p>
          <a:p>
            <a:pPr lvl="0" fontAlgn="base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оставляй мусор в лесу, около водоема, на месте отдыха;</a:t>
            </a:r>
          </a:p>
          <a:p>
            <a:pPr lvl="0" fontAlgn="base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собирай и сдавай макулатуру (сохраняя при этом природные ресурсы);</a:t>
            </a:r>
          </a:p>
          <a:p>
            <a:pPr lvl="0" fontAlgn="base"/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авай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стеклотару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металлолом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экономно используй тетради, бумагу;</a:t>
            </a:r>
          </a:p>
          <a:p>
            <a:pPr lvl="0" fontAlgn="base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аккуратно обращайся с учебниками, книгами;</a:t>
            </a:r>
          </a:p>
          <a:p>
            <a:pPr lvl="0" fontAlgn="base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бережно относись к вещам, чтобы они дольше служили нам;</a:t>
            </a:r>
          </a:p>
          <a:p>
            <a:pPr lvl="0" fontAlgn="base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отдай вещи, которые не носишь,  нуждающимся;</a:t>
            </a:r>
          </a:p>
          <a:p>
            <a:pPr lvl="0" fontAlgn="base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приготовлении пищи старайся не превращать в отходы полезные продукты;</a:t>
            </a:r>
          </a:p>
          <a:p>
            <a:pPr lvl="0" fontAlgn="base"/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вещи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вторую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жизнь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base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прежде чем кого-то обвинять в бесконтрольном выбросе мусора, начни сначала с себя.</a:t>
            </a:r>
          </a:p>
          <a:p>
            <a:pPr lvl="0" fontAlgn="base"/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2" descr="Вторичная переработка отходов - рециклинг | lider-group.pr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0884" y="1698705"/>
            <a:ext cx="1503621" cy="994878"/>
          </a:xfrm>
          <a:prstGeom prst="rect">
            <a:avLst/>
          </a:prstGeom>
          <a:noFill/>
        </p:spPr>
      </p:pic>
      <p:pic>
        <p:nvPicPr>
          <p:cNvPr id="8" name="Picture 2" descr="Вторичная переработка отходов - рециклинг | lider-group.pr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0251" y="3913820"/>
            <a:ext cx="1403497" cy="994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0250" y="127592"/>
            <a:ext cx="8387936" cy="2519916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такое твердое правило...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Встал поутру, умылся, привел себя в порядок — и сразу приведи в порядок свою планету… 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Антуан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 Сент-Экзюпери «Маленький принц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6872" name="Picture 8" descr="Сохраним природу вмес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3079" y="2424224"/>
            <a:ext cx="3934047" cy="2498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249" y="450150"/>
            <a:ext cx="8260345" cy="12297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Средняя школа при Посольстве России в Шве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1304" y="1672856"/>
            <a:ext cx="3300007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180754"/>
            <a:ext cx="3951956" cy="637954"/>
          </a:xfrm>
        </p:spPr>
        <p:txBody>
          <a:bodyPr>
            <a:noAutofit/>
          </a:bodyPr>
          <a:lstStyle/>
          <a:p>
            <a:pPr fontAlgn="base"/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Эпиграф: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«Мусор на улице начинается с мусора в голове…»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12651" y="871870"/>
            <a:ext cx="3817089" cy="38915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экологии окружающей среды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каждым годом становятся все более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актуальными.  Они охватили всю нашу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планету.  Одной  из самых важных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экологических проблем,  с  которой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столкнулось человечество сегодня, стала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 отходов. Горы мусора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большой скоростью  заполняют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 нашей планеты. Где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нет мусора! Он повсюду:  на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остановках,  у магазинов, на улицах и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вдоль  дорог, в подъездах, жилых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помещениях и даже в лесу…</a:t>
            </a: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Мусор постепенно становится монстром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цивилизации.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ЛЕС - это не свалка для мусора! | &amp;quot;Трудовая Слава&amp;quot;, Сафакулевская районная  газета | Трудовая слава Сафакуле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0372" y="2743200"/>
            <a:ext cx="2211571" cy="22620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6" name="Picture 10" descr="TIETO TALTEEN RY: 2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5433" y="159487"/>
            <a:ext cx="2229145" cy="21584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Есть такое хобби: нелегальные свалки искать - Bellona.ru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7247" y="159489"/>
            <a:ext cx="2339162" cy="2147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8" name="Picture 2" descr="Мусорные полигоны оздоровят с помощью Уголовного кодекса - Парламентская  газет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8512" y="2785730"/>
            <a:ext cx="2307265" cy="21663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6" descr="Откуда берется мусор вдоль дорог? | Природа и экология | Новости Уссурийска  | Ussur.net - весь Уссурийс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54110" y="1594884"/>
            <a:ext cx="2083612" cy="1857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9658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202019"/>
            <a:ext cx="8520600" cy="574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  </a:t>
            </a:r>
            <a:endParaRPr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606056"/>
            <a:ext cx="8566486" cy="42530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в том, что на сегодняшний день  перед всем человечеством остро стоит вопрос о том, как не превратить нашу планету в  мусорную свалку гигантских размеров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/>
          </a:p>
        </p:txBody>
      </p:sp>
      <p:pic>
        <p:nvPicPr>
          <p:cNvPr id="13316" name="Picture 4" descr="Вместо мусора – зелень. Рекультивацию свалки обсудили в Челябинске |  cheltv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9070" y="1637414"/>
            <a:ext cx="6368902" cy="31583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367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233916"/>
            <a:ext cx="8520600" cy="65921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871870"/>
            <a:ext cx="8520600" cy="369700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количество производимого мусора увеличивается, значит необходима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сортировка, вторичная переработка и повторное использование отходов в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повседневной жизни человечества.</a:t>
            </a:r>
          </a:p>
          <a:p>
            <a:endParaRPr lang="ru-RU" dirty="0"/>
          </a:p>
        </p:txBody>
      </p:sp>
      <p:pic>
        <p:nvPicPr>
          <p:cNvPr id="4" name="Рисунок 3" descr="В Украине общая площадь свалок мусора равна территории Дании | Личный сче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765" y="1850066"/>
            <a:ext cx="4480036" cy="2913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Вторичная переработка отходов - рециклинг | lider-group.pr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651" y="2594344"/>
            <a:ext cx="3763926" cy="2371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191387"/>
            <a:ext cx="8520600" cy="7336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 проекта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выяснить, почему на сегодняшний день проблема бытовых отходов  является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актуальной.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871870"/>
            <a:ext cx="8520600" cy="3817087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sz="17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7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base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узнать что такое -  отходы  и  на какие  виды они делятся;</a:t>
            </a:r>
          </a:p>
          <a:p>
            <a:pPr fontAlgn="base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выявить причины увеличения  количества мусора;</a:t>
            </a:r>
          </a:p>
          <a:p>
            <a:pPr fontAlgn="base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выяснить влияние бытовых отходов на окружающую среду;</a:t>
            </a:r>
          </a:p>
          <a:p>
            <a:pPr fontAlgn="base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выяснить способы  переработки бытовых отходов;</a:t>
            </a:r>
          </a:p>
          <a:p>
            <a:pPr fontAlgn="base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провести сравнительный анализ количества бытовых отходов в России и других странах;</a:t>
            </a:r>
          </a:p>
          <a:p>
            <a:pPr fontAlgn="base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провести исследовательскую работу по определению количества бытовых отходов, производящих одной семьей;</a:t>
            </a:r>
          </a:p>
          <a:p>
            <a:pPr fontAlgn="base"/>
            <a:r>
              <a:rPr lang="en-US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предложить</a:t>
            </a: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пути</a:t>
            </a: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выхода</a:t>
            </a: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сложившейся</a:t>
            </a: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sz="16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Методы: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научной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ресурсов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наблюдение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практическая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Вторичная переработка отходов - рециклинг | lider-group.pr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5228" y="3083443"/>
            <a:ext cx="2668771" cy="1881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2221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над проектом </a:t>
            </a:r>
            <a:endParaRPr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Вторичная переработка отходов - рециклинг | lider-group.pr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7595" y="3367360"/>
            <a:ext cx="2456405" cy="1699390"/>
          </a:xfrm>
          <a:prstGeom prst="rect">
            <a:avLst/>
          </a:prstGeom>
          <a:noFill/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4002840963"/>
              </p:ext>
            </p:extLst>
          </p:nvPr>
        </p:nvGraphicFramePr>
        <p:xfrm>
          <a:off x="279623" y="560161"/>
          <a:ext cx="787554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5699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Отходы и их классификация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Отходы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вещества, предметы или товары, в процессе   потребления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потерявшие  свои потребительские свойства.  </a:t>
            </a:r>
          </a:p>
          <a:p>
            <a:pPr>
              <a:buNone/>
            </a:pP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Отходы подразделяются на следующие виды: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бытовые (отходы жизнедеятельности человека);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строительные (остатки строительных материалов, мусор);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промышленные (остатки сырья и вредные вещества);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сельскохозяйственные (удобрения, корма, испорченные продукты);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радиоактивные (вредные материалы и вещества).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868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Классификация бытовых отходов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Бытовые отходы делятся на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следующие категории: 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отходы органического 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характера;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стекло;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металл;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резина;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древесный мусор;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бумажные обрезки;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пластмассовые продукты;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текстиль;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кожаные предметы.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lvl="0"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быту можно часто встретить отходы ,</a:t>
            </a:r>
          </a:p>
          <a:p>
            <a:pPr lvl="0"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которые далеко не безопасны – это </a:t>
            </a:r>
          </a:p>
          <a:p>
            <a:pPr lvl="0" fontAlgn="base">
              <a:buNone/>
            </a:pP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спецотходы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 ним относятся:</a:t>
            </a:r>
          </a:p>
          <a:p>
            <a:pPr lvl="0" fontAlgn="base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использованные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батарейки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гаджеты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base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красок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лаков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клеев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остатки косметики (тени для век, лак для ногтей, жидкость для снятия лака);</a:t>
            </a:r>
          </a:p>
          <a:p>
            <a:pPr lvl="0" fontAlgn="base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неиспользованные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просроченные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медикаменты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остатки бытовой химии (средства для чистки, дезодоранты, пятновыводители, аэрозоли, средства по уходу за мебелью и др.).</a:t>
            </a:r>
          </a:p>
          <a:p>
            <a:endParaRPr lang="ru-RU" dirty="0"/>
          </a:p>
        </p:txBody>
      </p:sp>
      <p:pic>
        <p:nvPicPr>
          <p:cNvPr id="8" name="Picture 2" descr="Вторичная переработка отходов - рециклинг | lider-group.pr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7991" y="3519379"/>
            <a:ext cx="1913859" cy="1254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 ТБО в России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753" y="1052624"/>
            <a:ext cx="5411973" cy="350874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Большая  часть мусора приходится на  пищевые отходы.</a:t>
            </a:r>
            <a:endPara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Большая  часть мусора приходится на  пищевые отходы.</a:t>
            </a:r>
            <a:endPara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7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Большая  часть мусора приходится на  пищевые отходы.</a:t>
            </a:r>
            <a:endParaRPr lang="ru-RU" sz="17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922334" y="1152475"/>
            <a:ext cx="2881423" cy="24625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Раздельный сбор ТБО — шаг к экологической безопасности государств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018" y="980440"/>
            <a:ext cx="5422605" cy="297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лассификация и утилизация твердых бытовых отходов | Металлургический  портал MetalSpace.ru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6009" y="1020725"/>
            <a:ext cx="3125972" cy="25518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Вторичная переработка отходов - рециклинг | lider-group.pr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5712" y="3657600"/>
            <a:ext cx="1988288" cy="148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939</Words>
  <Application>Microsoft Office PowerPoint</Application>
  <PresentationFormat>Экран (16:9)</PresentationFormat>
  <Paragraphs>227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Simple Light</vt:lpstr>
      <vt:lpstr>Индивидуальный итоговый проект на тему  «Проблема бытовых отходов»</vt:lpstr>
      <vt:lpstr>Эпиграф: «Мусор на улице начинается с мусора в голове…»</vt:lpstr>
      <vt:lpstr>Актуальность проекта  </vt:lpstr>
      <vt:lpstr>Гипотеза:</vt:lpstr>
      <vt:lpstr>Цель  проекта: выяснить, почему на сегодняшний день проблема бытовых отходов  является  актуальной. </vt:lpstr>
      <vt:lpstr>Этапы работы над проектом </vt:lpstr>
      <vt:lpstr>Отходы и их классификация</vt:lpstr>
      <vt:lpstr>Классификация бытовых отходов</vt:lpstr>
      <vt:lpstr>Состав ТБО в России</vt:lpstr>
      <vt:lpstr>Бытовые отходы как экологическая проблема </vt:lpstr>
      <vt:lpstr>Сравнительные показатели количества бытовых отходов в разных странах</vt:lpstr>
      <vt:lpstr>Бытовые отходы как экологическая проблема </vt:lpstr>
      <vt:lpstr>Слайд 13</vt:lpstr>
      <vt:lpstr>Способы утилизации бытовых отходов</vt:lpstr>
      <vt:lpstr>Практическая часть Определение количества бытовых отходов, производимых моей семьей </vt:lpstr>
      <vt:lpstr>Заключение, выводы </vt:lpstr>
      <vt:lpstr>Есть такое твердое правило... Встал поутру, умылся, привел себя в порядок — и сразу приведи в порядок свою планету…  (Антуан де Сент-Экзюпери «Маленький принц)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Вторая жизнь вещам из мусорной корзины</dc:title>
  <cp:lastModifiedBy>Zverdvd.org</cp:lastModifiedBy>
  <cp:revision>285</cp:revision>
  <dcterms:modified xsi:type="dcterms:W3CDTF">2022-02-14T15:21:31Z</dcterms:modified>
</cp:coreProperties>
</file>