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3AF3"/>
    <a:srgbClr val="FF8181"/>
    <a:srgbClr val="90F7FA"/>
    <a:srgbClr val="00FF99"/>
    <a:srgbClr val="FF7575"/>
    <a:srgbClr val="71FFC6"/>
    <a:srgbClr val="FFCCCC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wallpaper_19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 userDrawn="1"/>
        </p:nvSpPr>
        <p:spPr>
          <a:xfrm>
            <a:off x="1214414" y="3929067"/>
            <a:ext cx="4857784" cy="1857388"/>
          </a:xfrm>
          <a:prstGeom prst="wedgeRoundRectCallout">
            <a:avLst>
              <a:gd name="adj1" fmla="val 59428"/>
              <a:gd name="adj2" fmla="val 11902"/>
              <a:gd name="adj3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 userDrawn="1"/>
        </p:nvSpPr>
        <p:spPr>
          <a:xfrm>
            <a:off x="928662" y="857232"/>
            <a:ext cx="7215238" cy="2357454"/>
          </a:xfrm>
          <a:prstGeom prst="cloudCallout">
            <a:avLst>
              <a:gd name="adj1" fmla="val 28779"/>
              <a:gd name="adj2" fmla="val 67110"/>
            </a:avLst>
          </a:prstGeom>
          <a:solidFill>
            <a:srgbClr val="FFCCCC"/>
          </a:solidFill>
          <a:ln>
            <a:solidFill>
              <a:srgbClr val="FF7575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0017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1438" y="71438"/>
            <a:ext cx="9001156" cy="6715148"/>
          </a:xfrm>
          <a:prstGeom prst="rect">
            <a:avLst/>
          </a:prstGeom>
          <a:noFill/>
          <a:ln w="57150">
            <a:solidFill>
              <a:srgbClr val="00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5" indent="0">
              <a:buNone/>
              <a:defRPr sz="2800"/>
            </a:lvl2pPr>
            <a:lvl3pPr marL="914290" indent="0">
              <a:buNone/>
              <a:defRPr sz="2400"/>
            </a:lvl3pPr>
            <a:lvl4pPr marL="1371435" indent="0">
              <a:buNone/>
              <a:defRPr sz="2000"/>
            </a:lvl4pPr>
            <a:lvl5pPr marL="1828581" indent="0">
              <a:buNone/>
              <a:defRPr sz="2000"/>
            </a:lvl5pPr>
            <a:lvl6pPr marL="2285726" indent="0">
              <a:buNone/>
              <a:defRPr sz="2000"/>
            </a:lvl6pPr>
            <a:lvl7pPr marL="2742871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6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28597" y="357167"/>
            <a:ext cx="8286808" cy="114300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ED727-27CD-4E07-8BCC-54F7ACA67BF1}" type="datetimeFigureOut">
              <a:rPr lang="ru-RU" smtClean="0"/>
              <a:pPr/>
              <a:t>25.07.2017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2D7C6-DFB1-429C-A9F0-1B3ACF66FE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14282" y="214290"/>
            <a:ext cx="8715436" cy="6500858"/>
          </a:xfrm>
          <a:prstGeom prst="rect">
            <a:avLst/>
          </a:prstGeom>
          <a:noFill/>
          <a:ln w="76200">
            <a:solidFill>
              <a:srgbClr val="FF818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9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9" indent="-342859" algn="l" defTabSz="91429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1" indent="-285716" algn="l" defTabSz="91429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3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8" indent="-228573" algn="l" defTabSz="91429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3" indent="-228573" algn="l" defTabSz="91429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98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91429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196753"/>
            <a:ext cx="7772400" cy="177344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«Эколого-развивающая среда на территории МБДОУ №18 д/с «Улыбка»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4208512" cy="936104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Дизайн-проект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Мультимедийная</a:t>
            </a:r>
            <a:r>
              <a:rPr lang="ru-RU" dirty="0" smtClean="0">
                <a:solidFill>
                  <a:srgbClr val="FF0000"/>
                </a:solidFill>
              </a:rPr>
              <a:t> презентация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4708526"/>
          </a:xfrm>
        </p:spPr>
        <p:txBody>
          <a:bodyPr/>
          <a:lstStyle/>
          <a:p>
            <a:pPr>
              <a:buNone/>
            </a:pPr>
            <a:r>
              <a:rPr lang="ru-RU" i="1" dirty="0" smtClean="0">
                <a:solidFill>
                  <a:srgbClr val="153AF3"/>
                </a:solidFill>
              </a:rPr>
              <a:t>            Демонстрация слайдов, доклад.</a:t>
            </a:r>
            <a:endParaRPr lang="ru-RU" i="1" dirty="0">
              <a:solidFill>
                <a:srgbClr val="153AF3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024322">
            <a:off x="85088" y="2357261"/>
            <a:ext cx="2376265" cy="197467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26223" y="4065221"/>
            <a:ext cx="2102208" cy="254551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2378" y="2067213"/>
            <a:ext cx="1980290" cy="256611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28822">
            <a:off x="6664348" y="3698859"/>
            <a:ext cx="2111336" cy="28146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12159" y="1556792"/>
            <a:ext cx="2880321" cy="2520280"/>
          </a:xfrm>
        </p:spPr>
        <p:txBody>
          <a:bodyPr>
            <a:normAutofit/>
          </a:bodyPr>
          <a:lstStyle/>
          <a:p>
            <a:r>
              <a:rPr lang="ru-RU" sz="1200" dirty="0" smtClean="0">
                <a:solidFill>
                  <a:srgbClr val="FF0000"/>
                </a:solidFill>
              </a:rPr>
              <a:t>2-й этап</a:t>
            </a:r>
            <a:br>
              <a:rPr lang="ru-RU" sz="1200" dirty="0" smtClean="0">
                <a:solidFill>
                  <a:srgbClr val="FF0000"/>
                </a:solidFill>
              </a:rPr>
            </a:br>
            <a:r>
              <a:rPr lang="ru-RU" sz="1200" dirty="0" smtClean="0">
                <a:solidFill>
                  <a:srgbClr val="FF0000"/>
                </a:solidFill>
              </a:rPr>
              <a:t>Методический</a:t>
            </a:r>
            <a:br>
              <a:rPr lang="ru-RU" sz="1200" dirty="0" smtClean="0">
                <a:solidFill>
                  <a:srgbClr val="FF0000"/>
                </a:solidFill>
              </a:rPr>
            </a:br>
            <a:r>
              <a:rPr lang="ru-RU" sz="1200" i="1" dirty="0" smtClean="0">
                <a:solidFill>
                  <a:srgbClr val="153AF3"/>
                </a:solidFill>
              </a:rPr>
              <a:t>-Круглый стол «Развивающая среда в ДОУ»;</a:t>
            </a:r>
            <a:br>
              <a:rPr lang="ru-RU" sz="1200" i="1" dirty="0" smtClean="0">
                <a:solidFill>
                  <a:srgbClr val="153AF3"/>
                </a:solidFill>
              </a:rPr>
            </a:br>
            <a:r>
              <a:rPr lang="ru-RU" sz="1200" i="1" dirty="0" smtClean="0">
                <a:solidFill>
                  <a:srgbClr val="153AF3"/>
                </a:solidFill>
              </a:rPr>
              <a:t>-Методический  коллоквиум «Перспективное дизайн-планирование участков»;</a:t>
            </a:r>
            <a:br>
              <a:rPr lang="ru-RU" sz="1200" i="1" dirty="0" smtClean="0">
                <a:solidFill>
                  <a:srgbClr val="153AF3"/>
                </a:solidFill>
              </a:rPr>
            </a:br>
            <a:r>
              <a:rPr lang="ru-RU" sz="1200" i="1" dirty="0" smtClean="0">
                <a:solidFill>
                  <a:srgbClr val="153AF3"/>
                </a:solidFill>
              </a:rPr>
              <a:t>-Педагогический час  по проблемам построения развивающей среды на территории ДОУ;</a:t>
            </a:r>
            <a:br>
              <a:rPr lang="ru-RU" sz="1200" i="1" dirty="0" smtClean="0">
                <a:solidFill>
                  <a:srgbClr val="153AF3"/>
                </a:solidFill>
              </a:rPr>
            </a:br>
            <a:r>
              <a:rPr lang="ru-RU" sz="1200" i="1" dirty="0" smtClean="0">
                <a:solidFill>
                  <a:srgbClr val="153AF3"/>
                </a:solidFill>
              </a:rPr>
              <a:t>-Семинар-практикум «Моделирование прогулочных площадок» и др.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131840" y="3140968"/>
            <a:ext cx="3024336" cy="1944216"/>
          </a:xfrm>
          <a:prstGeom prst="ellipse">
            <a:avLst/>
          </a:prstGeom>
          <a:noFill/>
          <a:ln>
            <a:solidFill>
              <a:srgbClr val="FF81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491880" y="3501009"/>
            <a:ext cx="2304256" cy="1200329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Дизайн-проект «Эколого-развивающая среда на территории ДОУ»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251520" y="1556792"/>
            <a:ext cx="3600400" cy="2448271"/>
          </a:xfrm>
          <a:prstGeom prst="hexagon">
            <a:avLst/>
          </a:prstGeom>
          <a:noFill/>
          <a:ln>
            <a:solidFill>
              <a:srgbClr val="90F7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 1-й этап</a:t>
            </a:r>
          </a:p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Организационно-теоретический: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-Консультация по вопросам охраны окружающей  среды с опорой на нормативные документы;</a:t>
            </a:r>
          </a:p>
          <a:p>
            <a:pPr algn="ctr"/>
            <a:r>
              <a:rPr lang="ru-RU" sz="1200" dirty="0" smtClean="0">
                <a:solidFill>
                  <a:srgbClr val="153AF3"/>
                </a:solidFill>
              </a:rPr>
              <a:t>-</a:t>
            </a:r>
            <a:r>
              <a:rPr lang="ru-RU" sz="1200" i="1" dirty="0" smtClean="0">
                <a:solidFill>
                  <a:srgbClr val="153AF3"/>
                </a:solidFill>
              </a:rPr>
              <a:t>Разработка диагностической карты по повышению профессиональной компетентности педагогов по вопросам экологического образования, мониторинг изучения готовности педагогов и др.</a:t>
            </a:r>
            <a:endParaRPr lang="ru-RU" sz="1200" dirty="0" smtClean="0">
              <a:solidFill>
                <a:srgbClr val="153AF3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8" name="Шестиугольник 7"/>
          <p:cNvSpPr/>
          <p:nvPr/>
        </p:nvSpPr>
        <p:spPr>
          <a:xfrm>
            <a:off x="5652120" y="1412776"/>
            <a:ext cx="3537373" cy="2664296"/>
          </a:xfrm>
          <a:prstGeom prst="hexagon">
            <a:avLst/>
          </a:prstGeom>
          <a:noFill/>
          <a:ln>
            <a:solidFill>
              <a:srgbClr val="90F7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9" name="Шестиугольник 8"/>
          <p:cNvSpPr/>
          <p:nvPr/>
        </p:nvSpPr>
        <p:spPr>
          <a:xfrm>
            <a:off x="395536" y="4149080"/>
            <a:ext cx="3384376" cy="2376264"/>
          </a:xfrm>
          <a:prstGeom prst="hexagon">
            <a:avLst/>
          </a:prstGeom>
          <a:noFill/>
          <a:ln>
            <a:solidFill>
              <a:srgbClr val="90F7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0" name="Шестиугольник 9"/>
          <p:cNvSpPr/>
          <p:nvPr/>
        </p:nvSpPr>
        <p:spPr>
          <a:xfrm>
            <a:off x="5508104" y="4149080"/>
            <a:ext cx="3312368" cy="2448272"/>
          </a:xfrm>
          <a:prstGeom prst="hexagon">
            <a:avLst/>
          </a:prstGeom>
          <a:noFill/>
          <a:ln>
            <a:solidFill>
              <a:srgbClr val="90F7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68571" y="644493"/>
            <a:ext cx="8219256" cy="432048"/>
          </a:xfrm>
          <a:prstGeom prst="rect">
            <a:avLst/>
          </a:prstGeom>
        </p:spPr>
        <p:txBody>
          <a:bodyPr vert="horz" lIns="91429" tIns="45715" rIns="91429" bIns="45715" rtlCol="0" anchor="ctr">
            <a:noAutofit/>
          </a:bodyPr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Системная паутинка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95536" y="4149080"/>
            <a:ext cx="3168352" cy="2304256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3-й этап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Практический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53AF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-Семинар-презентация «Инновационные экологические пространства в ДОУ»;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1" dirty="0" smtClean="0">
                <a:solidFill>
                  <a:srgbClr val="153AF3"/>
                </a:solidFill>
                <a:latin typeface="+mj-lt"/>
                <a:ea typeface="+mj-ea"/>
                <a:cs typeface="+mj-cs"/>
              </a:rPr>
              <a:t>-Проведение конкурса «Лучшая прогулочная площадка»;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53AF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-Взаимопосещение прогулочных площадок;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1" dirty="0" smtClean="0">
                <a:solidFill>
                  <a:srgbClr val="153AF3"/>
                </a:solidFill>
                <a:latin typeface="+mj-lt"/>
                <a:ea typeface="+mj-ea"/>
                <a:cs typeface="+mj-cs"/>
              </a:rPr>
              <a:t>-Дискуссия «Какие рекомендации по данному направлению можно предложить родителям?»;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53AF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-Отчет о проведении смотра-конкурса природоохранной зоны и др.</a:t>
            </a:r>
            <a:endParaRPr kumimoji="0" lang="ru-RU" sz="1200" b="0" i="1" u="none" strike="noStrike" kern="1200" cap="none" spc="0" normalizeH="0" baseline="0" noProof="0" dirty="0">
              <a:ln>
                <a:noFill/>
              </a:ln>
              <a:solidFill>
                <a:srgbClr val="153AF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5724128" y="4149080"/>
            <a:ext cx="3024336" cy="2448272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4-й этап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Аналитический 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53AF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-Совет педагогов «Инновационные подходы к созданию развивающей среды на </a:t>
            </a:r>
            <a:r>
              <a:rPr lang="ru-RU" sz="1200" i="1" dirty="0" smtClean="0">
                <a:solidFill>
                  <a:srgbClr val="153AF3"/>
                </a:solidFill>
                <a:latin typeface="+mj-lt"/>
                <a:ea typeface="+mj-ea"/>
                <a:cs typeface="+mj-cs"/>
              </a:rPr>
              <a:t>территории ДОУ»;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1" dirty="0" smtClean="0">
                <a:solidFill>
                  <a:srgbClr val="153AF3"/>
                </a:solidFill>
                <a:latin typeface="+mj-lt"/>
                <a:ea typeface="+mj-ea"/>
                <a:cs typeface="+mj-cs"/>
              </a:rPr>
              <a:t>-Мониторинг результатов уровня профессионального развития педагогов, анализ уровня экологического воспитания дошкольников и их родителей;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1" dirty="0" smtClean="0">
                <a:solidFill>
                  <a:srgbClr val="153AF3"/>
                </a:solidFill>
                <a:latin typeface="+mj-lt"/>
                <a:ea typeface="+mj-ea"/>
                <a:cs typeface="+mj-cs"/>
              </a:rPr>
              <a:t>-Педагогический час «Подведение итогов  работы по дизайн- проекту».</a:t>
            </a:r>
          </a:p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i="1" dirty="0" smtClean="0">
              <a:solidFill>
                <a:srgbClr val="153AF3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6" name="Прямая со стрелкой 15"/>
          <p:cNvCxnSpPr>
            <a:stCxn id="4" idx="0"/>
            <a:endCxn id="8" idx="3"/>
          </p:cNvCxnSpPr>
          <p:nvPr/>
        </p:nvCxnSpPr>
        <p:spPr>
          <a:xfrm flipV="1">
            <a:off x="4644008" y="2744924"/>
            <a:ext cx="1008112" cy="396044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0"/>
            <a:endCxn id="6" idx="0"/>
          </p:cNvCxnSpPr>
          <p:nvPr/>
        </p:nvCxnSpPr>
        <p:spPr>
          <a:xfrm flipH="1" flipV="1">
            <a:off x="3851920" y="2780928"/>
            <a:ext cx="792088" cy="36004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4"/>
            <a:endCxn id="9" idx="0"/>
          </p:cNvCxnSpPr>
          <p:nvPr/>
        </p:nvCxnSpPr>
        <p:spPr>
          <a:xfrm flipH="1">
            <a:off x="3779912" y="5085184"/>
            <a:ext cx="864096" cy="25202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4"/>
            <a:endCxn id="10" idx="3"/>
          </p:cNvCxnSpPr>
          <p:nvPr/>
        </p:nvCxnSpPr>
        <p:spPr>
          <a:xfrm>
            <a:off x="4644008" y="5085184"/>
            <a:ext cx="864096" cy="28803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36104"/>
          </a:xfrm>
        </p:spPr>
        <p:txBody>
          <a:bodyPr>
            <a:noAutofit/>
          </a:bodyPr>
          <a:lstStyle/>
          <a:p>
            <a:pPr lvl="0"/>
            <a:r>
              <a:rPr lang="ru-RU" dirty="0" smtClean="0">
                <a:solidFill>
                  <a:srgbClr val="FF0000"/>
                </a:solidFill>
              </a:rPr>
              <a:t>Системная паутинка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00808"/>
            <a:ext cx="7992888" cy="9144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Мероприятия по созданию развивающей среды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3140968"/>
            <a:ext cx="2088232" cy="3384376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1-й этап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Подготовительный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-Анкетирование, диагностирование родителей, детей;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-Изучение литературы по теме дизайн - проекта;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-Выращивание рассады;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-Обновление прогулочных площадок;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-Проведение природоохранительных мероприятий «Очистим участок от мусора».</a:t>
            </a: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71800" y="3140968"/>
            <a:ext cx="3816424" cy="3384376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2-й этап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Основной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Краткосрочные проекты «Цветочное наслаждение», «Растения – </a:t>
            </a:r>
            <a:r>
              <a:rPr lang="ru-RU" sz="1200" i="1" dirty="0" err="1" smtClean="0">
                <a:solidFill>
                  <a:srgbClr val="153AF3"/>
                </a:solidFill>
              </a:rPr>
              <a:t>фитотерапевты</a:t>
            </a:r>
            <a:r>
              <a:rPr lang="ru-RU" sz="1200" i="1" dirty="0" smtClean="0">
                <a:solidFill>
                  <a:srgbClr val="153AF3"/>
                </a:solidFill>
              </a:rPr>
              <a:t>», «Наш участок самый лучший»;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-НОД с детьми младшего возраста : «Чудесный мешочек», «Песочные струйки», «Что в коробке?»;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-НОД с детьми среднего дошкольного возраста: «Маленькие огородники», «Путешествие внутрь грядки»;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-НОД с детьми старшего дошкольного  возраста: «Клумбы для бабочек», «Природоохранные акции»;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-Мониторинг промежуточных результатов;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-Конкурс детского рисунка «Наш любимый детский сад» и др.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04248" y="3212976"/>
            <a:ext cx="1944216" cy="3312368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3-й этап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Заключительный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-Контрольно-оценочная деятельность;</a:t>
            </a:r>
          </a:p>
          <a:p>
            <a:pPr algn="ctr"/>
            <a:r>
              <a:rPr lang="ru-RU" sz="1200" i="1" dirty="0" smtClean="0">
                <a:solidFill>
                  <a:srgbClr val="153AF3"/>
                </a:solidFill>
              </a:rPr>
              <a:t>-Определение перспектив.</a:t>
            </a: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i="1" dirty="0" smtClean="0">
              <a:solidFill>
                <a:srgbClr val="153AF3"/>
              </a:solidFill>
            </a:endParaRPr>
          </a:p>
          <a:p>
            <a:pPr algn="ctr"/>
            <a:endParaRPr lang="ru-RU" sz="1200" b="1" dirty="0"/>
          </a:p>
        </p:txBody>
      </p:sp>
      <p:cxnSp>
        <p:nvCxnSpPr>
          <p:cNvPr id="9" name="Прямая со стрелкой 8"/>
          <p:cNvCxnSpPr>
            <a:stCxn id="4" idx="2"/>
            <a:endCxn id="5" idx="0"/>
          </p:cNvCxnSpPr>
          <p:nvPr/>
        </p:nvCxnSpPr>
        <p:spPr>
          <a:xfrm flipH="1">
            <a:off x="1439652" y="2615208"/>
            <a:ext cx="3096344" cy="52576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2"/>
            <a:endCxn id="6" idx="0"/>
          </p:cNvCxnSpPr>
          <p:nvPr/>
        </p:nvCxnSpPr>
        <p:spPr>
          <a:xfrm>
            <a:off x="4535996" y="2615208"/>
            <a:ext cx="144016" cy="525760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2"/>
            <a:endCxn id="7" idx="0"/>
          </p:cNvCxnSpPr>
          <p:nvPr/>
        </p:nvCxnSpPr>
        <p:spPr>
          <a:xfrm>
            <a:off x="4535996" y="2615208"/>
            <a:ext cx="3240360" cy="597768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8893382" cy="139566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600" i="1" dirty="0" smtClean="0">
                <a:solidFill>
                  <a:srgbClr val="153AF3"/>
                </a:solidFill>
              </a:rPr>
              <a:t>Связь экологического образования со всеми направлениями развития: физическим, социально-личностным, познавательно-речевым, художественно-эстетическим</a:t>
            </a:r>
            <a:r>
              <a:rPr lang="ru-RU" sz="2600" dirty="0" smtClean="0">
                <a:solidFill>
                  <a:srgbClr val="153AF3"/>
                </a:solidFill>
              </a:rPr>
              <a:t>.</a:t>
            </a:r>
            <a:endParaRPr lang="ru-RU" sz="2600" dirty="0">
              <a:solidFill>
                <a:srgbClr val="153AF3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237774">
            <a:off x="755576" y="1772816"/>
            <a:ext cx="3816424" cy="439248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20070">
            <a:off x="5116864" y="2029297"/>
            <a:ext cx="3591694" cy="4143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Паспорт проекта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091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Вид проекта: </a:t>
            </a:r>
            <a:r>
              <a:rPr lang="ru-RU" i="1" dirty="0" smtClean="0">
                <a:solidFill>
                  <a:srgbClr val="153AF3"/>
                </a:solidFill>
              </a:rPr>
              <a:t>познавательно-творческий.</a:t>
            </a: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Продолжительность :</a:t>
            </a:r>
            <a:r>
              <a:rPr lang="ru-RU" i="1" dirty="0" smtClean="0">
                <a:solidFill>
                  <a:srgbClr val="153AF3"/>
                </a:solidFill>
              </a:rPr>
              <a:t>краткосрочный.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Участники:  </a:t>
            </a:r>
            <a:r>
              <a:rPr lang="ru-RU" i="1" dirty="0" smtClean="0">
                <a:solidFill>
                  <a:srgbClr val="153AF3"/>
                </a:solidFill>
              </a:rPr>
              <a:t>коллектив детского сада, родители, дети.</a:t>
            </a:r>
          </a:p>
          <a:p>
            <a:pPr>
              <a:buNone/>
            </a:pPr>
            <a:endParaRPr lang="ru-RU" dirty="0" smtClean="0">
              <a:solidFill>
                <a:srgbClr val="153AF3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Образовательная область: </a:t>
            </a:r>
            <a:r>
              <a:rPr lang="ru-RU" i="1" dirty="0" smtClean="0">
                <a:solidFill>
                  <a:srgbClr val="153AF3"/>
                </a:solidFill>
              </a:rPr>
              <a:t>Познание. Окружающий мир.</a:t>
            </a:r>
            <a:endParaRPr lang="ru-RU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Актуальность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0E23E8"/>
                </a:solidFill>
              </a:rPr>
              <a:t>		Актуальностью экологических проблем в настоящее время вызвана необходимостью организации работы по формированию культуры природопользования и экологического сознания в обществе. Дошкольное детство – начальный этап формирования личности человека, его ценностной ориентации в окружающем мире.</a:t>
            </a:r>
          </a:p>
          <a:p>
            <a:pPr>
              <a:buNone/>
            </a:pPr>
            <a:r>
              <a:rPr lang="ru-RU" b="1" i="1" dirty="0" smtClean="0">
                <a:solidFill>
                  <a:srgbClr val="0E23E8"/>
                </a:solidFill>
              </a:rPr>
              <a:t>		Интерес дошкольников к познанию окружающего мира, актуальность дизайнерского оформления территории ДОУ привели к необходимости поиска новых путей решения данных проблем.</a:t>
            </a:r>
            <a:r>
              <a:rPr lang="ru-RU" i="1" dirty="0" smtClean="0">
                <a:solidFill>
                  <a:srgbClr val="0E23E8"/>
                </a:solidFill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Цель: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1"/>
            <a:ext cx="864096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i="1" dirty="0" smtClean="0">
                <a:solidFill>
                  <a:srgbClr val="0E23E8"/>
                </a:solidFill>
              </a:rPr>
              <a:t>Повышение уровня экологической культуры дошкольников путем создания инновационных экологических пространств.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3096" y="3140968"/>
            <a:ext cx="4993704" cy="33123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Задачи: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153AF3"/>
                </a:solidFill>
              </a:rPr>
              <a:t>-</a:t>
            </a:r>
            <a:r>
              <a:rPr lang="ru-RU" i="1" dirty="0" smtClean="0">
                <a:solidFill>
                  <a:srgbClr val="153AF3"/>
                </a:solidFill>
              </a:rPr>
              <a:t>создание условий на территории ДОУ для экологического образования дошкольников;</a:t>
            </a:r>
          </a:p>
          <a:p>
            <a:pPr>
              <a:buNone/>
            </a:pPr>
            <a:r>
              <a:rPr lang="ru-RU" i="1" dirty="0" smtClean="0">
                <a:solidFill>
                  <a:srgbClr val="153AF3"/>
                </a:solidFill>
              </a:rPr>
              <a:t>-обеспечение целостного подхода к оздоровлению детей средствами природы;</a:t>
            </a:r>
          </a:p>
          <a:p>
            <a:pPr>
              <a:buNone/>
            </a:pPr>
            <a:r>
              <a:rPr lang="ru-RU" i="1" dirty="0" smtClean="0">
                <a:solidFill>
                  <a:srgbClr val="153AF3"/>
                </a:solidFill>
              </a:rPr>
              <a:t>-воспитание у дошкольников осознанно-бережного отношения к природному миру, чувства взаимопомощи, сотрудничества;</a:t>
            </a:r>
          </a:p>
          <a:p>
            <a:pPr>
              <a:buNone/>
            </a:pPr>
            <a:r>
              <a:rPr lang="ru-RU" i="1" dirty="0" smtClean="0">
                <a:solidFill>
                  <a:srgbClr val="153AF3"/>
                </a:solidFill>
              </a:rPr>
              <a:t>-привлечение коллектива ДОУ и родителей воспитанников к созданию эколого-развивающей среды на территории ДОУ;</a:t>
            </a:r>
          </a:p>
          <a:p>
            <a:pPr>
              <a:buNone/>
            </a:pPr>
            <a:r>
              <a:rPr lang="ru-RU" i="1" dirty="0" smtClean="0">
                <a:solidFill>
                  <a:srgbClr val="153AF3"/>
                </a:solidFill>
              </a:rPr>
              <a:t>-повышение профессиональной компетентности педагогов и уровня знаний родителей воспитанников в вопросах создания эколого-развивающей среды.</a:t>
            </a:r>
            <a:endParaRPr lang="ru-RU" dirty="0">
              <a:solidFill>
                <a:srgbClr val="153AF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Основные направления: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>
                <a:solidFill>
                  <a:srgbClr val="153AF3"/>
                </a:solidFill>
              </a:rPr>
              <a:t>-разработка перспективного плана работы с педагогами;</a:t>
            </a:r>
          </a:p>
          <a:p>
            <a:pPr>
              <a:buNone/>
            </a:pPr>
            <a:r>
              <a:rPr lang="ru-RU" i="1" dirty="0" smtClean="0">
                <a:solidFill>
                  <a:srgbClr val="153AF3"/>
                </a:solidFill>
              </a:rPr>
              <a:t>-организация работы творческой группы по созданию развивающей среды;</a:t>
            </a:r>
          </a:p>
          <a:p>
            <a:pPr>
              <a:buNone/>
            </a:pPr>
            <a:r>
              <a:rPr lang="ru-RU" i="1" dirty="0" smtClean="0">
                <a:solidFill>
                  <a:srgbClr val="153AF3"/>
                </a:solidFill>
              </a:rPr>
              <a:t>-мероприятия с участием педагогов, детей и родителей.</a:t>
            </a:r>
            <a:endParaRPr lang="ru-RU" i="1" dirty="0">
              <a:solidFill>
                <a:srgbClr val="153AF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Предполагаемый результат: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153AF3"/>
                </a:solidFill>
              </a:rPr>
              <a:t>	В результате реализации дизайн - проекта дошкольное учреждение превратится в современное развивающее экологическое пространство. Предложенные подходы к созданию эколого-развивающей среды в ДОУ будут способствовать достижению высоких результатов, в т.ч. снижению заболеваемости детей, повышению уровня экологической культуры у воспитанников, их родителей и педагогов.</a:t>
            </a:r>
            <a:endParaRPr lang="ru-RU" i="1" dirty="0">
              <a:solidFill>
                <a:srgbClr val="153AF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Продукт проектной деятельности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1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i="1" dirty="0" smtClean="0">
                <a:solidFill>
                  <a:srgbClr val="153AF3"/>
                </a:solidFill>
              </a:rPr>
              <a:t>Дорожки здоровья, игровые постройки на развитие двигательной активности, гуси-лебеди, паровозик, многофункциональная песочница, цветочный колодец и др.; цветочная феерия на территории ДОУ.</a:t>
            </a:r>
            <a:endParaRPr lang="ru-RU" sz="2800" i="1" dirty="0">
              <a:solidFill>
                <a:srgbClr val="153AF3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93123" y="3716124"/>
            <a:ext cx="2314599" cy="295173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78014" y="3356992"/>
            <a:ext cx="2376264" cy="295173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261129">
            <a:off x="482640" y="3978299"/>
            <a:ext cx="3382981" cy="2427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495</Words>
  <Application>Microsoft Office PowerPoint</Application>
  <PresentationFormat>Экран (4:3)</PresentationFormat>
  <Paragraphs>81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«Эколого-развивающая среда на территории МБДОУ №18 д/с «Улыбка»</vt:lpstr>
      <vt:lpstr>Презентация PowerPoint</vt:lpstr>
      <vt:lpstr>Паспорт проекта</vt:lpstr>
      <vt:lpstr>Актуальность</vt:lpstr>
      <vt:lpstr>Цель:</vt:lpstr>
      <vt:lpstr>Задачи:</vt:lpstr>
      <vt:lpstr>Основные направления:</vt:lpstr>
      <vt:lpstr>Предполагаемый результат:</vt:lpstr>
      <vt:lpstr>Продукт проектной деятельности</vt:lpstr>
      <vt:lpstr>Мультимедийная презентация</vt:lpstr>
      <vt:lpstr>2-й этап Методический -Круглый стол «Развивающая среда в ДОУ»; -Методический  коллоквиум «Перспективное дизайн-планирование участков»; -Педагогический час  по проблемам построения развивающей среды на территории ДОУ; -Семинар-практикум «Моделирование прогулочных площадок» и др.</vt:lpstr>
      <vt:lpstr>Системная паутинка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Corowina</dc:creator>
  <cp:lastModifiedBy>Пользователь</cp:lastModifiedBy>
  <cp:revision>23</cp:revision>
  <dcterms:created xsi:type="dcterms:W3CDTF">2013-02-09T17:45:17Z</dcterms:created>
  <dcterms:modified xsi:type="dcterms:W3CDTF">2017-07-25T03:26:00Z</dcterms:modified>
</cp:coreProperties>
</file>