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94" r:id="rId3"/>
    <p:sldId id="261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59" r:id="rId3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990000"/>
    <a:srgbClr val="54DCEA"/>
    <a:srgbClr val="FEBAEB"/>
    <a:srgbClr val="FF00FF"/>
    <a:srgbClr val="5BFFA5"/>
    <a:srgbClr val="CCECFF"/>
    <a:srgbClr val="66CCFF"/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284" y="-3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7F730-B4CD-49E8-A808-CA33A53997AA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546BD-140E-475E-8DB7-361F22F8BB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632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546BD-140E-475E-8DB7-361F22F8BB7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3484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5902424" cy="1102519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4" name="Рисунок 22" descr="Описание: http://gym.uzl-school.ru/i/1zh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482"/>
          <a:stretch/>
        </p:blipFill>
        <p:spPr bwMode="auto">
          <a:xfrm>
            <a:off x="5940152" y="470476"/>
            <a:ext cx="2697061" cy="1972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12676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5FD9A1E-6690-46A1-B7D7-108AFBEA16E1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0F6E0E1-8BC7-4200-8A5B-0C3532007A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489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5FD9A1E-6690-46A1-B7D7-108AFBEA16E1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0F6E0E1-8BC7-4200-8A5B-0C3532007A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794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491630"/>
            <a:ext cx="7056784" cy="3240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6983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453990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5576" y="1491629"/>
            <a:ext cx="3740224" cy="3240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91630"/>
            <a:ext cx="3884240" cy="32403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964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242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44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788706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5FD9A1E-6690-46A1-B7D7-108AFBEA16E1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0F6E0E1-8BC7-4200-8A5B-0C3532007A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480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5FD9A1E-6690-46A1-B7D7-108AFBEA16E1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0F6E0E1-8BC7-4200-8A5B-0C3532007A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0771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83518"/>
            <a:ext cx="7848872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491630"/>
            <a:ext cx="7848872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0"/>
            <a:ext cx="214282" cy="51435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929718" y="11174"/>
            <a:ext cx="214282" cy="51435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мка 8"/>
          <p:cNvSpPr/>
          <p:nvPr userDrawn="1"/>
        </p:nvSpPr>
        <p:spPr>
          <a:xfrm>
            <a:off x="214282" y="0"/>
            <a:ext cx="8786874" cy="5154674"/>
          </a:xfrm>
          <a:prstGeom prst="frame">
            <a:avLst>
              <a:gd name="adj1" fmla="val 2554"/>
            </a:avLst>
          </a:prstGeom>
          <a:solidFill>
            <a:srgbClr val="FC10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Рамка 10"/>
          <p:cNvSpPr/>
          <p:nvPr userDrawn="1"/>
        </p:nvSpPr>
        <p:spPr>
          <a:xfrm>
            <a:off x="323528" y="139045"/>
            <a:ext cx="8606190" cy="4880977"/>
          </a:xfrm>
          <a:prstGeom prst="frame">
            <a:avLst>
              <a:gd name="adj1" fmla="val 2486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Рамка 11"/>
          <p:cNvSpPr/>
          <p:nvPr userDrawn="1"/>
        </p:nvSpPr>
        <p:spPr>
          <a:xfrm>
            <a:off x="467544" y="261759"/>
            <a:ext cx="8352928" cy="4642330"/>
          </a:xfrm>
          <a:prstGeom prst="frame">
            <a:avLst>
              <a:gd name="adj1" fmla="val 1364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Рамка 12"/>
          <p:cNvSpPr/>
          <p:nvPr userDrawn="1"/>
        </p:nvSpPr>
        <p:spPr>
          <a:xfrm>
            <a:off x="539552" y="344249"/>
            <a:ext cx="8208912" cy="4559840"/>
          </a:xfrm>
          <a:prstGeom prst="frame">
            <a:avLst>
              <a:gd name="adj1" fmla="val 1649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529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13" Type="http://schemas.openxmlformats.org/officeDocument/2006/relationships/slide" Target="slide14.xml"/><Relationship Id="rId18" Type="http://schemas.openxmlformats.org/officeDocument/2006/relationships/slide" Target="slide25.xml"/><Relationship Id="rId26" Type="http://schemas.openxmlformats.org/officeDocument/2006/relationships/slide" Target="slide24.xml"/><Relationship Id="rId3" Type="http://schemas.openxmlformats.org/officeDocument/2006/relationships/image" Target="../media/image2.jpeg"/><Relationship Id="rId21" Type="http://schemas.openxmlformats.org/officeDocument/2006/relationships/slide" Target="slide15.xml"/><Relationship Id="rId34" Type="http://schemas.openxmlformats.org/officeDocument/2006/relationships/slide" Target="slide30.xml"/><Relationship Id="rId7" Type="http://schemas.openxmlformats.org/officeDocument/2006/relationships/slide" Target="slide28.xml"/><Relationship Id="rId12" Type="http://schemas.openxmlformats.org/officeDocument/2006/relationships/slide" Target="slide18.xml"/><Relationship Id="rId17" Type="http://schemas.openxmlformats.org/officeDocument/2006/relationships/slide" Target="slide16.xml"/><Relationship Id="rId25" Type="http://schemas.openxmlformats.org/officeDocument/2006/relationships/slide" Target="slide17.xml"/><Relationship Id="rId33" Type="http://schemas.openxmlformats.org/officeDocument/2006/relationships/slide" Target="slide31.xml"/><Relationship Id="rId2" Type="http://schemas.openxmlformats.org/officeDocument/2006/relationships/notesSlide" Target="../notesSlides/notesSlide1.xml"/><Relationship Id="rId16" Type="http://schemas.openxmlformats.org/officeDocument/2006/relationships/slide" Target="slide22.xml"/><Relationship Id="rId20" Type="http://schemas.openxmlformats.org/officeDocument/2006/relationships/slide" Target="slide19.xml"/><Relationship Id="rId29" Type="http://schemas.openxmlformats.org/officeDocument/2006/relationships/slide" Target="slide3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7.xml"/><Relationship Id="rId11" Type="http://schemas.openxmlformats.org/officeDocument/2006/relationships/slide" Target="slide4.xml"/><Relationship Id="rId24" Type="http://schemas.openxmlformats.org/officeDocument/2006/relationships/slide" Target="slide12.xml"/><Relationship Id="rId32" Type="http://schemas.openxmlformats.org/officeDocument/2006/relationships/slide" Target="slide11.xml"/><Relationship Id="rId5" Type="http://schemas.openxmlformats.org/officeDocument/2006/relationships/slide" Target="slide23.xml"/><Relationship Id="rId15" Type="http://schemas.openxmlformats.org/officeDocument/2006/relationships/slide" Target="slide13.xml"/><Relationship Id="rId23" Type="http://schemas.openxmlformats.org/officeDocument/2006/relationships/slide" Target="slide8.xml"/><Relationship Id="rId28" Type="http://schemas.openxmlformats.org/officeDocument/2006/relationships/slide" Target="slide29.xml"/><Relationship Id="rId36" Type="http://schemas.openxmlformats.org/officeDocument/2006/relationships/slide" Target="slide36.xml"/><Relationship Id="rId10" Type="http://schemas.openxmlformats.org/officeDocument/2006/relationships/slide" Target="slide10.xml"/><Relationship Id="rId19" Type="http://schemas.openxmlformats.org/officeDocument/2006/relationships/slide" Target="slide9.xml"/><Relationship Id="rId31" Type="http://schemas.openxmlformats.org/officeDocument/2006/relationships/slide" Target="slide33.xml"/><Relationship Id="rId4" Type="http://schemas.openxmlformats.org/officeDocument/2006/relationships/slide" Target="slide21.xml"/><Relationship Id="rId9" Type="http://schemas.openxmlformats.org/officeDocument/2006/relationships/slide" Target="slide20.xml"/><Relationship Id="rId14" Type="http://schemas.openxmlformats.org/officeDocument/2006/relationships/slide" Target="slide6.xml"/><Relationship Id="rId22" Type="http://schemas.openxmlformats.org/officeDocument/2006/relationships/slide" Target="slide5.xml"/><Relationship Id="rId27" Type="http://schemas.openxmlformats.org/officeDocument/2006/relationships/slide" Target="slide7.xml"/><Relationship Id="rId30" Type="http://schemas.openxmlformats.org/officeDocument/2006/relationships/slide" Target="slide35.xml"/><Relationship Id="rId35" Type="http://schemas.openxmlformats.org/officeDocument/2006/relationships/slide" Target="slide3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928676"/>
            <a:ext cx="5786478" cy="237626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Интерактивная игра </a:t>
            </a:r>
            <a:r>
              <a:rPr lang="ru-RU" sz="4800" b="1" dirty="0" smtClean="0">
                <a:solidFill>
                  <a:srgbClr val="FF0000"/>
                </a:solidFill>
              </a:rPr>
              <a:t>«Волшебные произведения </a:t>
            </a:r>
            <a:br>
              <a:rPr lang="ru-RU" sz="4800" b="1" dirty="0" smtClean="0">
                <a:solidFill>
                  <a:srgbClr val="FF0000"/>
                </a:solidFill>
              </a:rPr>
            </a:br>
            <a:r>
              <a:rPr lang="ru-RU" sz="4800" b="1" dirty="0" err="1" smtClean="0">
                <a:solidFill>
                  <a:srgbClr val="FF0000"/>
                </a:solidFill>
              </a:rPr>
              <a:t>Габдуллы</a:t>
            </a:r>
            <a:r>
              <a:rPr lang="ru-RU" sz="4800" b="1" dirty="0" smtClean="0">
                <a:solidFill>
                  <a:srgbClr val="FF0000"/>
                </a:solidFill>
              </a:rPr>
              <a:t>  Тукая»</a:t>
            </a:r>
            <a:r>
              <a:rPr lang="ru-RU" sz="4800" b="1" dirty="0" smtClean="0"/>
              <a:t/>
            </a:r>
            <a:br>
              <a:rPr lang="ru-RU" sz="4800" b="1" dirty="0" smtClean="0"/>
            </a:b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86050" y="3286130"/>
            <a:ext cx="5952792" cy="124130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Разработала: </a:t>
            </a:r>
          </a:p>
          <a:p>
            <a:pPr>
              <a:lnSpc>
                <a:spcPct val="120000"/>
              </a:lnSpc>
            </a:pPr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Хамидуллина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Альфира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Раисовна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-  в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оспитатель  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МБДОУ «Детский сад «Росток» РТ </a:t>
            </a:r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Пестречинский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район с.Новое  </a:t>
            </a:r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Шигалеево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Ж  Царево  </a:t>
            </a:r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Вилладж</a:t>
            </a:r>
            <a:endParaRPr lang="ru-RU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39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54797" y="2084519"/>
            <a:ext cx="2090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+ 1 балл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27752" y="2763231"/>
            <a:ext cx="202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Доп. ход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6600" b="1" i="1" dirty="0">
                <a:solidFill>
                  <a:srgbClr val="5BFFA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Зигзаг УДАЧИ</a:t>
            </a:r>
            <a:endParaRPr lang="ru-RU" sz="6600" dirty="0">
              <a:solidFill>
                <a:srgbClr val="5BFFA5"/>
              </a:solidFill>
            </a:endParaRPr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7-конечная звезда 4"/>
          <p:cNvSpPr/>
          <p:nvPr/>
        </p:nvSpPr>
        <p:spPr>
          <a:xfrm>
            <a:off x="1547664" y="1491630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7-конечная звезда 5"/>
          <p:cNvSpPr/>
          <p:nvPr/>
        </p:nvSpPr>
        <p:spPr>
          <a:xfrm>
            <a:off x="5076056" y="930830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rgbClr val="54DCEA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429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652120" y="2507850"/>
            <a:ext cx="2090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- </a:t>
            </a:r>
            <a:r>
              <a:rPr lang="ru-RU" sz="4000" b="1" dirty="0"/>
              <a:t>1 балл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91191" y="2931790"/>
            <a:ext cx="2090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+ 1 балл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Зигзаг УДАЧИ</a:t>
            </a:r>
            <a:endParaRPr lang="ru-RU" sz="6600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7-конечная звезда 4"/>
          <p:cNvSpPr/>
          <p:nvPr/>
        </p:nvSpPr>
        <p:spPr>
          <a:xfrm>
            <a:off x="1544418" y="1779662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rgbClr val="99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7-конечная звезда 5"/>
          <p:cNvSpPr/>
          <p:nvPr/>
        </p:nvSpPr>
        <p:spPr>
          <a:xfrm>
            <a:off x="4928794" y="1347614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rgbClr val="00B05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108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6000" b="1" dirty="0" smtClean="0">
                <a:solidFill>
                  <a:srgbClr val="00B050"/>
                </a:solidFill>
              </a:rPr>
              <a:t>Задание 1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/>
              <a:t>Как  звали  забавного  ученика?</a:t>
            </a:r>
            <a:endParaRPr lang="ru-RU" sz="5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588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5400" b="1" dirty="0" smtClean="0">
                <a:solidFill>
                  <a:srgbClr val="FF0000"/>
                </a:solidFill>
              </a:rPr>
              <a:t>Задание 2</a:t>
            </a:r>
            <a:r>
              <a:rPr lang="ru-RU" sz="5400" dirty="0" smtClean="0">
                <a:solidFill>
                  <a:srgbClr val="00B050"/>
                </a:solidFill>
              </a:rPr>
              <a:t>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/>
              <a:t>Кого  боится  Су  </a:t>
            </a:r>
            <a:r>
              <a:rPr lang="ru-RU" sz="5400" b="1" dirty="0" err="1" smtClean="0"/>
              <a:t>анасы</a:t>
            </a:r>
            <a:r>
              <a:rPr lang="ru-RU" sz="5400" b="1" dirty="0" smtClean="0"/>
              <a:t>? </a:t>
            </a:r>
            <a:endParaRPr lang="ru-RU" sz="5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875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5400" b="1" dirty="0" smtClean="0">
                <a:solidFill>
                  <a:srgbClr val="00B0F0"/>
                </a:solidFill>
              </a:rPr>
              <a:t>Задание 3</a:t>
            </a:r>
            <a:r>
              <a:rPr lang="ru-RU" sz="5400" dirty="0" smtClean="0">
                <a:solidFill>
                  <a:srgbClr val="FFFF00"/>
                </a:solidFill>
              </a:rPr>
              <a:t> 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91630"/>
            <a:ext cx="7272808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/>
              <a:t>Куда  попала  мышь в стихотворении  Г.Тукая?</a:t>
            </a:r>
            <a:endParaRPr lang="ru-RU" sz="5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53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5400" b="1" dirty="0" smtClean="0">
                <a:solidFill>
                  <a:srgbClr val="002060"/>
                </a:solidFill>
              </a:rPr>
              <a:t>Задание 4</a:t>
            </a:r>
            <a:r>
              <a:rPr lang="ru-RU" sz="5400" dirty="0" smtClean="0">
                <a:solidFill>
                  <a:srgbClr val="00B050"/>
                </a:solidFill>
              </a:rPr>
              <a:t>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/>
              <a:t>Что  украл деревенский мальчик в сказке «Су  </a:t>
            </a:r>
            <a:r>
              <a:rPr lang="ru-RU" sz="5400" b="1" dirty="0" err="1" smtClean="0"/>
              <a:t>анасы</a:t>
            </a:r>
            <a:r>
              <a:rPr lang="ru-RU" sz="5400" b="1" dirty="0" smtClean="0"/>
              <a:t>»</a:t>
            </a:r>
            <a:endParaRPr lang="ru-RU" sz="5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7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5400" b="1" dirty="0" smtClean="0"/>
              <a:t>Задание 5</a:t>
            </a:r>
            <a:r>
              <a:rPr lang="ru-RU" sz="5400" dirty="0" smtClean="0">
                <a:solidFill>
                  <a:srgbClr val="00B050"/>
                </a:solidFill>
              </a:rPr>
              <a:t>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/>
              <a:t>Что  нашли  Коза  и Баран  по  дороге?</a:t>
            </a:r>
            <a:endParaRPr lang="ru-RU" sz="5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116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B050"/>
                </a:solidFill>
              </a:rPr>
              <a:t>Задание 6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Каких   зверей можно встретить в  лесу в  деревне  </a:t>
            </a:r>
            <a:r>
              <a:rPr lang="ru-RU" sz="4000" b="1" dirty="0" err="1" smtClean="0"/>
              <a:t>Кырлай</a:t>
            </a:r>
            <a:r>
              <a:rPr lang="ru-RU" sz="4000" b="1" dirty="0" smtClean="0"/>
              <a:t>, о котором  писал Г.Тукай  в  своем произведении?</a:t>
            </a:r>
            <a:endParaRPr lang="ru-RU" sz="40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77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Задание 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/>
              <a:t>Во времена  Г.Тукая как  назывались ученики?</a:t>
            </a:r>
            <a:endParaRPr lang="ru-RU" sz="48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755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B0F0"/>
                </a:solidFill>
              </a:rPr>
              <a:t>Задание 8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Как  назвали  мальчика, который кормил козу  в  стихотворении  Г.Тукая?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112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игры</a:t>
            </a:r>
            <a:endParaRPr lang="ru-RU" sz="7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Times New Roman" pitchFamily="18" charset="0"/>
              <a:buChar char="•"/>
              <a:defRPr/>
            </a:pPr>
            <a:r>
              <a:rPr lang="ru-RU" altLang="ru-RU" b="1" dirty="0" smtClean="0"/>
              <a:t>Каждый играет за себя</a:t>
            </a:r>
          </a:p>
          <a:p>
            <a:pPr>
              <a:buFont typeface="Times New Roman" pitchFamily="18" charset="0"/>
              <a:buChar char="•"/>
              <a:defRPr/>
            </a:pPr>
            <a:r>
              <a:rPr lang="ru-RU" altLang="ru-RU" b="1" dirty="0" smtClean="0"/>
              <a:t> Ответы записываются в тетради</a:t>
            </a:r>
          </a:p>
          <a:p>
            <a:pPr>
              <a:buFont typeface="Times New Roman" pitchFamily="18" charset="0"/>
              <a:buChar char="•"/>
              <a:defRPr/>
            </a:pPr>
            <a:r>
              <a:rPr lang="ru-RU" altLang="ru-RU" b="1" dirty="0" smtClean="0"/>
              <a:t> За правильно решенное задание – </a:t>
            </a:r>
            <a:r>
              <a:rPr lang="ru-RU" altLang="ru-RU" b="1" dirty="0" smtClean="0">
                <a:solidFill>
                  <a:srgbClr val="FF0066"/>
                </a:solidFill>
              </a:rPr>
              <a:t>1 балл</a:t>
            </a:r>
            <a:r>
              <a:rPr lang="ru-RU" altLang="ru-RU" b="1" dirty="0" smtClean="0"/>
              <a:t> </a:t>
            </a:r>
          </a:p>
          <a:p>
            <a:pPr>
              <a:buFont typeface="Times New Roman" pitchFamily="18" charset="0"/>
              <a:buChar char="•"/>
              <a:defRPr/>
            </a:pPr>
            <a:r>
              <a:rPr lang="ru-RU" altLang="ru-RU" b="1" dirty="0" smtClean="0"/>
              <a:t> Задания выбираете по очереди</a:t>
            </a:r>
          </a:p>
          <a:p>
            <a:pPr>
              <a:buFont typeface="Times New Roman" pitchFamily="18" charset="0"/>
              <a:buChar char="•"/>
              <a:defRPr/>
            </a:pPr>
            <a:r>
              <a:rPr lang="ru-RU" altLang="ru-RU" b="1" dirty="0" smtClean="0"/>
              <a:t> Выигрывает тот, кто набрал больше всего      </a:t>
            </a:r>
          </a:p>
          <a:p>
            <a:pPr>
              <a:defRPr/>
            </a:pPr>
            <a:r>
              <a:rPr lang="ru-RU" altLang="ru-RU" b="1" dirty="0" smtClean="0"/>
              <a:t>   баллов.</a:t>
            </a:r>
          </a:p>
          <a:p>
            <a:pPr marL="0" indent="0"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                                   </a:t>
            </a:r>
            <a:r>
              <a:rPr lang="ru-RU" sz="1700" b="1" dirty="0" smtClean="0"/>
              <a:t>(24 задания + 8 сюрпризов)</a:t>
            </a:r>
          </a:p>
        </p:txBody>
      </p:sp>
    </p:spTree>
    <p:extLst>
      <p:ext uri="{BB962C8B-B14F-4D97-AF65-F5344CB8AC3E}">
        <p14:creationId xmlns:p14="http://schemas.microsoft.com/office/powerpoint/2010/main" xmlns="" val="194975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2060"/>
                </a:solidFill>
              </a:rPr>
              <a:t>Задание 9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dirty="0" smtClean="0"/>
              <a:t>Много шерсти и  кудряшек – </a:t>
            </a:r>
          </a:p>
          <a:p>
            <a:pPr algn="ctr">
              <a:buNone/>
            </a:pPr>
            <a:r>
              <a:rPr lang="ru-RU" sz="4400" b="1" dirty="0" smtClean="0"/>
              <a:t>В  гости  к  нам пришел ……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536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/>
              <a:t>Задание 10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91630"/>
            <a:ext cx="7272808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Идет, идет, бородой трясет,</a:t>
            </a:r>
          </a:p>
          <a:p>
            <a:pPr algn="ctr">
              <a:buNone/>
            </a:pPr>
            <a:r>
              <a:rPr lang="ru-RU" sz="4400" b="1" dirty="0" smtClean="0"/>
              <a:t>Травки  просит:</a:t>
            </a:r>
          </a:p>
          <a:p>
            <a:pPr algn="ctr">
              <a:buNone/>
            </a:pPr>
            <a:r>
              <a:rPr lang="ru-RU" sz="4400" b="1" dirty="0" err="1" smtClean="0"/>
              <a:t>Ме</a:t>
            </a:r>
            <a:r>
              <a:rPr lang="ru-RU" sz="4400" b="1" dirty="0" smtClean="0"/>
              <a:t> – </a:t>
            </a:r>
            <a:r>
              <a:rPr lang="ru-RU" sz="4400" b="1" dirty="0" err="1" smtClean="0"/>
              <a:t>ме</a:t>
            </a:r>
            <a:r>
              <a:rPr lang="ru-RU" sz="4400" b="1" dirty="0" smtClean="0"/>
              <a:t> – </a:t>
            </a:r>
            <a:r>
              <a:rPr lang="ru-RU" sz="4400" b="1" dirty="0" err="1" smtClean="0"/>
              <a:t>ме</a:t>
            </a:r>
            <a:r>
              <a:rPr lang="ru-RU" sz="4400" b="1" dirty="0" smtClean="0"/>
              <a:t>, дай-ка травки </a:t>
            </a:r>
            <a:r>
              <a:rPr lang="ru-RU" sz="4400" b="1" dirty="0" err="1" smtClean="0"/>
              <a:t>мне-еее</a:t>
            </a:r>
            <a:r>
              <a:rPr lang="ru-RU" sz="4400" b="1" dirty="0" smtClean="0"/>
              <a:t>….. 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248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B050"/>
                </a:solidFill>
              </a:rPr>
              <a:t>Задание 11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52" y="1285866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Лает, косточки  грызет</a:t>
            </a:r>
          </a:p>
          <a:p>
            <a:pPr algn="ctr">
              <a:buNone/>
            </a:pPr>
            <a:r>
              <a:rPr lang="ru-RU" sz="4400" b="1" dirty="0" smtClean="0"/>
              <a:t>Мяч поймает, принесет!</a:t>
            </a:r>
          </a:p>
          <a:p>
            <a:pPr algn="ctr">
              <a:buNone/>
            </a:pPr>
            <a:r>
              <a:rPr lang="ru-RU" sz="4400" b="1" dirty="0" smtClean="0"/>
              <a:t>Скачет  радостно  у  ног,</a:t>
            </a:r>
          </a:p>
          <a:p>
            <a:pPr algn="ctr">
              <a:buNone/>
            </a:pPr>
            <a:r>
              <a:rPr lang="ru-RU" sz="4400" b="1" dirty="0" smtClean="0"/>
              <a:t>Это  маленький…..  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207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Задание 12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Ну, давай, </a:t>
            </a:r>
            <a:r>
              <a:rPr lang="ru-RU" b="1" dirty="0" err="1" smtClean="0"/>
              <a:t>Акбай</a:t>
            </a:r>
            <a:r>
              <a:rPr lang="ru-RU" b="1" dirty="0" smtClean="0"/>
              <a:t>, учиться</a:t>
            </a:r>
          </a:p>
          <a:p>
            <a:pPr algn="ctr">
              <a:buNone/>
            </a:pPr>
            <a:r>
              <a:rPr lang="ru-RU" b="1" dirty="0" smtClean="0"/>
              <a:t>Сядь, дружок, на  хвостик  свой!</a:t>
            </a:r>
          </a:p>
          <a:p>
            <a:pPr algn="ctr">
              <a:buNone/>
            </a:pPr>
            <a:r>
              <a:rPr lang="ru-RU" b="1" dirty="0" smtClean="0"/>
              <a:t>Смело  стой на  задних лапах!</a:t>
            </a:r>
          </a:p>
          <a:p>
            <a:pPr algn="ctr">
              <a:buNone/>
            </a:pPr>
            <a:r>
              <a:rPr lang="ru-RU" b="1" dirty="0" smtClean="0"/>
              <a:t>Чур  не  падай,  прямо  стой!</a:t>
            </a:r>
          </a:p>
          <a:p>
            <a:pPr algn="ctr">
              <a:buNone/>
            </a:pPr>
            <a:r>
              <a:rPr lang="ru-RU" b="1" dirty="0" smtClean="0"/>
              <a:t>Из какого  произведения?</a:t>
            </a:r>
            <a:endParaRPr lang="ru-RU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801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B0F0"/>
                </a:solidFill>
              </a:rPr>
              <a:t>Задание 13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Кто  за  стенкою  шуршит</a:t>
            </a:r>
          </a:p>
          <a:p>
            <a:pPr algn="ctr">
              <a:buNone/>
            </a:pPr>
            <a:r>
              <a:rPr lang="ru-RU" sz="4000" b="1" dirty="0" smtClean="0"/>
              <a:t>Тонким  голосом  пищит,</a:t>
            </a:r>
          </a:p>
          <a:p>
            <a:pPr algn="ctr">
              <a:buNone/>
            </a:pPr>
            <a:r>
              <a:rPr lang="ru-RU" sz="4000" b="1" dirty="0" smtClean="0"/>
              <a:t>Сы</a:t>
            </a:r>
            <a:r>
              <a:rPr lang="ru-RU" sz="4000" b="1" dirty="0" smtClean="0"/>
              <a:t>р  от  них  не  утаишь</a:t>
            </a:r>
          </a:p>
          <a:p>
            <a:pPr algn="ctr">
              <a:buNone/>
            </a:pPr>
            <a:r>
              <a:rPr lang="ru-RU" sz="4000" b="1" dirty="0" smtClean="0"/>
              <a:t>Всем ворам – воришка….</a:t>
            </a:r>
            <a:endParaRPr lang="ru-RU" sz="40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713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2060"/>
                </a:solidFill>
              </a:rPr>
              <a:t>Задание 14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7290" y="1285866"/>
            <a:ext cx="7200800" cy="324036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Над  цветком порхает,</a:t>
            </a:r>
          </a:p>
          <a:p>
            <a:pPr algn="ctr">
              <a:buNone/>
            </a:pPr>
            <a:r>
              <a:rPr lang="ru-RU" b="1" dirty="0" smtClean="0"/>
              <a:t>Кто  красавицу  не  знает? </a:t>
            </a:r>
          </a:p>
          <a:p>
            <a:pPr algn="ctr">
              <a:buNone/>
            </a:pPr>
            <a:r>
              <a:rPr lang="ru-RU" b="1" dirty="0" smtClean="0"/>
              <a:t>Ее крылья расписные,</a:t>
            </a:r>
          </a:p>
          <a:p>
            <a:pPr algn="ctr">
              <a:buNone/>
            </a:pPr>
            <a:r>
              <a:rPr lang="ru-RU" b="1" dirty="0" smtClean="0"/>
              <a:t>Только очень  беззащитные. </a:t>
            </a:r>
          </a:p>
          <a:p>
            <a:pPr algn="ctr">
              <a:buNone/>
            </a:pPr>
            <a:r>
              <a:rPr lang="ru-RU" b="1" dirty="0" smtClean="0"/>
              <a:t>Совершенно безобидна</a:t>
            </a:r>
          </a:p>
          <a:p>
            <a:pPr algn="ctr">
              <a:buNone/>
            </a:pPr>
            <a:r>
              <a:rPr lang="ru-RU" b="1" dirty="0" smtClean="0"/>
              <a:t>Не  спеши  ее  пугать</a:t>
            </a:r>
          </a:p>
          <a:p>
            <a:pPr algn="ctr">
              <a:buNone/>
            </a:pPr>
            <a:r>
              <a:rPr lang="ru-RU" b="1" dirty="0" smtClean="0"/>
              <a:t>Слабых  надо  защищать! Кто  же  это?</a:t>
            </a:r>
            <a:endParaRPr lang="ru-RU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415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/>
              <a:t>Задание 15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/>
              <a:t>Голову  какого  животного  нашли  Коза  и  Баран  в  сказке  </a:t>
            </a:r>
            <a:r>
              <a:rPr lang="ru-RU" sz="4800" b="1" dirty="0" err="1" smtClean="0"/>
              <a:t>Габдуллы</a:t>
            </a:r>
            <a:r>
              <a:rPr lang="ru-RU" sz="4800" b="1" dirty="0" smtClean="0"/>
              <a:t>  Тукая?</a:t>
            </a:r>
            <a:endParaRPr lang="ru-RU" sz="48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745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B050"/>
                </a:solidFill>
              </a:rPr>
              <a:t>Задание 16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Вот  уже и солнце село </a:t>
            </a:r>
          </a:p>
          <a:p>
            <a:pPr algn="ctr">
              <a:buNone/>
            </a:pPr>
            <a:r>
              <a:rPr lang="ru-RU" sz="4400" b="1" dirty="0" smtClean="0"/>
              <a:t>Лег я спать  и  свет  потух.</a:t>
            </a:r>
          </a:p>
          <a:p>
            <a:pPr algn="ctr">
              <a:buNone/>
            </a:pPr>
            <a:r>
              <a:rPr lang="ru-RU" sz="4400" b="1" dirty="0" smtClean="0"/>
              <a:t>Из  </a:t>
            </a:r>
            <a:r>
              <a:rPr lang="ru-RU" sz="4400" b="1" dirty="0" smtClean="0"/>
              <a:t>какого  произведения  Г.Тукая  отрывок?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546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Задание 17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Оба  стали,  кашу  есть,</a:t>
            </a:r>
          </a:p>
          <a:p>
            <a:pPr algn="ctr">
              <a:buNone/>
            </a:pPr>
            <a:r>
              <a:rPr lang="ru-RU" sz="4000" b="1" dirty="0" smtClean="0"/>
              <a:t>Потом  довольные  у  костра</a:t>
            </a:r>
          </a:p>
          <a:p>
            <a:pPr algn="ctr">
              <a:buNone/>
            </a:pPr>
            <a:r>
              <a:rPr lang="ru-RU" sz="4000" b="1" dirty="0" smtClean="0"/>
              <a:t>Заснули  сладка  </a:t>
            </a:r>
            <a:r>
              <a:rPr lang="ru-RU" sz="4000" b="1" dirty="0" smtClean="0"/>
              <a:t>д</a:t>
            </a:r>
            <a:r>
              <a:rPr lang="ru-RU" sz="4000" b="1" dirty="0" smtClean="0"/>
              <a:t>о  утра.</a:t>
            </a:r>
          </a:p>
          <a:p>
            <a:pPr algn="ctr">
              <a:buNone/>
            </a:pPr>
            <a:r>
              <a:rPr lang="ru-RU" sz="4000" b="1" dirty="0" smtClean="0"/>
              <a:t>Из  какой  сказки отрывок?</a:t>
            </a:r>
            <a:endParaRPr lang="ru-RU" sz="40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299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B0F0"/>
                </a:solidFill>
              </a:rPr>
              <a:t>Задание 18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491630"/>
            <a:ext cx="7128792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/>
              <a:t>С  кем  дружит  Гали?</a:t>
            </a:r>
            <a:endParaRPr lang="ru-RU" sz="48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631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93391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6795" b="4388"/>
          <a:stretch>
            <a:fillRect/>
          </a:stretch>
        </p:blipFill>
        <p:spPr bwMode="auto">
          <a:xfrm>
            <a:off x="611559" y="440294"/>
            <a:ext cx="2880321" cy="115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9638837"/>
              </p:ext>
            </p:extLst>
          </p:nvPr>
        </p:nvGraphicFramePr>
        <p:xfrm>
          <a:off x="1547664" y="1347614"/>
          <a:ext cx="3456385" cy="3334991"/>
        </p:xfrm>
        <a:graphic>
          <a:graphicData uri="http://schemas.openxmlformats.org/drawingml/2006/table">
            <a:tbl>
              <a:tblPr/>
              <a:tblGrid>
                <a:gridCol w="864097"/>
                <a:gridCol w="864096"/>
                <a:gridCol w="864096"/>
                <a:gridCol w="864096"/>
              </a:tblGrid>
              <a:tr h="833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45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19361229"/>
              </p:ext>
            </p:extLst>
          </p:nvPr>
        </p:nvGraphicFramePr>
        <p:xfrm>
          <a:off x="5019843" y="1347614"/>
          <a:ext cx="3512597" cy="3334991"/>
        </p:xfrm>
        <a:graphic>
          <a:graphicData uri="http://schemas.openxmlformats.org/drawingml/2006/table">
            <a:tbl>
              <a:tblPr/>
              <a:tblGrid>
                <a:gridCol w="864096"/>
                <a:gridCol w="864096"/>
                <a:gridCol w="848301"/>
                <a:gridCol w="936104"/>
              </a:tblGrid>
              <a:tr h="833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45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.....Прямоугольник 6">
            <a:hlinkClick r:id="rId4" action="ppaction://hlinksldjump"/>
          </p:cNvPr>
          <p:cNvSpPr/>
          <p:nvPr/>
        </p:nvSpPr>
        <p:spPr>
          <a:xfrm>
            <a:off x="2411760" y="1351926"/>
            <a:ext cx="864096" cy="8110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9" name="...Прямоугольник 8">
            <a:hlinkClick r:id="rId5" action="ppaction://hlinksldjump"/>
          </p:cNvPr>
          <p:cNvSpPr/>
          <p:nvPr/>
        </p:nvSpPr>
        <p:spPr>
          <a:xfrm>
            <a:off x="7644530" y="1352748"/>
            <a:ext cx="864096" cy="802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3" name="---Прямоугольник 12">
            <a:hlinkClick r:id="rId6" action="ppaction://hlinksldjump"/>
          </p:cNvPr>
          <p:cNvSpPr/>
          <p:nvPr/>
        </p:nvSpPr>
        <p:spPr>
          <a:xfrm>
            <a:off x="1547664" y="1352748"/>
            <a:ext cx="864096" cy="811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6" name="....Прямоугольник 15">
            <a:hlinkClick r:id="rId7" action="ppaction://hlinksldjump"/>
          </p:cNvPr>
          <p:cNvSpPr/>
          <p:nvPr/>
        </p:nvSpPr>
        <p:spPr>
          <a:xfrm>
            <a:off x="3275856" y="1351926"/>
            <a:ext cx="864096" cy="811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....Прямоугольник 16">
            <a:hlinkClick r:id="rId8" action="ppaction://hlinksldjump"/>
          </p:cNvPr>
          <p:cNvSpPr/>
          <p:nvPr/>
        </p:nvSpPr>
        <p:spPr>
          <a:xfrm>
            <a:off x="4139952" y="1344118"/>
            <a:ext cx="864096" cy="81107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4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8" name="...Прямоугольник 17">
            <a:hlinkClick r:id="rId9" action="ppaction://hlinksldjump"/>
          </p:cNvPr>
          <p:cNvSpPr/>
          <p:nvPr/>
        </p:nvSpPr>
        <p:spPr>
          <a:xfrm>
            <a:off x="5004048" y="1358887"/>
            <a:ext cx="864096" cy="8110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5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9" name="...Прямоугольник 18">
            <a:hlinkClick r:id="rId10" action="ppaction://hlinksldjump"/>
          </p:cNvPr>
          <p:cNvSpPr/>
          <p:nvPr/>
        </p:nvSpPr>
        <p:spPr>
          <a:xfrm>
            <a:off x="5868144" y="1358887"/>
            <a:ext cx="864096" cy="811070"/>
          </a:xfrm>
          <a:prstGeom prst="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6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0" name="....Прямоугольник 19">
            <a:hlinkClick r:id="rId11" action="ppaction://hlinksldjump"/>
          </p:cNvPr>
          <p:cNvSpPr/>
          <p:nvPr/>
        </p:nvSpPr>
        <p:spPr>
          <a:xfrm>
            <a:off x="6732240" y="1348433"/>
            <a:ext cx="912290" cy="8110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1" name="юююПрямоугольник 20">
            <a:hlinkClick r:id="rId12" action="ppaction://hlinksldjump"/>
          </p:cNvPr>
          <p:cNvSpPr/>
          <p:nvPr/>
        </p:nvSpPr>
        <p:spPr>
          <a:xfrm>
            <a:off x="1547664" y="2193242"/>
            <a:ext cx="864096" cy="811070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2" name="ююю   Прямоугольник 21">
            <a:hlinkClick r:id="rId13" action="ppaction://hlinksldjump"/>
          </p:cNvPr>
          <p:cNvSpPr/>
          <p:nvPr/>
        </p:nvSpPr>
        <p:spPr>
          <a:xfrm>
            <a:off x="2411760" y="2193242"/>
            <a:ext cx="864096" cy="81107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10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3" name="ююю   Прямоугольник 22">
            <a:hlinkClick r:id="rId14" action="ppaction://hlinksldjump"/>
          </p:cNvPr>
          <p:cNvSpPr/>
          <p:nvPr/>
        </p:nvSpPr>
        <p:spPr>
          <a:xfrm>
            <a:off x="3275856" y="2193242"/>
            <a:ext cx="864096" cy="811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4" name="ююю   Прямоугольник 23">
            <a:hlinkClick r:id="rId15" action="ppaction://hlinksldjump"/>
          </p:cNvPr>
          <p:cNvSpPr/>
          <p:nvPr/>
        </p:nvSpPr>
        <p:spPr>
          <a:xfrm>
            <a:off x="4139952" y="2169956"/>
            <a:ext cx="864096" cy="834355"/>
          </a:xfrm>
          <a:prstGeom prst="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12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5" name="ююю   Прямоугольник 24">
            <a:hlinkClick r:id="rId16" action="ppaction://hlinksldjump"/>
          </p:cNvPr>
          <p:cNvSpPr/>
          <p:nvPr/>
        </p:nvSpPr>
        <p:spPr>
          <a:xfrm>
            <a:off x="5028704" y="2163818"/>
            <a:ext cx="864096" cy="840494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13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6" name="ююю   Прямоугольник 25">
            <a:hlinkClick r:id="rId17" action="ppaction://hlinksldjump"/>
          </p:cNvPr>
          <p:cNvSpPr/>
          <p:nvPr/>
        </p:nvSpPr>
        <p:spPr>
          <a:xfrm>
            <a:off x="5868144" y="2193242"/>
            <a:ext cx="864096" cy="811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14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7" name="ююю  Прямоугольник 26">
            <a:hlinkClick r:id="rId18" action="ppaction://hlinksldjump"/>
          </p:cNvPr>
          <p:cNvSpPr/>
          <p:nvPr/>
        </p:nvSpPr>
        <p:spPr>
          <a:xfrm>
            <a:off x="6756337" y="2182844"/>
            <a:ext cx="864096" cy="811070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15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8" name="ююю   Прямоугольник 27">
            <a:hlinkClick r:id="rId19" action="ppaction://hlinksldjump"/>
          </p:cNvPr>
          <p:cNvSpPr/>
          <p:nvPr/>
        </p:nvSpPr>
        <p:spPr>
          <a:xfrm>
            <a:off x="7644530" y="2169957"/>
            <a:ext cx="864096" cy="83684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16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9" name="111  Прямоугольник 28">
            <a:hlinkClick r:id="rId20" action="ppaction://hlinksldjump"/>
          </p:cNvPr>
          <p:cNvSpPr/>
          <p:nvPr/>
        </p:nvSpPr>
        <p:spPr>
          <a:xfrm>
            <a:off x="1547664" y="3015446"/>
            <a:ext cx="864096" cy="8110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17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0" name="111  Прямоугольник 29">
            <a:hlinkClick r:id="rId21" action="ppaction://hlinksldjump"/>
          </p:cNvPr>
          <p:cNvSpPr/>
          <p:nvPr/>
        </p:nvSpPr>
        <p:spPr>
          <a:xfrm>
            <a:off x="2411760" y="3010281"/>
            <a:ext cx="864096" cy="849253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18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1" name="111  Прямоугольник 30">
            <a:hlinkClick r:id="rId22" action="ppaction://hlinksldjump"/>
          </p:cNvPr>
          <p:cNvSpPr/>
          <p:nvPr/>
        </p:nvSpPr>
        <p:spPr>
          <a:xfrm>
            <a:off x="3275856" y="3018927"/>
            <a:ext cx="864096" cy="81107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2" name="111   Прямоугольник 31">
            <a:hlinkClick r:id="rId23" action="ppaction://hlinksldjump"/>
          </p:cNvPr>
          <p:cNvSpPr/>
          <p:nvPr/>
        </p:nvSpPr>
        <p:spPr>
          <a:xfrm>
            <a:off x="4164608" y="3018927"/>
            <a:ext cx="864096" cy="8258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20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3" name="111  Прямоугольник 32">
            <a:hlinkClick r:id="rId24" action="ppaction://hlinksldjump"/>
          </p:cNvPr>
          <p:cNvSpPr/>
          <p:nvPr/>
        </p:nvSpPr>
        <p:spPr>
          <a:xfrm>
            <a:off x="5028704" y="3033696"/>
            <a:ext cx="864096" cy="811070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4" name="111   Прямоугольник 33">
            <a:hlinkClick r:id="rId25" action="ppaction://hlinksldjump"/>
          </p:cNvPr>
          <p:cNvSpPr/>
          <p:nvPr/>
        </p:nvSpPr>
        <p:spPr>
          <a:xfrm>
            <a:off x="5892800" y="3021059"/>
            <a:ext cx="864096" cy="811070"/>
          </a:xfrm>
          <a:prstGeom prst="rect">
            <a:avLst/>
          </a:prstGeom>
          <a:solidFill>
            <a:srgbClr val="5BFF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22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5" name="111  Прямоугольник 34">
            <a:hlinkClick r:id="rId26" action="ppaction://hlinksldjump"/>
          </p:cNvPr>
          <p:cNvSpPr/>
          <p:nvPr/>
        </p:nvSpPr>
        <p:spPr>
          <a:xfrm>
            <a:off x="6756896" y="3021059"/>
            <a:ext cx="864096" cy="8110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23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6" name="111   Прямоугольник 35">
            <a:hlinkClick r:id="rId27" action="ppaction://hlinksldjump"/>
          </p:cNvPr>
          <p:cNvSpPr/>
          <p:nvPr/>
        </p:nvSpPr>
        <p:spPr>
          <a:xfrm>
            <a:off x="7644530" y="3021059"/>
            <a:ext cx="864096" cy="811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24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7" name="===  Прямоугольник 36">
            <a:hlinkClick r:id="rId28" action="ppaction://hlinksldjump"/>
          </p:cNvPr>
          <p:cNvSpPr/>
          <p:nvPr/>
        </p:nvSpPr>
        <p:spPr>
          <a:xfrm>
            <a:off x="1547664" y="3859535"/>
            <a:ext cx="864096" cy="811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25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8" name="===   Прямоугольник 37">
            <a:hlinkClick r:id="rId29" action="ppaction://hlinksldjump"/>
          </p:cNvPr>
          <p:cNvSpPr/>
          <p:nvPr/>
        </p:nvSpPr>
        <p:spPr>
          <a:xfrm>
            <a:off x="2411760" y="3856168"/>
            <a:ext cx="864096" cy="811070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26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9" name="===  Прямоугольник 38">
            <a:hlinkClick r:id="rId30" action="ppaction://hlinksldjump"/>
          </p:cNvPr>
          <p:cNvSpPr/>
          <p:nvPr/>
        </p:nvSpPr>
        <p:spPr>
          <a:xfrm>
            <a:off x="3275856" y="3859535"/>
            <a:ext cx="864096" cy="8110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27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40" name="===  Прямоугольник 39">
            <a:hlinkClick r:id="rId31" action="ppaction://hlinksldjump"/>
          </p:cNvPr>
          <p:cNvSpPr/>
          <p:nvPr/>
        </p:nvSpPr>
        <p:spPr>
          <a:xfrm>
            <a:off x="4164608" y="3844766"/>
            <a:ext cx="864096" cy="811070"/>
          </a:xfrm>
          <a:prstGeom prst="rect">
            <a:avLst/>
          </a:prstGeom>
          <a:solidFill>
            <a:srgbClr val="FEBA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28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41" name="===  Прямоугольник 40">
            <a:hlinkClick r:id="rId32" action="ppaction://hlinksldjump"/>
          </p:cNvPr>
          <p:cNvSpPr/>
          <p:nvPr/>
        </p:nvSpPr>
        <p:spPr>
          <a:xfrm>
            <a:off x="5028704" y="3844766"/>
            <a:ext cx="864096" cy="811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42" name="===  Прямоугольник 41">
            <a:hlinkClick r:id="rId33" action="ppaction://hlinksldjump"/>
          </p:cNvPr>
          <p:cNvSpPr/>
          <p:nvPr/>
        </p:nvSpPr>
        <p:spPr>
          <a:xfrm>
            <a:off x="5923502" y="3844766"/>
            <a:ext cx="864096" cy="81107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30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>
            <a:hlinkClick r:id="rId34" action="ppaction://hlinksldjump"/>
          </p:cNvPr>
          <p:cNvSpPr/>
          <p:nvPr/>
        </p:nvSpPr>
        <p:spPr>
          <a:xfrm>
            <a:off x="7667801" y="3871731"/>
            <a:ext cx="864096" cy="811070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32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44" name="===Прямоугольник 43">
            <a:hlinkClick r:id="rId35" action="ppaction://hlinksldjump"/>
          </p:cNvPr>
          <p:cNvSpPr/>
          <p:nvPr/>
        </p:nvSpPr>
        <p:spPr>
          <a:xfrm>
            <a:off x="6780434" y="3836877"/>
            <a:ext cx="864096" cy="8110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31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Солнце 2">
            <a:hlinkClick r:id="rId36" action="ppaction://hlinksldjump"/>
          </p:cNvPr>
          <p:cNvSpPr/>
          <p:nvPr/>
        </p:nvSpPr>
        <p:spPr>
          <a:xfrm>
            <a:off x="646072" y="3939902"/>
            <a:ext cx="901591" cy="857461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542142"/>
            <a:ext cx="540059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Играем! Играем! Играем!</a:t>
            </a:r>
          </a:p>
        </p:txBody>
      </p:sp>
    </p:spTree>
    <p:extLst>
      <p:ext uri="{BB962C8B-B14F-4D97-AF65-F5344CB8AC3E}">
        <p14:creationId xmlns:p14="http://schemas.microsoft.com/office/powerpoint/2010/main" xmlns="" val="20330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4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/>
              <a:t>Задание 19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Имя  человека  в  сказке  «</a:t>
            </a:r>
            <a:r>
              <a:rPr lang="ru-RU" sz="4400" b="1" dirty="0" err="1" smtClean="0"/>
              <a:t>Шурале</a:t>
            </a:r>
            <a:r>
              <a:rPr lang="ru-RU" sz="4400" b="1" dirty="0" smtClean="0"/>
              <a:t>»,  который  прищемил  пальцы  у  </a:t>
            </a:r>
            <a:r>
              <a:rPr lang="ru-RU" sz="4400" b="1" dirty="0" err="1" smtClean="0"/>
              <a:t>Шурале</a:t>
            </a:r>
            <a:r>
              <a:rPr lang="ru-RU" sz="4400" b="1" dirty="0" smtClean="0"/>
              <a:t>?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99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B050"/>
                </a:solidFill>
              </a:rPr>
              <a:t>Задание 20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Какую песню  на  слова  </a:t>
            </a:r>
            <a:r>
              <a:rPr lang="ru-RU" sz="4400" b="1" dirty="0" err="1" smtClean="0"/>
              <a:t>Габдуллы</a:t>
            </a:r>
            <a:r>
              <a:rPr lang="ru-RU" sz="4400" b="1" dirty="0" smtClean="0"/>
              <a:t>  Тукая  татарский народ  поет  как  гимн?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7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Задание 21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Назовите  деревню,  в  котором  родился  </a:t>
            </a:r>
            <a:r>
              <a:rPr lang="ru-RU" sz="4400" b="1" dirty="0" err="1" smtClean="0"/>
              <a:t>Габдулла</a:t>
            </a:r>
            <a:r>
              <a:rPr lang="ru-RU" sz="4400" b="1" dirty="0" smtClean="0"/>
              <a:t>  Тукай?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803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B0F0"/>
                </a:solidFill>
              </a:rPr>
              <a:t>Задание 22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Благодаря какому  качеству  герои  сказки  о </a:t>
            </a:r>
            <a:r>
              <a:rPr lang="ru-RU" sz="4000" b="1" dirty="0" smtClean="0"/>
              <a:t>козе  и  баране  не  были  съедены  волками?</a:t>
            </a:r>
            <a:endParaRPr lang="ru-RU" sz="40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846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2060"/>
                </a:solidFill>
              </a:rPr>
              <a:t>Задание 23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Что  варили  волки  в «Сказке  о  козе  и  баране»?</a:t>
            </a:r>
            <a:endParaRPr lang="ru-RU" sz="44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193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/>
              <a:t>Задание 24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91630"/>
            <a:ext cx="72008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/>
              <a:t>С  чем  играл  озорной  котенок?</a:t>
            </a:r>
            <a:endParaRPr lang="ru-RU" sz="4800" b="1" dirty="0"/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780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Проверим </a:t>
            </a:r>
            <a:r>
              <a:rPr lang="ru-RU" sz="5400" b="1" dirty="0" smtClean="0">
                <a:solidFill>
                  <a:srgbClr val="00B050"/>
                </a:solidFill>
              </a:rPr>
              <a:t>ответы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428860" y="1491630"/>
            <a:ext cx="2071132" cy="3240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7</a:t>
            </a:r>
            <a:r>
              <a:rPr lang="ru-RU" sz="2400" dirty="0" smtClean="0"/>
              <a:t>).</a:t>
            </a:r>
            <a:r>
              <a:rPr lang="ru-RU" sz="2400" dirty="0" err="1" smtClean="0"/>
              <a:t>шэкерт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8</a:t>
            </a:r>
            <a:r>
              <a:rPr lang="ru-RU" sz="2400" dirty="0" smtClean="0"/>
              <a:t>).Гали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9</a:t>
            </a:r>
            <a:r>
              <a:rPr lang="ru-RU" sz="2400" dirty="0" smtClean="0"/>
              <a:t>).барашек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10</a:t>
            </a:r>
            <a:r>
              <a:rPr lang="ru-RU" sz="2400" dirty="0" smtClean="0"/>
              <a:t>).коза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11</a:t>
            </a:r>
            <a:r>
              <a:rPr lang="ru-RU" sz="2400" dirty="0" smtClean="0"/>
              <a:t>).щенок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12</a:t>
            </a:r>
            <a:r>
              <a:rPr lang="ru-RU" sz="2400" dirty="0" smtClean="0"/>
              <a:t>).забавный ученик</a:t>
            </a:r>
            <a:endParaRPr lang="ru-RU" sz="2400" dirty="0"/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4286248" y="1428742"/>
            <a:ext cx="1800200" cy="3240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13</a:t>
            </a:r>
            <a:r>
              <a:rPr lang="ru-RU" sz="2400" dirty="0" smtClean="0"/>
              <a:t>).мышь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14</a:t>
            </a:r>
            <a:r>
              <a:rPr lang="ru-RU" sz="2400" dirty="0" smtClean="0"/>
              <a:t>).бабочка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15</a:t>
            </a:r>
            <a:r>
              <a:rPr lang="ru-RU" sz="2400" dirty="0" smtClean="0"/>
              <a:t>).волк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16</a:t>
            </a:r>
            <a:r>
              <a:rPr lang="ru-RU" sz="2400" dirty="0" smtClean="0"/>
              <a:t>).водяная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17</a:t>
            </a:r>
            <a:r>
              <a:rPr lang="ru-RU" sz="2400" dirty="0" smtClean="0"/>
              <a:t>).коза и баран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18</a:t>
            </a:r>
            <a:r>
              <a:rPr lang="ru-RU" sz="2400" dirty="0" smtClean="0"/>
              <a:t>).с козой</a:t>
            </a:r>
            <a:endParaRPr lang="ru-RU" sz="2400" dirty="0"/>
          </a:p>
        </p:txBody>
      </p:sp>
      <p:sp>
        <p:nvSpPr>
          <p:cNvPr id="7" name="Объект 2"/>
          <p:cNvSpPr>
            <a:spLocks noGrp="1"/>
          </p:cNvSpPr>
          <p:nvPr>
            <p:ph sz="half" idx="1"/>
          </p:nvPr>
        </p:nvSpPr>
        <p:spPr>
          <a:xfrm>
            <a:off x="755576" y="1491630"/>
            <a:ext cx="1800200" cy="324036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 smtClean="0"/>
              <a:t>).</a:t>
            </a:r>
            <a:r>
              <a:rPr lang="ru-RU" dirty="0" err="1" smtClean="0"/>
              <a:t>акбай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 smtClean="0"/>
              <a:t>).собак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 smtClean="0"/>
              <a:t>).молоко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 smtClean="0"/>
              <a:t>).золотой </a:t>
            </a:r>
            <a:r>
              <a:rPr lang="ru-RU" dirty="0" smtClean="0"/>
              <a:t>гребень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 smtClean="0"/>
              <a:t>).голову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 smtClean="0"/>
              <a:t>).</a:t>
            </a:r>
            <a:r>
              <a:rPr lang="ru-RU" dirty="0" err="1" smtClean="0"/>
              <a:t>шурале</a:t>
            </a:r>
            <a:r>
              <a:rPr lang="ru-RU" dirty="0" smtClean="0"/>
              <a:t> волк, медведь</a:t>
            </a:r>
            <a:endParaRPr lang="ru-RU" dirty="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6215074" y="1500180"/>
            <a:ext cx="2357454" cy="3240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19</a:t>
            </a:r>
            <a:r>
              <a:rPr lang="ru-RU" sz="2400" dirty="0" smtClean="0"/>
              <a:t>).</a:t>
            </a:r>
            <a:r>
              <a:rPr lang="ru-RU" sz="2400" dirty="0" err="1" smtClean="0"/>
              <a:t>Былтыр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20</a:t>
            </a:r>
            <a:r>
              <a:rPr lang="ru-RU" sz="2400" dirty="0" smtClean="0"/>
              <a:t>).</a:t>
            </a:r>
            <a:r>
              <a:rPr lang="ru-RU" sz="2400" dirty="0" err="1" smtClean="0"/>
              <a:t>Туган</a:t>
            </a:r>
            <a:r>
              <a:rPr lang="ru-RU" sz="2400" dirty="0" smtClean="0"/>
              <a:t> тел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21</a:t>
            </a:r>
            <a:r>
              <a:rPr lang="ru-RU" sz="2400" dirty="0" smtClean="0"/>
              <a:t>).</a:t>
            </a:r>
            <a:r>
              <a:rPr lang="ru-RU" sz="2400" dirty="0" err="1" smtClean="0"/>
              <a:t>Кушлавыч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22</a:t>
            </a:r>
            <a:r>
              <a:rPr lang="ru-RU" sz="2400" dirty="0" smtClean="0"/>
              <a:t>).</a:t>
            </a:r>
            <a:r>
              <a:rPr lang="ru-RU" sz="2400" dirty="0" err="1" smtClean="0"/>
              <a:t>находивость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23</a:t>
            </a:r>
            <a:r>
              <a:rPr lang="ru-RU" sz="2400" dirty="0" smtClean="0"/>
              <a:t>).кашу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24</a:t>
            </a:r>
            <a:r>
              <a:rPr lang="ru-RU" sz="2400" dirty="0" smtClean="0"/>
              <a:t>).</a:t>
            </a:r>
            <a:r>
              <a:rPr lang="ru-RU" sz="2400" smtClean="0"/>
              <a:t>с клубком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58783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Отдыхаем!!!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52" y="1491630"/>
            <a:ext cx="7246588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 smtClean="0">
                <a:solidFill>
                  <a:srgbClr val="336600"/>
                </a:solidFill>
              </a:rPr>
              <a:t>А тот, кто выбрал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rgbClr val="336600"/>
                </a:solidFill>
              </a:rPr>
              <a:t> этот </a:t>
            </a:r>
            <a:r>
              <a:rPr lang="ru-RU" sz="5400" b="1" dirty="0" smtClean="0">
                <a:solidFill>
                  <a:srgbClr val="336600"/>
                </a:solidFill>
              </a:rPr>
              <a:t>номер – Расскажи стихотворение Г.Тукая</a:t>
            </a:r>
            <a:endParaRPr lang="ru-RU" sz="5400" b="1" dirty="0" smtClean="0">
              <a:solidFill>
                <a:srgbClr val="336600"/>
              </a:solidFill>
            </a:endParaRPr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660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336600"/>
                </a:solidFill>
              </a:rPr>
              <a:t>Отдыхаем!!!</a:t>
            </a:r>
            <a:endParaRPr lang="ru-RU" sz="6600" dirty="0">
              <a:solidFill>
                <a:srgbClr val="3366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5400" b="1" dirty="0">
                <a:solidFill>
                  <a:srgbClr val="002060"/>
                </a:solidFill>
              </a:rPr>
              <a:t>А тот, кто выбрал</a:t>
            </a:r>
          </a:p>
          <a:p>
            <a:pPr marL="0" indent="0">
              <a:buNone/>
            </a:pPr>
            <a:r>
              <a:rPr lang="ru-RU" sz="5400" b="1" dirty="0">
                <a:solidFill>
                  <a:srgbClr val="002060"/>
                </a:solidFill>
              </a:rPr>
              <a:t> этот </a:t>
            </a:r>
            <a:r>
              <a:rPr lang="ru-RU" sz="5400" b="1" dirty="0" smtClean="0">
                <a:solidFill>
                  <a:srgbClr val="002060"/>
                </a:solidFill>
              </a:rPr>
              <a:t>номер</a:t>
            </a:r>
            <a:r>
              <a:rPr lang="ru-RU" sz="5400" b="1" dirty="0" smtClean="0">
                <a:solidFill>
                  <a:srgbClr val="002060"/>
                </a:solidFill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</a:rPr>
              <a:t>– спой песню «</a:t>
            </a:r>
            <a:r>
              <a:rPr lang="ru-RU" sz="5400" b="1" dirty="0" err="1" smtClean="0">
                <a:solidFill>
                  <a:srgbClr val="002060"/>
                </a:solidFill>
              </a:rPr>
              <a:t>Мотелек</a:t>
            </a:r>
            <a:r>
              <a:rPr lang="ru-RU" sz="5400" b="1" dirty="0" smtClean="0">
                <a:solidFill>
                  <a:srgbClr val="002060"/>
                </a:solidFill>
              </a:rPr>
              <a:t>»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338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794837" y="2721863"/>
            <a:ext cx="2090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- </a:t>
            </a:r>
            <a:r>
              <a:rPr lang="ru-RU" sz="4000" b="1" dirty="0"/>
              <a:t>1 балл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16992" y="3075806"/>
            <a:ext cx="2090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+ 1 балл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Зигзаг УДАЧИ</a:t>
            </a:r>
            <a:endParaRPr lang="ru-RU" sz="6600" b="1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7-конечная звезда 4"/>
          <p:cNvSpPr/>
          <p:nvPr/>
        </p:nvSpPr>
        <p:spPr>
          <a:xfrm>
            <a:off x="1570219" y="1779662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chemeClr val="accent6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7-конечная звезда 5"/>
          <p:cNvSpPr/>
          <p:nvPr/>
        </p:nvSpPr>
        <p:spPr>
          <a:xfrm>
            <a:off x="5148064" y="1452746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rgbClr val="00B0F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498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73255" y="2490322"/>
            <a:ext cx="2090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+ 1 балл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62701" y="3003798"/>
            <a:ext cx="202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Доп. ход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Зигзаг УДАЧИ</a:t>
            </a:r>
            <a:endParaRPr lang="ru-RU" sz="6600" dirty="0">
              <a:solidFill>
                <a:schemeClr val="tx2"/>
              </a:solidFill>
            </a:endParaRPr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7-конечная звезда 4"/>
          <p:cNvSpPr/>
          <p:nvPr/>
        </p:nvSpPr>
        <p:spPr>
          <a:xfrm>
            <a:off x="1482613" y="1779662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chemeClr val="tx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7-конечная звезда 5"/>
          <p:cNvSpPr/>
          <p:nvPr/>
        </p:nvSpPr>
        <p:spPr>
          <a:xfrm>
            <a:off x="5126482" y="1241803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030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684136" y="3141717"/>
            <a:ext cx="202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Доп. ход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86425" y="2787774"/>
            <a:ext cx="2090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- </a:t>
            </a:r>
            <a:r>
              <a:rPr lang="ru-RU" sz="4000" b="1" dirty="0"/>
              <a:t>1 балл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Зигзаг УДАЧИ</a:t>
            </a:r>
            <a:endParaRPr lang="ru-RU" sz="6600" dirty="0">
              <a:solidFill>
                <a:srgbClr val="FF0000"/>
              </a:solidFill>
            </a:endParaRPr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7-конечная звезда 4"/>
          <p:cNvSpPr/>
          <p:nvPr/>
        </p:nvSpPr>
        <p:spPr>
          <a:xfrm>
            <a:off x="1513222" y="1491630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rgbClr val="FEBAEB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7-конечная звезда 5"/>
          <p:cNvSpPr/>
          <p:nvPr/>
        </p:nvSpPr>
        <p:spPr>
          <a:xfrm>
            <a:off x="5004048" y="1851670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rgbClr val="00206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100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812839" y="2787774"/>
            <a:ext cx="21988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- 2 балла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86425" y="2787774"/>
            <a:ext cx="22695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+ </a:t>
            </a:r>
            <a:r>
              <a:rPr lang="ru-RU" sz="4000" b="1" dirty="0" smtClean="0"/>
              <a:t>2 балла</a:t>
            </a:r>
            <a:endParaRPr lang="ru-RU" sz="40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b="1" i="1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Зигзаг УДАЧИ</a:t>
            </a:r>
            <a:endParaRPr lang="ru-RU" sz="6600" dirty="0">
              <a:solidFill>
                <a:srgbClr val="FF00FF"/>
              </a:solidFill>
            </a:endParaRPr>
          </a:p>
        </p:txBody>
      </p:sp>
      <p:sp>
        <p:nvSpPr>
          <p:cNvPr id="4" name="Солнце 3">
            <a:hlinkClick r:id="rId2" action="ppaction://hlinksldjump"/>
          </p:cNvPr>
          <p:cNvSpPr/>
          <p:nvPr/>
        </p:nvSpPr>
        <p:spPr>
          <a:xfrm>
            <a:off x="611560" y="4083918"/>
            <a:ext cx="720080" cy="698376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7-конечная звезда 4"/>
          <p:cNvSpPr/>
          <p:nvPr/>
        </p:nvSpPr>
        <p:spPr>
          <a:xfrm>
            <a:off x="1547664" y="1491630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7-конечная звезда 5"/>
          <p:cNvSpPr/>
          <p:nvPr/>
        </p:nvSpPr>
        <p:spPr>
          <a:xfrm>
            <a:off x="5220072" y="1498314"/>
            <a:ext cx="3384376" cy="2808312"/>
          </a:xfrm>
          <a:prstGeom prst="star7">
            <a:avLst>
              <a:gd name="adj" fmla="val 24493"/>
              <a:gd name="hf" fmla="val 102572"/>
              <a:gd name="vf" fmla="val 105210"/>
            </a:avLst>
          </a:prstGeom>
          <a:solidFill>
            <a:srgbClr val="7030A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997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639</Words>
  <Application>Microsoft Office PowerPoint</Application>
  <PresentationFormat>Экран (16:9)</PresentationFormat>
  <Paragraphs>167</Paragraphs>
  <Slides>36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Интерактивная игра «Волшебные произведения  Габдуллы  Тукая» </vt:lpstr>
      <vt:lpstr>Правила игры</vt:lpstr>
      <vt:lpstr>Слайд 3</vt:lpstr>
      <vt:lpstr>Отдыхаем!!!</vt:lpstr>
      <vt:lpstr>Отдыхаем!!!</vt:lpstr>
      <vt:lpstr>Зигзаг УДАЧИ</vt:lpstr>
      <vt:lpstr>Зигзаг УДАЧИ</vt:lpstr>
      <vt:lpstr>Зигзаг УДАЧИ</vt:lpstr>
      <vt:lpstr>Зигзаг УДАЧИ</vt:lpstr>
      <vt:lpstr>Зигзаг УДАЧИ</vt:lpstr>
      <vt:lpstr>Зигзаг УДАЧИ</vt:lpstr>
      <vt:lpstr>Задание 1 </vt:lpstr>
      <vt:lpstr>Задание 2 </vt:lpstr>
      <vt:lpstr>Задание 3 </vt:lpstr>
      <vt:lpstr>Задание 4 </vt:lpstr>
      <vt:lpstr>Задание 5 </vt:lpstr>
      <vt:lpstr>Задание 6</vt:lpstr>
      <vt:lpstr>Задание 7</vt:lpstr>
      <vt:lpstr>Задание 8</vt:lpstr>
      <vt:lpstr>Задание 9</vt:lpstr>
      <vt:lpstr>Задание 10</vt:lpstr>
      <vt:lpstr>Задание 11</vt:lpstr>
      <vt:lpstr>Задание 12</vt:lpstr>
      <vt:lpstr>Задание 13</vt:lpstr>
      <vt:lpstr>Задание 14</vt:lpstr>
      <vt:lpstr>Задание 15</vt:lpstr>
      <vt:lpstr>Задание 16</vt:lpstr>
      <vt:lpstr>Задание 17</vt:lpstr>
      <vt:lpstr>Задание 18</vt:lpstr>
      <vt:lpstr>Задание 19</vt:lpstr>
      <vt:lpstr>Задание 20</vt:lpstr>
      <vt:lpstr>Задание 21</vt:lpstr>
      <vt:lpstr>Задание 22</vt:lpstr>
      <vt:lpstr>Задание 23 </vt:lpstr>
      <vt:lpstr>Задание 24 </vt:lpstr>
      <vt:lpstr>Проверим ответы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Dom</dc:creator>
  <cp:lastModifiedBy>Альфира</cp:lastModifiedBy>
  <cp:revision>103</cp:revision>
  <dcterms:created xsi:type="dcterms:W3CDTF">2020-01-19T16:34:17Z</dcterms:created>
  <dcterms:modified xsi:type="dcterms:W3CDTF">2023-04-23T16:05:36Z</dcterms:modified>
</cp:coreProperties>
</file>