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8" r:id="rId4"/>
    <p:sldId id="258" r:id="rId5"/>
    <p:sldId id="269" r:id="rId6"/>
    <p:sldId id="259" r:id="rId7"/>
    <p:sldId id="265" r:id="rId8"/>
    <p:sldId id="266" r:id="rId9"/>
    <p:sldId id="262" r:id="rId10"/>
    <p:sldId id="270" r:id="rId11"/>
    <p:sldId id="263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57224" y="21914"/>
            <a:ext cx="7858180" cy="607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Муниципальное бюджетное дошкольное образовательное учреждение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«Детский сад общеразвивающего № 30 г.Лениногорска» 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муниципального образования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«</a:t>
            </a:r>
            <a:r>
              <a:rPr lang="ru-RU" sz="1600" b="1" dirty="0" err="1" smtClean="0">
                <a:latin typeface="Times New Roman"/>
                <a:ea typeface="Times New Roman"/>
              </a:rPr>
              <a:t>Лениногорский</a:t>
            </a:r>
            <a:r>
              <a:rPr lang="ru-RU" sz="1600" b="1" dirty="0" smtClean="0">
                <a:latin typeface="Times New Roman"/>
                <a:ea typeface="Times New Roman"/>
              </a:rPr>
              <a:t> муниципальный район» 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Республики Татарстан</a:t>
            </a:r>
            <a:r>
              <a:rPr lang="ru-RU" sz="2400" b="1" dirty="0" smtClean="0">
                <a:latin typeface="Times New Roman"/>
                <a:ea typeface="Times New Roman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ПРОЕКТ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ОБУЧЕНИЮ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ДЕТЕЙ ПРАВИЛАМ БЕЗОПАСНОГО ПОВЕДЕНИЯ НА ДОРОГЕ</a:t>
            </a:r>
            <a:endParaRPr kumimoji="0" lang="ru-RU" sz="1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(с инновационном подходом)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Руководитель: воспитатель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квалификационной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категории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Сторожук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Анна Владимировна,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воспитатель I квалификационной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категории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Курбангалеева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Айгуль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Ильдусовна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42910" y="500042"/>
            <a:ext cx="731790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ja-JP" sz="20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Третий </a:t>
            </a:r>
            <a:r>
              <a:rPr kumimoji="0" lang="ru-RU" altLang="ja-JP" sz="2000" b="1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этап-заключительный</a:t>
            </a:r>
            <a:r>
              <a:rPr kumimoji="0" lang="ru-RU" altLang="ja-JP" sz="20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altLang="ja-JP" sz="2000" b="1" i="0" u="sng" dirty="0" smtClean="0">
                <a:solidFill>
                  <a:srgbClr val="C00000"/>
                </a:solidFill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С воспитанниками: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altLang="ja-JP" b="1" i="0" u="sng" dirty="0" smtClean="0"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Открытое ОД с использованием робототехники и макетов по правилам дорожного движения «Перекресток»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altLang="ja-JP" b="1" i="0" u="sng" dirty="0" smtClean="0">
              <a:latin typeface="Comic Sans MS" pitchFamily="66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altLang="ja-JP" sz="2000" b="1" i="0" u="sng" dirty="0" smtClean="0">
              <a:latin typeface="Comic Sans MS" pitchFamily="66" charset="0"/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9" name="Рисунок 8" descr="IMG_20180321_073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928802"/>
            <a:ext cx="3214678" cy="24110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72000" y="2928934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altLang="ja-JP" sz="2000" b="1" u="sng" dirty="0" smtClean="0">
                <a:solidFill>
                  <a:srgbClr val="C00000"/>
                </a:solidFill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С родителями: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altLang="ja-JP" b="1" u="sng" dirty="0" smtClean="0"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Мастер-класс (совместно с детьми) робототехника и ПДД «</a:t>
            </a:r>
            <a:r>
              <a:rPr lang="ru-RU" altLang="ja-JP" b="1" u="sng" dirty="0" err="1" smtClean="0"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Лего</a:t>
            </a:r>
            <a:r>
              <a:rPr lang="ru-RU" altLang="ja-JP" b="1" u="sng" dirty="0" smtClean="0"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 наш помощник» </a:t>
            </a:r>
            <a:endParaRPr lang="ru-RU" altLang="ja-JP" sz="1400" dirty="0" smtClean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1" name="Рисунок 10" descr="DSC_3480.JPG"/>
          <p:cNvPicPr>
            <a:picLocks noChangeAspect="1"/>
          </p:cNvPicPr>
          <p:nvPr/>
        </p:nvPicPr>
        <p:blipFill>
          <a:blip r:embed="rId4" cstate="print"/>
          <a:srcRect l="27343" t="11328" r="16406"/>
          <a:stretch>
            <a:fillRect/>
          </a:stretch>
        </p:blipFill>
        <p:spPr>
          <a:xfrm>
            <a:off x="5286380" y="4143380"/>
            <a:ext cx="2933375" cy="22714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20180321_0735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429132"/>
            <a:ext cx="2762269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-20180327-WA0025.jpg"/>
          <p:cNvPicPr>
            <a:picLocks noChangeAspect="1"/>
          </p:cNvPicPr>
          <p:nvPr/>
        </p:nvPicPr>
        <p:blipFill>
          <a:blip r:embed="rId4" cstate="print"/>
          <a:srcRect t="21875"/>
          <a:stretch>
            <a:fillRect/>
          </a:stretch>
        </p:blipFill>
        <p:spPr>
          <a:xfrm>
            <a:off x="3214678" y="3929066"/>
            <a:ext cx="2786082" cy="2050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-20180327-WA00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714356"/>
            <a:ext cx="2762269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20180321_073459.jpg"/>
          <p:cNvPicPr>
            <a:picLocks noChangeAspect="1"/>
          </p:cNvPicPr>
          <p:nvPr/>
        </p:nvPicPr>
        <p:blipFill>
          <a:blip r:embed="rId6" cstate="print"/>
          <a:srcRect r="41406" b="14583"/>
          <a:stretch>
            <a:fillRect/>
          </a:stretch>
        </p:blipFill>
        <p:spPr>
          <a:xfrm>
            <a:off x="3214678" y="1357298"/>
            <a:ext cx="2714644" cy="2180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0" r="12201" b="21452"/>
          <a:stretch/>
        </p:blipFill>
        <p:spPr>
          <a:xfrm>
            <a:off x="6215074" y="714356"/>
            <a:ext cx="2518929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13069" r="2738" b="16700"/>
          <a:stretch/>
        </p:blipFill>
        <p:spPr>
          <a:xfrm>
            <a:off x="6215074" y="4357694"/>
            <a:ext cx="2571768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7158" y="642918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Заключение:</a:t>
            </a:r>
            <a:endParaRPr lang="ru-RU" sz="24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      Таким образом, в результате проведенной работы по ПДД дети дошкольного возраста станут грамотными, дисциплинированными пешеходами, участниками дорожного движения. У детей сформируются навыки безопасного поведения на дорогах. Они научатся применять полученные знания на практике и будут вести себя адекватно в любой дорожной ситуации. </a:t>
            </a: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8596" y="335847"/>
            <a:ext cx="835824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Литература:</a:t>
            </a:r>
            <a:endParaRPr lang="ru-RU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>1. Воронова Е. А. Красный. Желтый. Зеленый. – </a:t>
            </a:r>
            <a:r>
              <a:rPr lang="ru-RU" sz="2000" dirty="0" err="1" smtClean="0">
                <a:latin typeface="Comic Sans MS" pitchFamily="66" charset="0"/>
              </a:rPr>
              <a:t>Ростов-н</a:t>
            </a:r>
            <a:r>
              <a:rPr lang="ru-RU" sz="2000" dirty="0" smtClean="0">
                <a:latin typeface="Comic Sans MS" pitchFamily="66" charset="0"/>
              </a:rPr>
              <a:t>/Д: Феникс, 2006.</a:t>
            </a:r>
          </a:p>
          <a:p>
            <a:r>
              <a:rPr lang="ru-RU" sz="2000" dirty="0" smtClean="0">
                <a:latin typeface="Comic Sans MS" pitchFamily="66" charset="0"/>
              </a:rPr>
              <a:t>2. </a:t>
            </a:r>
            <a:r>
              <a:rPr lang="ru-RU" sz="2000" dirty="0" err="1" smtClean="0">
                <a:latin typeface="Comic Sans MS" pitchFamily="66" charset="0"/>
              </a:rPr>
              <a:t>Ковалько</a:t>
            </a:r>
            <a:r>
              <a:rPr lang="ru-RU" sz="2000" dirty="0" smtClean="0">
                <a:latin typeface="Comic Sans MS" pitchFamily="66" charset="0"/>
              </a:rPr>
              <a:t> В. И. Игровой модульный курс по ПДД. М. : ВАКО, 2008.</a:t>
            </a:r>
          </a:p>
          <a:p>
            <a:r>
              <a:rPr lang="ru-RU" sz="2000" dirty="0" smtClean="0">
                <a:latin typeface="Comic Sans MS" pitchFamily="66" charset="0"/>
              </a:rPr>
              <a:t>3. </a:t>
            </a:r>
            <a:r>
              <a:rPr lang="ru-RU" sz="2000" dirty="0" err="1" smtClean="0">
                <a:latin typeface="Comic Sans MS" pitchFamily="66" charset="0"/>
              </a:rPr>
              <a:t>Ахмадиева</a:t>
            </a:r>
            <a:r>
              <a:rPr lang="ru-RU" sz="2000" dirty="0" smtClean="0">
                <a:latin typeface="Comic Sans MS" pitchFamily="66" charset="0"/>
              </a:rPr>
              <a:t> Р. Ш., Воронова Е. Е., </a:t>
            </a:r>
            <a:r>
              <a:rPr lang="ru-RU" sz="2000" dirty="0" err="1" smtClean="0">
                <a:latin typeface="Comic Sans MS" pitchFamily="66" charset="0"/>
              </a:rPr>
              <a:t>Минниханов</a:t>
            </a:r>
            <a:r>
              <a:rPr lang="ru-RU" sz="2000" dirty="0" smtClean="0">
                <a:latin typeface="Comic Sans MS" pitchFamily="66" charset="0"/>
              </a:rPr>
              <a:t> Р. Н. и др. Обучение детей дошкольного возраста правилам безопасного поведения на дорогах. ГУ, НЦ БЖБ, 2008. </a:t>
            </a:r>
          </a:p>
          <a:p>
            <a:r>
              <a:rPr lang="ru-RU" sz="2000" dirty="0" smtClean="0">
                <a:latin typeface="Comic Sans MS" pitchFamily="66" charset="0"/>
              </a:rPr>
              <a:t>	4. Плакат «Дорожная азбука»</a:t>
            </a:r>
          </a:p>
          <a:p>
            <a:r>
              <a:rPr lang="ru-RU" sz="2000" dirty="0" smtClean="0">
                <a:latin typeface="Comic Sans MS" pitchFamily="66" charset="0"/>
              </a:rPr>
              <a:t>	5. Плакат «Дорожные знаки»</a:t>
            </a:r>
          </a:p>
          <a:p>
            <a:r>
              <a:rPr lang="ru-RU" sz="2000" dirty="0" smtClean="0">
                <a:latin typeface="Comic Sans MS" pitchFamily="66" charset="0"/>
              </a:rPr>
              <a:t>	6. Плакаты для оформления родительского уголка</a:t>
            </a:r>
          </a:p>
          <a:p>
            <a:r>
              <a:rPr lang="ru-RU" sz="2000" dirty="0" smtClean="0">
                <a:latin typeface="Comic Sans MS" pitchFamily="66" charset="0"/>
              </a:rPr>
              <a:t>	7. Интернет-ресурсы</a:t>
            </a:r>
          </a:p>
          <a:p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642918"/>
            <a:ext cx="8640960" cy="477053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altLang="ja-JP" sz="2400" b="1" dirty="0" smtClean="0">
                <a:solidFill>
                  <a:srgbClr val="FF0000"/>
                </a:solidFill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Введение</a:t>
            </a:r>
            <a:r>
              <a:rPr lang="ru-RU" altLang="ja-JP" sz="2000" b="1" dirty="0" smtClean="0">
                <a:solidFill>
                  <a:srgbClr val="FF0000"/>
                </a:solidFill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:</a:t>
            </a:r>
            <a:r>
              <a:rPr lang="ru-RU" altLang="ja-JP" b="1" dirty="0" smtClean="0">
                <a:solidFill>
                  <a:srgbClr val="FF0000"/>
                </a:solidFill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Скорость движения, плотность транспортных потоков на улицах и дорогах нашей страны быстро возрастают, и будут прогрессировать в дальнейшем. Нарушение правил дорожного движения становится обычным делом. Наиболее серьёзные трудности и опасности для жизни подстерегают самых маленьких пешеходов. Причиной дорожно-транспортных происшествий чаще всего являются сами дети. Объясняется это тем, что они не умеют в должной степени управлять своим поведением,  у них отсутствует способность, предвидеть возможность возникновения  опасности в быстро меняющейся дорожной обстановке. Поэтому тесное  взаимодействие с семьей воспитанников является важным 	 	   условием в работе. Таким образом, избежать опасностей  	   на дороге можно лишь путём 	поддержания 	 	  	    постоянного контакта с родителями воспитанников.</a:t>
            </a:r>
            <a:endParaRPr lang="ru-RU" sz="2000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4282" y="214290"/>
            <a:ext cx="86409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600" dirty="0" smtClean="0">
                <a:latin typeface="Comic Sans MS" pitchFamily="66" charset="0"/>
                <a:cs typeface="Times New Roman" panose="02020603050405020304" pitchFamily="18" charset="0"/>
              </a:rPr>
              <a:t>Детский дорожно-транспортный травматизм является одной из самых болезненных проблем современного общества. Дети дошкольного возраста – это особая категория пешеходов и пассажиров. Вот почему с самого раннего возраста необходимо знакомить детей безопасному поведению на улицах, дорогах, в транспорте, а также правилам дорожного движения. В этом      должны принимать участие и родители, и дошкольные учреждения, а в дальнейшем, конечно же, школа и другие образовательные учреждения. </a:t>
            </a:r>
            <a:r>
              <a:rPr lang="ru-RU" sz="1600" dirty="0" smtClean="0">
                <a:latin typeface="Comic Sans MS" pitchFamily="66" charset="0"/>
              </a:rPr>
              <a:t> Одним из перспективных методов, способствующих решению проблемы, по познавательной активности детей, является метод проектирования. Дидактический смысл проекта заключается в том, что он помогает связать обучение с жизнью, формирует навыки безопасного пешеходного движения, развивает познавательную активность, умение определять возможные методы решения проблемы с помощью взрослого, а затем и самостоятельно.</a:t>
            </a:r>
            <a:r>
              <a:rPr lang="ru-RU" sz="1600" dirty="0" smtClean="0">
                <a:latin typeface="Comic Sans MS" pitchFamily="66" charset="0"/>
                <a:cs typeface="Times New Roman" panose="02020603050405020304" pitchFamily="18" charset="0"/>
              </a:rPr>
              <a:t> ФГОС выделяет конструирование в качестве важнейшего компонента образовательной деятельности. </a:t>
            </a:r>
            <a:r>
              <a:rPr lang="ru-RU" sz="1600" dirty="0" err="1" smtClean="0">
                <a:latin typeface="Comic Sans MS" pitchFamily="66" charset="0"/>
                <a:cs typeface="Times New Roman" pitchFamily="18" charset="0"/>
              </a:rPr>
              <a:t>Лего-конструирование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 – одно из самых современных направлений развития детей, широко использующее трёхмерные модели реального мира и предметно-игровую среду обучения и развития ребёнка.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	  Значимость робототехники: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        Объединяет игру с исследовательской и экспериментальной        	  	     деятельностью на основе интеграции всех областей;</a:t>
            </a:r>
          </a:p>
          <a:p>
            <a:pPr marL="1657350" lvl="3" indent="-285750">
              <a:buFont typeface="Wingdings" pitchFamily="2" charset="2"/>
              <a:buChar char="Ø"/>
            </a:pP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Позволяет совершенствовать исследовательские навыки, алгоритмическое мышление;</a:t>
            </a:r>
          </a:p>
          <a:p>
            <a:pPr marL="1657350" lvl="3" indent="-285750">
              <a:buFont typeface="Wingdings" pitchFamily="2" charset="2"/>
              <a:buChar char="Ø"/>
            </a:pP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Дает представление о моделировании и программировании;</a:t>
            </a:r>
          </a:p>
          <a:p>
            <a:pPr marL="1657350" lvl="3" indent="-285750">
              <a:buFont typeface="Wingdings" pitchFamily="2" charset="2"/>
              <a:buChar char="Ø"/>
            </a:pP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Обеспечивает максимальное вовлечение ребенка в образовательный процесс.</a:t>
            </a:r>
            <a:endParaRPr lang="ru-RU" sz="1600" dirty="0">
              <a:latin typeface="Comic Sans MS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3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642918"/>
            <a:ext cx="8463884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Цель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: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профилактика детского дорожно-транспортного травматизма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Задачи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  <a:ea typeface="SimSun" pitchFamily="2" charset="-122"/>
                <a:cs typeface="Times New Roman" pitchFamily="18" charset="0"/>
              </a:rPr>
              <a:t>: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С помощью разнообразных методов и приемов оптимизировать работу с родителями для полноценного развития личности ребенка и закреплению знаний о правилах дорожного движения;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Создать условия для формирования социальных навыков и норм поведения на основе совместной деятельности с родителями;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Активизировать деятельность родителей по профилактике детского дорожно-транспортного травматизма.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Планируемый результат:</a:t>
            </a:r>
            <a:endParaRPr lang="ru-RU" sz="2000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Уточнение и дополнение  о правилах дорожного движения и культуре поведения на дороге.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Различать понятия о  перекрёстках различной сложности, закреплять 	представления о проезжей части, о переходе  при двухстороннем 	движении, дорожных знаках: знаках  сервиса, предупреждающих 	знаках,  	запрещающих, некоторых предписывающих.</a:t>
            </a:r>
          </a:p>
          <a:p>
            <a:pPr lvl="2">
              <a:buFont typeface="Wingdings" pitchFamily="2" charset="2"/>
              <a:buChar char="ü"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Полные знания о правилах для пешеходов и пассажиров и культуре поведения в транспорте;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latin typeface="Comic Sans MS" pitchFamily="66" charset="0"/>
              </a:rPr>
              <a:t> вызвать интерес у родителей к проблеме обучения детей дорожной грамоте,  и безопасному поведению на дороге;  </a:t>
            </a:r>
            <a:endParaRPr lang="ru-RU" sz="14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latin typeface="Comic Sans MS" pitchFamily="66" charset="0"/>
              </a:rPr>
              <a:t>совершенствовать исследовательскую деятельность детей.</a:t>
            </a:r>
            <a:endParaRPr lang="ru-RU" sz="1400" dirty="0" smtClean="0">
              <a:latin typeface="Comic Sans MS" pitchFamily="66" charset="0"/>
            </a:endParaRPr>
          </a:p>
          <a:p>
            <a:pPr lvl="2" algn="just">
              <a:buFont typeface="Wingdings" pitchFamily="2" charset="2"/>
              <a:buChar char="ü"/>
            </a:pPr>
            <a:endParaRPr lang="ru-RU" i="1" dirty="0" smtClean="0">
              <a:latin typeface="Comic Sans MS" pitchFamily="66" charset="0"/>
              <a:cs typeface="Times New Roman" pitchFamily="18" charset="0"/>
            </a:endParaRPr>
          </a:p>
          <a:p>
            <a:pPr lvl="2" algn="just">
              <a:buFont typeface="Wingdings" pitchFamily="2" charset="2"/>
              <a:buChar char="ü"/>
            </a:pPr>
            <a:endParaRPr lang="ru-RU" i="1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500042"/>
            <a:ext cx="8463884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Этапы проекта: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Первый этап - подготовительный</a:t>
            </a:r>
            <a:endParaRPr lang="ru-RU" sz="2400" dirty="0" smtClean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Определение актуальность проекта, цель и задач для реализации поставленной цели;</a:t>
            </a:r>
            <a:endParaRPr lang="ru-RU" sz="2000" dirty="0" smtClean="0"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Подбор методической литературы по теме;</a:t>
            </a:r>
            <a:endParaRPr lang="ru-RU" sz="2000" dirty="0" smtClean="0"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Подбор материала, дидактических, подвижных игр;</a:t>
            </a:r>
            <a:endParaRPr lang="ru-RU" sz="2000" dirty="0" smtClean="0"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Изготовление атрибутов к играм и ОД;</a:t>
            </a:r>
            <a:endParaRPr lang="ru-RU" sz="2000" dirty="0" smtClean="0"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Анкетирование родителей для выявления знаний по данной теме;</a:t>
            </a:r>
            <a:endParaRPr lang="ru-RU" sz="2000" dirty="0" smtClean="0">
              <a:latin typeface="Comic Sans MS" pitchFamily="66" charset="0"/>
              <a:cs typeface="Arial" pitchFamily="34" charset="0"/>
            </a:endParaRPr>
          </a:p>
          <a:p>
            <a:pPr lvl="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Подбор информации для родителей. </a:t>
            </a:r>
            <a:endParaRPr lang="ru-RU" sz="2000" dirty="0" smtClean="0"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9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31032" y="0"/>
            <a:ext cx="8712968" cy="73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Второй этап – основной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Работа с воспитанниками: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Беседы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 «Машины на нашей улице», «Не попади в беду на дороге», «Дорога и ее составные части», «Улица полна неожиданностей», «Кто следит за порядком на дороге?», «Травматизм на дороге», «Наши помощники- дорожные знаки»</a:t>
            </a:r>
            <a:endParaRPr kumimoji="0" lang="ru-RU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Продуктивная деятельность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 Создание сюжетной композиции «Дорога, машина, светофор», </a:t>
            </a:r>
            <a:endParaRPr kumimoji="0" lang="ru-RU" sz="1600" u="sng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u="sng" dirty="0" smtClean="0">
                <a:solidFill>
                  <a:srgbClr val="111111"/>
                </a:solidFill>
                <a:latin typeface="Comic Sans MS" pitchFamily="66" charset="0"/>
                <a:cs typeface="Times New Roman" pitchFamily="18" charset="0"/>
              </a:rPr>
              <a:t>Конструирование (конструктор </a:t>
            </a:r>
            <a:r>
              <a:rPr lang="ru-RU" sz="1600" u="sng" dirty="0" err="1" smtClean="0">
                <a:solidFill>
                  <a:srgbClr val="111111"/>
                </a:solidFill>
                <a:latin typeface="Comic Sans MS" pitchFamily="66" charset="0"/>
                <a:cs typeface="Times New Roman" pitchFamily="18" charset="0"/>
              </a:rPr>
              <a:t>лего</a:t>
            </a:r>
            <a:r>
              <a:rPr lang="ru-RU" sz="1600" u="sng" dirty="0" smtClean="0">
                <a:solidFill>
                  <a:srgbClr val="11111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600" u="sng" dirty="0" smtClean="0">
                <a:solidFill>
                  <a:srgbClr val="111111"/>
                </a:solidFill>
                <a:latin typeface="Comic Sans MS" pitchFamily="66" charset="0"/>
                <a:cs typeface="Times New Roman" pitchFamily="18" charset="0"/>
              </a:rPr>
              <a:t>WEDO</a:t>
            </a:r>
            <a:r>
              <a:rPr lang="ru-RU" sz="1600" u="sng" dirty="0" smtClean="0">
                <a:solidFill>
                  <a:srgbClr val="111111"/>
                </a:solidFill>
                <a:latin typeface="Comic Sans MS" pitchFamily="66" charset="0"/>
                <a:cs typeface="Times New Roman" pitchFamily="18" charset="0"/>
              </a:rPr>
              <a:t>): </a:t>
            </a:r>
            <a:r>
              <a:rPr lang="ru-RU" sz="1600" dirty="0" smtClean="0">
                <a:solidFill>
                  <a:srgbClr val="111111"/>
                </a:solidFill>
                <a:latin typeface="Comic Sans MS" pitchFamily="66" charset="0"/>
                <a:cs typeface="Times New Roman" pitchFamily="18" charset="0"/>
              </a:rPr>
              <a:t>макеты перекрестков, наша улица, машины</a:t>
            </a:r>
            <a:endParaRPr kumimoji="0" lang="ru-RU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u="sng" dirty="0" smtClean="0">
                <a:solidFill>
                  <a:srgbClr val="11111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Дидактические игры</a:t>
            </a:r>
            <a:r>
              <a:rPr lang="ru-RU" sz="1600" dirty="0" smtClean="0">
                <a:solidFill>
                  <a:srgbClr val="11111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 «Соедини загадку с отгадкой», «</a:t>
            </a:r>
            <a:r>
              <a:rPr lang="ru-RU" sz="1600" dirty="0" err="1" smtClean="0">
                <a:solidFill>
                  <a:srgbClr val="11111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Можно-нельзя</a:t>
            </a:r>
            <a:r>
              <a:rPr lang="ru-RU" sz="1600" dirty="0" smtClean="0">
                <a:solidFill>
                  <a:srgbClr val="11111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», «Дорожные знаки», «Закончи предложение»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u="sng" dirty="0" smtClean="0">
                <a:solidFill>
                  <a:srgbClr val="11111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Подвижные игры: </a:t>
            </a:r>
            <a:r>
              <a:rPr lang="ru-RU" sz="1600" dirty="0" smtClean="0">
                <a:solidFill>
                  <a:srgbClr val="11111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«Цветные автомобили», «Светофор», «Лучший пешеход»</a:t>
            </a:r>
            <a:endParaRPr lang="ru-RU" sz="1600" dirty="0" smtClean="0">
              <a:latin typeface="Comic Sans MS" pitchFamily="66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u="sng" dirty="0" smtClean="0">
                <a:solidFill>
                  <a:srgbClr val="11111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Сюжетно-ролевая игра:</a:t>
            </a:r>
            <a:r>
              <a:rPr lang="ru-RU" sz="1600" dirty="0" smtClean="0">
                <a:solidFill>
                  <a:srgbClr val="11111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«Путешествие в страну дорожных знаков»</a:t>
            </a:r>
            <a:endParaRPr lang="ru-RU" sz="1600" dirty="0" smtClean="0">
              <a:latin typeface="Comic Sans MS" pitchFamily="66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u="sng" dirty="0" smtClean="0">
                <a:solidFill>
                  <a:srgbClr val="11111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Сюжетно-дидактическая игра (с использованием </a:t>
            </a:r>
            <a:r>
              <a:rPr lang="ru-RU" sz="1600" u="sng" dirty="0" smtClean="0">
                <a:solidFill>
                  <a:srgbClr val="111111"/>
                </a:solidFill>
                <a:latin typeface="Comic Sans MS" pitchFamily="66" charset="0"/>
                <a:cs typeface="Times New Roman" pitchFamily="18" charset="0"/>
              </a:rPr>
              <a:t>конструктор </a:t>
            </a:r>
            <a:r>
              <a:rPr lang="ru-RU" sz="1600" u="sng" dirty="0" err="1" smtClean="0">
                <a:solidFill>
                  <a:srgbClr val="111111"/>
                </a:solidFill>
                <a:latin typeface="Comic Sans MS" pitchFamily="66" charset="0"/>
                <a:cs typeface="Times New Roman" pitchFamily="18" charset="0"/>
              </a:rPr>
              <a:t>лего</a:t>
            </a:r>
            <a:r>
              <a:rPr lang="ru-RU" sz="1600" u="sng" dirty="0" smtClean="0">
                <a:solidFill>
                  <a:srgbClr val="11111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600" u="sng" dirty="0" smtClean="0">
                <a:solidFill>
                  <a:srgbClr val="111111"/>
                </a:solidFill>
                <a:latin typeface="Comic Sans MS" pitchFamily="66" charset="0"/>
                <a:cs typeface="Times New Roman" pitchFamily="18" charset="0"/>
              </a:rPr>
              <a:t>WEDO</a:t>
            </a:r>
            <a:r>
              <a:rPr lang="ru-RU" sz="1600" u="sng" dirty="0" smtClean="0">
                <a:solidFill>
                  <a:srgbClr val="11111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):</a:t>
            </a:r>
            <a:r>
              <a:rPr lang="ru-RU" sz="1600" dirty="0" smtClean="0">
                <a:solidFill>
                  <a:srgbClr val="11111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«Нам на улице не страшно», «Перекресток», «Что бывает на дорогах?»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u="sng" dirty="0" smtClean="0">
                <a:solidFill>
                  <a:srgbClr val="11111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Чтение художественной литературы: </a:t>
            </a:r>
            <a:r>
              <a:rPr lang="ru-RU" sz="1600" dirty="0" smtClean="0">
                <a:solidFill>
                  <a:srgbClr val="11111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«Рассказы о маленьком автомобильчике» Л. Берг, «Мы идем через дорогу» М. Дружинина, «Машины» Я. </a:t>
            </a:r>
            <a:r>
              <a:rPr lang="ru-RU" sz="1600" dirty="0" err="1" smtClean="0">
                <a:solidFill>
                  <a:srgbClr val="11111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Пишумов</a:t>
            </a:r>
            <a:r>
              <a:rPr lang="ru-RU" sz="1600" dirty="0" smtClean="0">
                <a:solidFill>
                  <a:srgbClr val="11111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«Три друга пешехода в любое время года» В. Алексеев, «Шагая осторожно» С. Михалков,,   	«Стихи о пешеходах» Я. </a:t>
            </a:r>
            <a:r>
              <a:rPr lang="ru-RU" sz="1600" dirty="0" err="1" smtClean="0">
                <a:solidFill>
                  <a:srgbClr val="11111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Пишумов</a:t>
            </a:r>
            <a:r>
              <a:rPr lang="ru-RU" sz="1600" dirty="0" smtClean="0">
                <a:solidFill>
                  <a:srgbClr val="11111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«Машины» Я </a:t>
            </a:r>
            <a:r>
              <a:rPr lang="ru-RU" sz="1600" dirty="0" err="1" smtClean="0">
                <a:solidFill>
                  <a:srgbClr val="11111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Тайц</a:t>
            </a:r>
            <a:r>
              <a:rPr lang="ru-RU" sz="1600" dirty="0" smtClean="0">
                <a:solidFill>
                  <a:srgbClr val="11111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	«Автомобиль» Н. 	Носов, «Дядя Степа-милиционер» С. Михалков</a:t>
            </a:r>
            <a:endParaRPr lang="ru-RU" sz="1600" dirty="0" smtClean="0">
              <a:latin typeface="Comic Sans MS" pitchFamily="66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	«Как неразлучные друзья дорогу переходили» А. Иванов</a:t>
            </a:r>
            <a:endParaRPr lang="ru-RU" sz="1600" dirty="0" smtClean="0">
              <a:latin typeface="Comic Sans MS" pitchFamily="66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11111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	    </a:t>
            </a:r>
            <a:r>
              <a:rPr lang="ru-RU" sz="1600" u="sng" dirty="0" smtClean="0">
                <a:solidFill>
                  <a:srgbClr val="11111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Целевые прогулки</a:t>
            </a:r>
          </a:p>
          <a:p>
            <a:pPr lvl="0" fontAlgn="base"/>
            <a:r>
              <a:rPr lang="ru-RU" sz="1600" dirty="0" smtClean="0">
                <a:solidFill>
                  <a:srgbClr val="11111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omic Sans MS" pitchFamily="66" charset="0"/>
                <a:cs typeface="Times New Roman" panose="02020603050405020304" pitchFamily="18" charset="0"/>
              </a:rPr>
              <a:t>«Пешеход</a:t>
            </a:r>
            <a:r>
              <a:rPr lang="ru-RU" sz="1600" dirty="0" smtClean="0">
                <a:latin typeface="Comic Sans MS" pitchFamily="66" charset="0"/>
                <a:cs typeface="Times New Roman" panose="02020603050405020304" pitchFamily="18" charset="0"/>
              </a:rPr>
              <a:t>», «</a:t>
            </a:r>
            <a:r>
              <a:rPr lang="ru-RU" sz="1600" dirty="0">
                <a:latin typeface="Comic Sans MS" pitchFamily="66" charset="0"/>
                <a:cs typeface="Times New Roman" panose="02020603050405020304" pitchFamily="18" charset="0"/>
              </a:rPr>
              <a:t>Пешеходный переход</a:t>
            </a:r>
            <a:r>
              <a:rPr lang="ru-RU" sz="1600" dirty="0" smtClean="0">
                <a:latin typeface="Comic Sans MS" pitchFamily="66" charset="0"/>
                <a:cs typeface="Times New Roman" panose="02020603050405020304" pitchFamily="18" charset="0"/>
              </a:rPr>
              <a:t>», «</a:t>
            </a:r>
            <a:r>
              <a:rPr lang="ru-RU" sz="1600" dirty="0">
                <a:latin typeface="Comic Sans MS" pitchFamily="66" charset="0"/>
                <a:cs typeface="Times New Roman" panose="02020603050405020304" pitchFamily="18" charset="0"/>
              </a:rPr>
              <a:t>Перекрёсток</a:t>
            </a:r>
            <a:r>
              <a:rPr lang="ru-RU" sz="1600" dirty="0" smtClean="0">
                <a:latin typeface="Comic Sans MS" pitchFamily="66" charset="0"/>
                <a:cs typeface="Times New Roman" panose="02020603050405020304" pitchFamily="18" charset="0"/>
              </a:rPr>
              <a:t>», «</a:t>
            </a:r>
            <a:r>
              <a:rPr lang="ru-RU" sz="1600" dirty="0">
                <a:latin typeface="Comic Sans MS" pitchFamily="66" charset="0"/>
                <a:cs typeface="Times New Roman" panose="02020603050405020304" pitchFamily="18" charset="0"/>
              </a:rPr>
              <a:t>Наблюдение за </a:t>
            </a:r>
            <a:r>
              <a:rPr lang="ru-RU" sz="1600" dirty="0" smtClean="0">
                <a:latin typeface="Comic Sans MS" pitchFamily="66" charset="0"/>
                <a:cs typeface="Times New Roman" panose="02020603050405020304" pitchFamily="18" charset="0"/>
              </a:rPr>
              <a:t>	работой 	регулировщика </a:t>
            </a:r>
            <a:r>
              <a:rPr lang="ru-RU" sz="1600" dirty="0">
                <a:latin typeface="Comic Sans MS" pitchFamily="66" charset="0"/>
                <a:cs typeface="Times New Roman" panose="02020603050405020304" pitchFamily="18" charset="0"/>
              </a:rPr>
              <a:t>на перекрёстке».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u="sng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70"/>
          <a:stretch/>
        </p:blipFill>
        <p:spPr>
          <a:xfrm>
            <a:off x="285720" y="571480"/>
            <a:ext cx="3706997" cy="27759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10" descr="DSCN0774.JPG"/>
          <p:cNvPicPr>
            <a:picLocks noChangeAspect="1"/>
          </p:cNvPicPr>
          <p:nvPr/>
        </p:nvPicPr>
        <p:blipFill>
          <a:blip r:embed="rId4" cstate="print"/>
          <a:srcRect l="10938" t="12759" r="10306"/>
          <a:stretch>
            <a:fillRect/>
          </a:stretch>
        </p:blipFill>
        <p:spPr>
          <a:xfrm>
            <a:off x="5572132" y="642918"/>
            <a:ext cx="3286148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-20180327-WA00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4214818"/>
            <a:ext cx="3143240" cy="2357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2" y="2071678"/>
            <a:ext cx="3356871" cy="2439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4" r="19203"/>
          <a:stretch>
            <a:fillRect/>
          </a:stretch>
        </p:blipFill>
        <p:spPr>
          <a:xfrm>
            <a:off x="214282" y="4143380"/>
            <a:ext cx="3469493" cy="2474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MG_20180328_105856.jpg"/>
          <p:cNvPicPr>
            <a:picLocks noChangeAspect="1"/>
          </p:cNvPicPr>
          <p:nvPr/>
        </p:nvPicPr>
        <p:blipFill>
          <a:blip r:embed="rId3" cstate="print"/>
          <a:srcRect r="20312"/>
          <a:stretch>
            <a:fillRect/>
          </a:stretch>
        </p:blipFill>
        <p:spPr>
          <a:xfrm>
            <a:off x="5929322" y="642918"/>
            <a:ext cx="2928958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20180328_1057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714356"/>
            <a:ext cx="2714644" cy="2202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20180328_1059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4292786"/>
            <a:ext cx="2941480" cy="22833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_20180328_1059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4286256"/>
            <a:ext cx="2791203" cy="23045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62"/>
          <a:stretch/>
        </p:blipFill>
        <p:spPr>
          <a:xfrm>
            <a:off x="3143240" y="3500438"/>
            <a:ext cx="2786082" cy="23676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" t="6951" r="15149" b="8911"/>
          <a:stretch/>
        </p:blipFill>
        <p:spPr>
          <a:xfrm>
            <a:off x="3143240" y="1071546"/>
            <a:ext cx="2606368" cy="2102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96" y="214290"/>
            <a:ext cx="731790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altLang="ja-JP" sz="20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Работа с родителями: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altLang="ja-JP" sz="2000" b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ea typeface="MS Mincho" pitchFamily="49" charset="-128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Родительское собрание «Безопасность детей» 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Консультации: «Правила дорожного движения», 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«Родителям – автолюбителям»,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Беседа</a:t>
            </a:r>
            <a:r>
              <a:rPr kumimoji="0" lang="ru-RU" altLang="ja-JP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«Профилактика  детского дорожно-транспортного травматизма».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1600" dirty="0" err="1" smtClean="0">
                <a:latin typeface="Comic Sans MS" pitchFamily="66" charset="0"/>
                <a:cs typeface="Times New Roman" pitchFamily="18" charset="0"/>
              </a:rPr>
              <a:t>Памяткка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 «Воспитание безопасного поведения детей дошкольного возраста»;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Принимали участие в создании игр, игрового пространства для детей.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Анкетирование родителей «Я и мой ребёнок на улице»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Мастер-класс</a:t>
            </a:r>
            <a:r>
              <a:rPr kumimoji="0" lang="ru-RU" altLang="ja-JP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 для родителей совместно с детьми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Рисунок 4" descr="DSC_35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3786190"/>
            <a:ext cx="2964645" cy="2262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_3531.JPG"/>
          <p:cNvPicPr>
            <a:picLocks noChangeAspect="1"/>
          </p:cNvPicPr>
          <p:nvPr/>
        </p:nvPicPr>
        <p:blipFill>
          <a:blip r:embed="rId4" cstate="print"/>
          <a:srcRect l="26562" t="30078"/>
          <a:stretch>
            <a:fillRect/>
          </a:stretch>
        </p:blipFill>
        <p:spPr>
          <a:xfrm>
            <a:off x="214282" y="4214818"/>
            <a:ext cx="2643206" cy="23228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04" y="3214686"/>
            <a:ext cx="3000396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564</Words>
  <Application>Microsoft Office PowerPoint</Application>
  <PresentationFormat>Экран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доброй день</dc:creator>
  <cp:lastModifiedBy>комп</cp:lastModifiedBy>
  <cp:revision>39</cp:revision>
  <cp:lastPrinted>2019-03-26T04:28:42Z</cp:lastPrinted>
  <dcterms:created xsi:type="dcterms:W3CDTF">2018-03-28T04:12:06Z</dcterms:created>
  <dcterms:modified xsi:type="dcterms:W3CDTF">2022-10-14T06:23:58Z</dcterms:modified>
</cp:coreProperties>
</file>