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73" r:id="rId16"/>
    <p:sldId id="274" r:id="rId17"/>
    <p:sldId id="276" r:id="rId18"/>
    <p:sldId id="278" r:id="rId19"/>
    <p:sldId id="27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microsoft.com/office/2007/relationships/hdphoto" Target="../media/hdphoto8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41.png"/><Relationship Id="rId7" Type="http://schemas.microsoft.com/office/2007/relationships/hdphoto" Target="../media/hdphoto10.wdp"/><Relationship Id="rId12" Type="http://schemas.openxmlformats.org/officeDocument/2006/relationships/image" Target="../media/image4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46.jpeg"/><Relationship Id="rId10" Type="http://schemas.openxmlformats.org/officeDocument/2006/relationships/image" Target="../media/image45.jpeg"/><Relationship Id="rId4" Type="http://schemas.openxmlformats.org/officeDocument/2006/relationships/image" Target="../media/image42.png"/><Relationship Id="rId9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48.png"/><Relationship Id="rId7" Type="http://schemas.openxmlformats.org/officeDocument/2006/relationships/image" Target="../media/image5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3.wdp"/><Relationship Id="rId5" Type="http://schemas.openxmlformats.org/officeDocument/2006/relationships/image" Target="../media/image49.png"/><Relationship Id="rId4" Type="http://schemas.microsoft.com/office/2007/relationships/hdphoto" Target="../media/hdphoto1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20.png"/><Relationship Id="rId7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microsoft.com/office/2007/relationships/hdphoto" Target="../media/hdphoto7.wdp"/><Relationship Id="rId3" Type="http://schemas.openxmlformats.org/officeDocument/2006/relationships/image" Target="../media/image3.jpeg"/><Relationship Id="rId7" Type="http://schemas.microsoft.com/office/2007/relationships/hdphoto" Target="../media/hdphoto4.wdp"/><Relationship Id="rId12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microsoft.com/office/2007/relationships/hdphoto" Target="../media/hdphoto6.wdp"/><Relationship Id="rId5" Type="http://schemas.microsoft.com/office/2007/relationships/hdphoto" Target="../media/hdphoto3.wdp"/><Relationship Id="rId10" Type="http://schemas.openxmlformats.org/officeDocument/2006/relationships/image" Target="../media/image27.png"/><Relationship Id="rId4" Type="http://schemas.openxmlformats.org/officeDocument/2006/relationships/image" Target="../media/image24.png"/><Relationship Id="rId9" Type="http://schemas.microsoft.com/office/2007/relationships/hdphoto" Target="../media/hdphoto5.wdp"/><Relationship Id="rId1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57158" y="571479"/>
            <a:ext cx="3527325" cy="47156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908504" y="5500702"/>
            <a:ext cx="7920880" cy="1168658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sz="1400" b="1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algn="ctr"/>
            <a:endParaRPr lang="ru-RU" sz="1400" b="1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Подготовила:</a:t>
            </a: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Воспитатель по обучению детей татарскому языку МАДОУ</a:t>
            </a:r>
            <a:r>
              <a:rPr lang="ru-RU" sz="1400" dirty="0" smtClean="0"/>
              <a:t> </a:t>
            </a:r>
            <a:r>
              <a:rPr lang="ru-RU" sz="1400" b="1" dirty="0" smtClean="0">
                <a:solidFill>
                  <a:srgbClr val="0070C0"/>
                </a:solidFill>
              </a:rPr>
              <a:t>«Детский сад №376»</a:t>
            </a:r>
          </a:p>
          <a:p>
            <a:pPr algn="ctr"/>
            <a:r>
              <a:rPr lang="ru-RU" sz="1400" b="1" dirty="0" smtClean="0">
                <a:solidFill>
                  <a:srgbClr val="0070C0"/>
                </a:solidFill>
              </a:rPr>
              <a:t>Московского района г. Казани </a:t>
            </a:r>
          </a:p>
          <a:p>
            <a:pPr algn="ctr"/>
            <a:r>
              <a:rPr lang="ru-RU" sz="1400" b="1" dirty="0" err="1" smtClean="0">
                <a:solidFill>
                  <a:srgbClr val="0070C0"/>
                </a:solidFill>
              </a:rPr>
              <a:t>Багирова</a:t>
            </a:r>
            <a:r>
              <a:rPr lang="ru-RU" sz="1400" b="1" dirty="0" smtClean="0">
                <a:solidFill>
                  <a:srgbClr val="0070C0"/>
                </a:solidFill>
              </a:rPr>
              <a:t> Эльвира </a:t>
            </a:r>
            <a:r>
              <a:rPr lang="ru-RU" sz="1400" b="1" dirty="0" err="1" smtClean="0">
                <a:solidFill>
                  <a:srgbClr val="0070C0"/>
                </a:solidFill>
              </a:rPr>
              <a:t>Гарифулловна</a:t>
            </a:r>
            <a:endParaRPr lang="ru-RU" sz="1400" b="1" dirty="0" smtClean="0">
              <a:solidFill>
                <a:srgbClr val="0070C0"/>
              </a:solidFill>
            </a:endParaRPr>
          </a:p>
          <a:p>
            <a:pPr algn="ctr"/>
            <a:endParaRPr lang="ru-RU" sz="1400" b="1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			</a:t>
            </a:r>
          </a:p>
          <a:p>
            <a:pPr algn="just"/>
            <a:r>
              <a:rPr lang="ru-RU" sz="1400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			</a:t>
            </a:r>
            <a:endParaRPr lang="ru-RU" sz="1200" b="1" dirty="0">
              <a:solidFill>
                <a:srgbClr val="3333CC"/>
              </a:solidFill>
              <a:latin typeface="Cambria" panose="0204050305040603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43306" y="1000108"/>
            <a:ext cx="550069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Творческая  викторина </a:t>
            </a:r>
          </a:p>
          <a:p>
            <a:pPr algn="ctr"/>
            <a:r>
              <a:rPr lang="ru-RU" sz="2800" dirty="0" smtClean="0"/>
              <a:t> «Мы  знаем,  читаем  и  любим  тебя  Г. Тукай </a:t>
            </a:r>
          </a:p>
          <a:p>
            <a:pPr algn="ctr"/>
            <a:r>
              <a:rPr lang="ru-RU" sz="2000" dirty="0" smtClean="0"/>
              <a:t>(с использованием  УМК «Говорим по – </a:t>
            </a:r>
            <a:r>
              <a:rPr lang="ru-RU" sz="2000" dirty="0" err="1" smtClean="0"/>
              <a:t>татарски</a:t>
            </a:r>
            <a:r>
              <a:rPr lang="ru-RU" sz="2000" dirty="0" smtClean="0"/>
              <a:t>»)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60561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67539" y="373306"/>
            <a:ext cx="1724575" cy="17698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4067944" y="260648"/>
            <a:ext cx="164609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mbria" panose="02040503050406030204" pitchFamily="18" charset="0"/>
              </a:rPr>
              <a:t>Вопрос 8</a:t>
            </a:r>
            <a:endParaRPr lang="ru-RU" sz="2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Cambria" panose="0204050305040603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95737" y="726640"/>
            <a:ext cx="6733981" cy="1631216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Cambria" panose="02040503050406030204" pitchFamily="18" charset="0"/>
              </a:rPr>
              <a:t>Что несёт дедушка детям в подарок по произведению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Cambria" panose="02040503050406030204" pitchFamily="18" charset="0"/>
              </a:rPr>
              <a:t>  </a:t>
            </a: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Cambria" panose="02040503050406030204" pitchFamily="18" charset="0"/>
              </a:rPr>
              <a:t>Г. Тукая «Белый Дед»?</a:t>
            </a:r>
          </a:p>
          <a:p>
            <a:pPr algn="just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Cambria" panose="02040503050406030204" pitchFamily="18" charset="0"/>
              </a:rPr>
              <a:t>2.   Какое вежливое слово говорят ему дети за подарки. Скажи по-татарски. Ещё какие вежливые слова знаешь   на татарском языке?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effectLst/>
              <a:latin typeface="Cambria" panose="0204050305040603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39552" y="2698014"/>
            <a:ext cx="2294139" cy="22482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446763" y="2804160"/>
            <a:ext cx="2137881" cy="21378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156176" y="2868944"/>
            <a:ext cx="2088232" cy="2088232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1265833" y="5085184"/>
            <a:ext cx="641871" cy="50405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1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515703" y="5120634"/>
            <a:ext cx="641871" cy="50405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2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220443" y="5129427"/>
            <a:ext cx="641871" cy="50405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3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7899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39552" y="373306"/>
            <a:ext cx="1452562" cy="14906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851920" y="373306"/>
            <a:ext cx="164981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mbria" panose="02040503050406030204" pitchFamily="18" charset="0"/>
              </a:rPr>
              <a:t>Вопрос 9</a:t>
            </a:r>
            <a:endParaRPr lang="ru-RU" sz="2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Cambria" panose="0204050305040603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88452" y="936011"/>
            <a:ext cx="6598390" cy="2554545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Cambria" panose="02040503050406030204" pitchFamily="18" charset="0"/>
              </a:rPr>
              <a:t>О каком времени года говорится? Слушайте отрывок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Cambria" panose="02040503050406030204" pitchFamily="18" charset="0"/>
              </a:rPr>
              <a:t> </a:t>
            </a: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Cambria" panose="02040503050406030204" pitchFamily="18" charset="0"/>
              </a:rPr>
              <a:t>из стихотворения поэта.</a:t>
            </a:r>
          </a:p>
          <a:p>
            <a:pPr algn="just"/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algn="ctr"/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Cambria" panose="02040503050406030204" pitchFamily="18" charset="0"/>
              </a:rPr>
              <a:t>Уж и птицы стали вместе улетать,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Cambria" panose="02040503050406030204" pitchFamily="18" charset="0"/>
              </a:rPr>
              <a:t>Далеко от дома будут зимовать.</a:t>
            </a:r>
          </a:p>
          <a:p>
            <a:pPr algn="ctr"/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effectLst/>
              <a:latin typeface="Cambria" panose="02040503050406030204" pitchFamily="18" charset="0"/>
            </a:endParaRPr>
          </a:p>
          <a:p>
            <a:pPr algn="just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Cambria" panose="02040503050406030204" pitchFamily="18" charset="0"/>
              </a:rPr>
              <a:t>2. Назови по-татарски цвета листьев осеннего дерева.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effectLst/>
              <a:latin typeface="Cambria" panose="0204050305040603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75146" y="3212976"/>
            <a:ext cx="2498499" cy="21602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509045" y="3681028"/>
            <a:ext cx="2810943" cy="16921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366720" y="3714752"/>
            <a:ext cx="1627036" cy="20185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2414" b="9862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308305" y="3491928"/>
            <a:ext cx="1596672" cy="2315175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971600" y="5807103"/>
            <a:ext cx="648072" cy="5742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1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782605" y="5928404"/>
            <a:ext cx="648072" cy="5742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4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084168" y="5959503"/>
            <a:ext cx="648072" cy="5742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3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590480" y="5793096"/>
            <a:ext cx="648072" cy="5742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2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1242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39552" y="373306"/>
            <a:ext cx="1452562" cy="14906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707904" y="373306"/>
            <a:ext cx="183094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Вопрос 10</a:t>
            </a:r>
            <a:endParaRPr lang="ru-RU" sz="2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88979" y="1052736"/>
            <a:ext cx="7062446" cy="1015663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Разгадай загадки из стихотворения Г. Тукая </a:t>
            </a:r>
          </a:p>
          <a:p>
            <a:pPr algn="just"/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  </a:t>
            </a: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«Четыре времени года».</a:t>
            </a:r>
          </a:p>
          <a:p>
            <a:pPr algn="just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2. Сколько загадок вы разгадали, сосчитайте по-татарски?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1978628"/>
            <a:ext cx="2084698" cy="30360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857356" y="2214554"/>
            <a:ext cx="2228945" cy="32634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3552" t="1449" r="2578" b="4035"/>
          <a:stretch/>
        </p:blipFill>
        <p:spPr>
          <a:xfrm>
            <a:off x="3857620" y="2857496"/>
            <a:ext cx="3158001" cy="23924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33994" b="23863"/>
          <a:stretch/>
        </p:blipFill>
        <p:spPr>
          <a:xfrm>
            <a:off x="6873100" y="2357430"/>
            <a:ext cx="2270900" cy="29022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880077" y="5486043"/>
            <a:ext cx="648072" cy="5742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1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029446" y="5385278"/>
            <a:ext cx="648072" cy="5742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2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364088" y="5232878"/>
            <a:ext cx="648072" cy="5742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3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643686" y="5218874"/>
            <a:ext cx="648072" cy="5742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4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098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39552" y="373306"/>
            <a:ext cx="1452562" cy="14906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684689" y="260648"/>
            <a:ext cx="183094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Вопрос 11</a:t>
            </a:r>
            <a:endParaRPr lang="ru-RU" sz="2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96835" y="908720"/>
            <a:ext cx="6532883" cy="1631216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Каких зверей можно встретить в лесу в деревни </a:t>
            </a:r>
            <a:r>
              <a:rPr lang="ru-RU" sz="20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Кырлай</a:t>
            </a: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,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 </a:t>
            </a: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о которых писал Тукай в своём произведении «</a:t>
            </a:r>
            <a:r>
              <a:rPr lang="ru-RU" sz="20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Шурале</a:t>
            </a: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»?</a:t>
            </a:r>
          </a:p>
          <a:p>
            <a:pPr algn="just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2. Каких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из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этих зверей ты можешь назвать по-</a:t>
            </a:r>
          </a:p>
          <a:p>
            <a:pPr algn="just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   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татарски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?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57554" y="4638339"/>
            <a:ext cx="2143140" cy="22196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3394" b="98695" l="1393" r="100000">
                        <a14:foregroundMark x1="33148" y1="70235" x2="33148" y2="70235"/>
                        <a14:foregroundMark x1="39554" y1="70757" x2="39554" y2="70757"/>
                        <a14:foregroundMark x1="37326" y1="69452" x2="37326" y2="694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714612" y="2571744"/>
            <a:ext cx="1536540" cy="1636870"/>
          </a:xfrm>
          <a:prstGeom prst="rect">
            <a:avLst/>
          </a:prstGeom>
        </p:spPr>
      </p:pic>
      <p:pic>
        <p:nvPicPr>
          <p:cNvPr id="6146" name="Picture 2" descr="C:\Users\User\Desktop\sddefault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643438" y="2786058"/>
            <a:ext cx="2214579" cy="1660934"/>
          </a:xfrm>
          <a:prstGeom prst="rect">
            <a:avLst/>
          </a:prstGeom>
          <a:noFill/>
        </p:spPr>
      </p:pic>
      <p:pic>
        <p:nvPicPr>
          <p:cNvPr id="6147" name="Picture 3" descr="C:\Users\User\Desktop\556be771aa8c3eaa4f96601229ff4a7a1f821619801722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15206" y="2714620"/>
            <a:ext cx="1643074" cy="1928826"/>
          </a:xfrm>
          <a:prstGeom prst="rect">
            <a:avLst/>
          </a:prstGeom>
          <a:noFill/>
        </p:spPr>
      </p:pic>
      <p:pic>
        <p:nvPicPr>
          <p:cNvPr id="6148" name="Picture 4" descr="C:\Users\User\Desktop\dfac1fd1-e633-432a-9b96-d90fd4c10178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85720" y="4572008"/>
            <a:ext cx="2643206" cy="1890565"/>
          </a:xfrm>
          <a:prstGeom prst="rect">
            <a:avLst/>
          </a:prstGeom>
          <a:noFill/>
        </p:spPr>
      </p:pic>
      <p:pic>
        <p:nvPicPr>
          <p:cNvPr id="6149" name="Picture 5" descr="C:\Users\User\Desktop\222255722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215074" y="4929198"/>
            <a:ext cx="2255696" cy="1571636"/>
          </a:xfrm>
          <a:prstGeom prst="rect">
            <a:avLst/>
          </a:prstGeom>
          <a:noFill/>
        </p:spPr>
      </p:pic>
      <p:pic>
        <p:nvPicPr>
          <p:cNvPr id="6151" name="Picture 7" descr="C:\Users\User\Desktop\i (1)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85720" y="2643182"/>
            <a:ext cx="2143140" cy="16430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66035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67539" y="373306"/>
            <a:ext cx="1724575" cy="17698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779912" y="142473"/>
            <a:ext cx="190347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Вопрос 12</a:t>
            </a:r>
            <a:endParaRPr lang="ru-RU" sz="2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95736" y="795471"/>
            <a:ext cx="6220677" cy="707886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Как вы думаете, что нашли в лесу Коза и Баран?</a:t>
            </a:r>
          </a:p>
          <a:p>
            <a:pPr marL="342900" indent="-342900" algn="just">
              <a:buAutoNum type="arabicPeriod"/>
            </a:pP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Предложите Козе кушать вкусную кашу.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10000" b="99000" l="2020" r="94949">
                        <a14:foregroundMark x1="70707" y1="34000" x2="70707" y2="34000"/>
                        <a14:foregroundMark x1="65657" y1="43000" x2="65657" y2="43000"/>
                        <a14:foregroundMark x1="75758" y1="53000" x2="75758" y2="53000"/>
                        <a14:foregroundMark x1="81818" y1="42000" x2="81818" y2="42000"/>
                        <a14:foregroundMark x1="46465" y1="13000" x2="46465" y2="13000"/>
                        <a14:foregroundMark x1="94949" y1="28000" x2="94949" y2="28000"/>
                        <a14:foregroundMark x1="58586" y1="47000" x2="58586" y2="47000"/>
                        <a14:foregroundMark x1="34343" y1="45000" x2="34343" y2="45000"/>
                        <a14:foregroundMark x1="12121" y1="74000" x2="12121" y2="7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395536" y="2351016"/>
            <a:ext cx="2149554" cy="21495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2767" b="98024" l="6548" r="97024">
                        <a14:foregroundMark x1="21429" y1="95257" x2="21429" y2="95257"/>
                        <a14:foregroundMark x1="12500" y1="90119" x2="12500" y2="90119"/>
                        <a14:foregroundMark x1="8929" y1="87352" x2="8929" y2="87352"/>
                        <a14:backgroundMark x1="88095" y1="82609" x2="88095" y2="82609"/>
                        <a14:backgroundMark x1="89286" y1="80632" x2="89286" y2="806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3558604" y="2038884"/>
            <a:ext cx="1870652" cy="28138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1036" b="29534" l="44737" r="100000">
                        <a14:foregroundMark x1="64035" y1="27979" x2="64035" y2="279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l="44593" b="69639"/>
          <a:stretch/>
        </p:blipFill>
        <p:spPr>
          <a:xfrm>
            <a:off x="6150608" y="2290763"/>
            <a:ext cx="2350482" cy="2181254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827584" y="5134944"/>
            <a:ext cx="702490" cy="67032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1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51920" y="5013176"/>
            <a:ext cx="702490" cy="67032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2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828519" y="4952184"/>
            <a:ext cx="702490" cy="67032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3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8601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7151" y="373306"/>
            <a:ext cx="1654963" cy="16983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629773" y="260648"/>
            <a:ext cx="190347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Вопрос 13</a:t>
            </a:r>
            <a:endParaRPr lang="ru-RU" sz="2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95736" y="836712"/>
            <a:ext cx="6929718" cy="1015663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Расскажите историю по картинке, которую вы читали </a:t>
            </a:r>
          </a:p>
          <a:p>
            <a:pPr algn="just"/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    </a:t>
            </a: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по рассказу Г. Тукая.</a:t>
            </a:r>
          </a:p>
          <a:p>
            <a:pPr marL="342900" indent="-342900" algn="just">
              <a:buAutoNum type="arabicPeriod"/>
            </a:pP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Как ты скажешь по-татарски «Я - красивый»?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691680" y="2132856"/>
            <a:ext cx="6667500" cy="4371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97381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7151" y="373306"/>
            <a:ext cx="1654963" cy="16983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656527" y="341067"/>
            <a:ext cx="190347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Вопрос 14</a:t>
            </a:r>
            <a:endParaRPr lang="ru-RU" sz="2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5984" y="924147"/>
            <a:ext cx="6500858" cy="1323439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Сюжет какого рассказа ты видишь на картинке? </a:t>
            </a:r>
          </a:p>
          <a:p>
            <a:pPr algn="just"/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     </a:t>
            </a: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Назовите автора и название произведения.</a:t>
            </a:r>
          </a:p>
          <a:p>
            <a:pPr algn="just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2. Как ты скажешь по-татарски «заяц прыгай, заяц</a:t>
            </a:r>
          </a:p>
          <a:p>
            <a:pPr algn="just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    прыгает»?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7159" t="5826" r="10524" b="20340"/>
          <a:stretch/>
        </p:blipFill>
        <p:spPr>
          <a:xfrm>
            <a:off x="2500298" y="2643182"/>
            <a:ext cx="5500726" cy="39177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11113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39552" y="373306"/>
            <a:ext cx="1452562" cy="14906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707904" y="188640"/>
            <a:ext cx="190347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Вопрос 15</a:t>
            </a:r>
            <a:endParaRPr lang="ru-RU" sz="2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12503" y="764704"/>
            <a:ext cx="6445778" cy="1631216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Какой из этих нечистей лесных больше похож на </a:t>
            </a:r>
            <a:r>
              <a:rPr lang="ru-RU" sz="20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Шурале</a:t>
            </a: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 по описаниям из поэмы Тукая?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Опиши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Шурале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.</a:t>
            </a:r>
            <a:endParaRPr lang="ru-RU" sz="20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effectLst/>
            </a:endParaRPr>
          </a:p>
          <a:p>
            <a:pPr algn="just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2.  Как ты спросишь своего друга по-татарски</a:t>
            </a:r>
          </a:p>
          <a:p>
            <a:pPr algn="just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    «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Шурале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 какой?»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7504" y="2276872"/>
            <a:ext cx="2098986" cy="24181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20225" r="26112" b="11151"/>
          <a:stretch/>
        </p:blipFill>
        <p:spPr>
          <a:xfrm>
            <a:off x="2214546" y="2571744"/>
            <a:ext cx="2174584" cy="28803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0" y="2643182"/>
            <a:ext cx="2014361" cy="26642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914155" y="2714620"/>
            <a:ext cx="2229845" cy="2229845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827584" y="5134944"/>
            <a:ext cx="702490" cy="67032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1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05414" y="5470104"/>
            <a:ext cx="702490" cy="67032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2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187607" y="5439744"/>
            <a:ext cx="702490" cy="67032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3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437821" y="5243986"/>
            <a:ext cx="702490" cy="67032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4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8006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tatar-mult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500306"/>
            <a:ext cx="6929486" cy="393797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357422" y="857232"/>
            <a:ext cx="6072230" cy="132343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n w="10541" cmpd="sng">
                  <a:solidFill>
                    <a:srgbClr val="CEB966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</a:rPr>
              <a:t>1. Расскажите сюжет этой картины, которую вы читали  по рассказу Г. Тукая  </a:t>
            </a:r>
          </a:p>
          <a:p>
            <a:pPr algn="just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2. Скажи по-татарски: гребень какой?</a:t>
            </a:r>
          </a:p>
          <a:p>
            <a:pPr algn="just"/>
            <a:endParaRPr lang="ru-RU" sz="2000" b="1" dirty="0" smtClean="0">
              <a:ln w="10541" cmpd="sng">
                <a:solidFill>
                  <a:srgbClr val="CEB966">
                    <a:shade val="88000"/>
                    <a:satMod val="110000"/>
                  </a:srgbClr>
                </a:solidFill>
                <a:prstDash val="solid"/>
              </a:ln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868" y="266185"/>
            <a:ext cx="31432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 smtClean="0">
                <a:ln/>
                <a:solidFill>
                  <a:srgbClr val="CEB966"/>
                </a:solidFill>
                <a:effectLst>
                  <a:outerShdw blurRad="19685" dist="12700" dir="5400000" algn="tl" rotWithShape="0">
                    <a:srgbClr val="CEB96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</a:rPr>
              <a:t>Вопрос 16 </a:t>
            </a: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7151" y="373306"/>
            <a:ext cx="1654963" cy="16983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1458240899_33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000108"/>
            <a:ext cx="6286544" cy="50818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16632"/>
            <a:ext cx="591174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mbria" panose="02040503050406030204" pitchFamily="18" charset="0"/>
              </a:rPr>
              <a:t>Правила для участников и жюри, </a:t>
            </a:r>
          </a:p>
          <a:p>
            <a:pPr algn="ctr"/>
            <a:r>
              <a:rPr lang="ru-RU" sz="2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mbria" panose="02040503050406030204" pitchFamily="18" charset="0"/>
              </a:rPr>
              <a:t>для оценки ответов</a:t>
            </a:r>
            <a:endParaRPr lang="ru-RU" sz="2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Cambria" panose="0204050305040603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556792"/>
            <a:ext cx="7632848" cy="36004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ru-RU" sz="1600" b="1" i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Вопросы и задания подготовлены для воспитанников старшей и подготовительной группы детского сада. Участники делятся на две команды по 10 детей.  Каждому участнику задается вопрос по творчеству Г. Тукая.  В задании два вопроса: первый вопрос по творчеству поэта, второй – по знаниям детей татарского языка. Жюри оценивает ответы по одному баллу. Таким образом, за каждое задание участник может получить 2, 1 или ни одного балла. Ответы ребята предоставляют устно. Правильный ответ высвечивается на экране. </a:t>
            </a:r>
            <a:endParaRPr lang="ru-RU" sz="1600" b="1" i="1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53479" y="5373216"/>
            <a:ext cx="3871573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800" b="1" cap="all" spc="0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mbria" panose="02040503050406030204" pitchFamily="18" charset="0"/>
              </a:rPr>
              <a:t>Желаем успеха!</a:t>
            </a:r>
          </a:p>
          <a:p>
            <a:pPr algn="ctr"/>
            <a:r>
              <a:rPr lang="ru-RU" sz="2800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mbria" panose="02040503050406030204" pitchFamily="18" charset="0"/>
              </a:rPr>
              <a:t>У</a:t>
            </a:r>
            <a:r>
              <a:rPr lang="tt-RU" sz="2800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mbria" panose="02040503050406030204" pitchFamily="18" charset="0"/>
              </a:rPr>
              <a:t>ңышлар телибез!</a:t>
            </a:r>
            <a:endParaRPr lang="ru-RU" sz="2800" b="1" cap="all" spc="0" dirty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68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79912" y="188640"/>
            <a:ext cx="133081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mbria" panose="02040503050406030204" pitchFamily="18" charset="0"/>
              </a:rPr>
              <a:t>Вопрос  1</a:t>
            </a:r>
            <a:endParaRPr lang="ru-RU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Cambria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39552" y="373306"/>
            <a:ext cx="1452562" cy="14906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500298" y="692695"/>
            <a:ext cx="6429420" cy="2862322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Cambria" panose="02040503050406030204" pitchFamily="18" charset="0"/>
              </a:rPr>
              <a:t>О какой птице написал эти строки Г. Тукай?</a:t>
            </a:r>
            <a:endParaRPr lang="ru-RU" sz="2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algn="ctr"/>
            <a:endParaRPr lang="en-US" sz="2000" b="1" i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Cambria" panose="02040503050406030204" pitchFamily="18" charset="0"/>
            </a:endParaRPr>
          </a:p>
          <a:p>
            <a:pPr algn="ctr"/>
            <a:r>
              <a:rPr lang="ru-RU" sz="20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Cambria" panose="02040503050406030204" pitchFamily="18" charset="0"/>
              </a:rPr>
              <a:t>Таскала глину в остром клювике своем,</a:t>
            </a:r>
          </a:p>
          <a:p>
            <a:pPr algn="ctr"/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</a:rPr>
              <a:t>Из глины строила она красивый дом.</a:t>
            </a:r>
          </a:p>
          <a:p>
            <a:pPr algn="ctr"/>
            <a:r>
              <a:rPr lang="ru-RU" sz="20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Cambria" panose="02040503050406030204" pitchFamily="18" charset="0"/>
              </a:rPr>
              <a:t>Трудилась долго, возводя свой легкий кров,</a:t>
            </a:r>
          </a:p>
          <a:p>
            <a:pPr algn="ctr"/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</a:rPr>
              <a:t>А после вывела хорошеньких птенцов.</a:t>
            </a:r>
          </a:p>
          <a:p>
            <a:pPr algn="ctr"/>
            <a:endParaRPr lang="ru-RU" sz="2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algn="just"/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Cambria" panose="02040503050406030204" pitchFamily="18" charset="0"/>
              </a:rPr>
              <a:t>2. Как ты похвалишь труд ласточки и скажешь по-татарски,  что у нее красивый дом?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34578" y="3933056"/>
            <a:ext cx="1657872" cy="149504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577248" y="3696722"/>
            <a:ext cx="1438399" cy="18772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948264" y="3717032"/>
            <a:ext cx="1370373" cy="230425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644008" y="3717032"/>
            <a:ext cx="1891245" cy="17110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Скругленный прямоугольник 9"/>
          <p:cNvSpPr/>
          <p:nvPr/>
        </p:nvSpPr>
        <p:spPr>
          <a:xfrm>
            <a:off x="869789" y="5661248"/>
            <a:ext cx="792088" cy="4320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1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03847" y="5805264"/>
            <a:ext cx="811799" cy="4320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2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364088" y="5826142"/>
            <a:ext cx="864096" cy="4320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3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524328" y="5826142"/>
            <a:ext cx="864096" cy="4320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4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1619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67539" y="373306"/>
            <a:ext cx="1724575" cy="17698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195736" y="880245"/>
            <a:ext cx="6733982" cy="1015663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Cambria" panose="02040503050406030204" pitchFamily="18" charset="0"/>
              </a:rPr>
              <a:t>Найди соответствующую картинку по стихотворению  Г. Тукая  «Озорной котёнок».</a:t>
            </a:r>
          </a:p>
          <a:p>
            <a:pPr algn="just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Cambria" panose="02040503050406030204" pitchFamily="18" charset="0"/>
              </a:rPr>
              <a:t>2.  Назови на татарском  языке слова кот – котёнок.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effectLst/>
              <a:latin typeface="Cambria" panose="0204050305040603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65483" y="373306"/>
            <a:ext cx="164609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mbria" panose="02040503050406030204" pitchFamily="18" charset="0"/>
              </a:rPr>
              <a:t>Вопрос 2</a:t>
            </a:r>
            <a:endParaRPr lang="ru-RU" sz="2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95536" y="2711784"/>
            <a:ext cx="1407449" cy="278256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12995" r="26261"/>
          <a:stretch/>
        </p:blipFill>
        <p:spPr>
          <a:xfrm>
            <a:off x="4566389" y="3264883"/>
            <a:ext cx="1725152" cy="221014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Скругленный прямоугольник 8"/>
          <p:cNvSpPr/>
          <p:nvPr/>
        </p:nvSpPr>
        <p:spPr>
          <a:xfrm>
            <a:off x="827584" y="5805264"/>
            <a:ext cx="648072" cy="4320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1</a:t>
            </a:r>
            <a:endParaRPr lang="ru-RU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987824" y="5805264"/>
            <a:ext cx="648072" cy="4320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2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220072" y="5805264"/>
            <a:ext cx="720080" cy="4320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3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668344" y="5805264"/>
            <a:ext cx="730928" cy="4320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4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User\Desktop\b2b9ede7071c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14546" y="3286124"/>
            <a:ext cx="1857388" cy="17859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User\Desktop\hqdefault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15140" y="3286124"/>
            <a:ext cx="2143140" cy="21431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4179921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6544" r="14975"/>
          <a:stretch/>
        </p:blipFill>
        <p:spPr>
          <a:xfrm>
            <a:off x="5149980" y="2357430"/>
            <a:ext cx="2165800" cy="209133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39552" y="373306"/>
            <a:ext cx="1452562" cy="14906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723463" y="349613"/>
            <a:ext cx="164609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mbria" panose="02040503050406030204" pitchFamily="18" charset="0"/>
              </a:rPr>
              <a:t>Вопрос 3</a:t>
            </a:r>
            <a:endParaRPr lang="ru-RU" sz="2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Cambria" panose="0204050305040603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39752" y="908720"/>
            <a:ext cx="6447090" cy="1323439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Cambria" panose="02040503050406030204" pitchFamily="18" charset="0"/>
              </a:rPr>
              <a:t>Чему учит мальчик </a:t>
            </a:r>
            <a:r>
              <a:rPr lang="ru-RU" sz="20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Cambria" panose="02040503050406030204" pitchFamily="18" charset="0"/>
              </a:rPr>
              <a:t>Акбая</a:t>
            </a: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Cambria" panose="02040503050406030204" pitchFamily="18" charset="0"/>
              </a:rPr>
              <a:t> в стихотворении </a:t>
            </a:r>
          </a:p>
          <a:p>
            <a:pPr algn="just"/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Cambria" panose="02040503050406030204" pitchFamily="18" charset="0"/>
              </a:rPr>
              <a:t>       поэта «Забавный ученик»?</a:t>
            </a:r>
          </a:p>
          <a:p>
            <a:pPr algn="just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Cambria" panose="02040503050406030204" pitchFamily="18" charset="0"/>
              </a:rPr>
              <a:t>2.  Как ты по-татарски позовёшь к себе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Cambria" panose="02040503050406030204" pitchFamily="18" charset="0"/>
              </a:rPr>
              <a:t>Акбая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Cambria" panose="02040503050406030204" pitchFamily="18" charset="0"/>
              </a:rPr>
              <a:t> </a:t>
            </a:r>
          </a:p>
          <a:p>
            <a:pPr algn="just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Cambria" panose="02040503050406030204" pitchFamily="18" charset="0"/>
              </a:rPr>
              <a:t>      и предложишь ему сесть?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effectLst/>
              <a:latin typeface="Cambria" panose="020405030504060302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17448" t="18750" r="3037" b="8917"/>
          <a:stretch/>
        </p:blipFill>
        <p:spPr>
          <a:xfrm>
            <a:off x="6486062" y="4581128"/>
            <a:ext cx="2533054" cy="17281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8191" b="1838"/>
          <a:stretch/>
        </p:blipFill>
        <p:spPr>
          <a:xfrm>
            <a:off x="500034" y="2381756"/>
            <a:ext cx="2040791" cy="26969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12430" t="8317" r="34860" b="13427"/>
          <a:stretch/>
        </p:blipFill>
        <p:spPr>
          <a:xfrm>
            <a:off x="2714612" y="3773165"/>
            <a:ext cx="2357454" cy="26249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Выноска со стрелкой вниз 10"/>
          <p:cNvSpPr/>
          <p:nvPr/>
        </p:nvSpPr>
        <p:spPr>
          <a:xfrm rot="2602987">
            <a:off x="2140531" y="2755890"/>
            <a:ext cx="615767" cy="677095"/>
          </a:xfrm>
          <a:prstGeom prst="downArrow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1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Выноска со стрелкой вправо 11"/>
          <p:cNvSpPr/>
          <p:nvPr/>
        </p:nvSpPr>
        <p:spPr>
          <a:xfrm>
            <a:off x="1835696" y="5445224"/>
            <a:ext cx="830446" cy="504056"/>
          </a:xfrm>
          <a:prstGeom prst="rightArrow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2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Выноска со стрелкой вниз 12"/>
          <p:cNvSpPr/>
          <p:nvPr/>
        </p:nvSpPr>
        <p:spPr>
          <a:xfrm rot="3007555">
            <a:off x="7070356" y="2212577"/>
            <a:ext cx="648072" cy="808896"/>
          </a:xfrm>
          <a:prstGeom prst="downArrow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3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Выноска со стрелкой вправо 13"/>
          <p:cNvSpPr/>
          <p:nvPr/>
        </p:nvSpPr>
        <p:spPr>
          <a:xfrm>
            <a:off x="5724128" y="5229200"/>
            <a:ext cx="864096" cy="576064"/>
          </a:xfrm>
          <a:prstGeom prst="rightArrow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4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4195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39552" y="373306"/>
            <a:ext cx="1452562" cy="14906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995936" y="260648"/>
            <a:ext cx="164609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mbria" panose="02040503050406030204" pitchFamily="18" charset="0"/>
              </a:rPr>
              <a:t>Вопрос 4</a:t>
            </a:r>
            <a:endParaRPr lang="ru-RU" sz="2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Cambria" panose="0204050305040603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60464" y="779092"/>
            <a:ext cx="6497815" cy="1323439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Cambria" panose="02040503050406030204" pitchFamily="18" charset="0"/>
              </a:rPr>
              <a:t>Кто причинил боль Зайцу из стихотворения </a:t>
            </a:r>
          </a:p>
          <a:p>
            <a:pPr algn="just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Cambria" panose="02040503050406030204" pitchFamily="18" charset="0"/>
              </a:rPr>
              <a:t>       </a:t>
            </a: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Cambria" panose="02040503050406030204" pitchFamily="18" charset="0"/>
              </a:rPr>
              <a:t>Г. Тукая «Бедняга Заяц»?</a:t>
            </a:r>
          </a:p>
          <a:p>
            <a:pPr algn="just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Cambria" panose="02040503050406030204" pitchFamily="18" charset="0"/>
              </a:rPr>
              <a:t>2.   Назови зверей по-татарски, которые ты видишь </a:t>
            </a:r>
          </a:p>
          <a:p>
            <a:pPr algn="just"/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Cambria" panose="02040503050406030204" pitchFamily="18" charset="0"/>
              </a:rPr>
              <a:t>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Cambria" panose="02040503050406030204" pitchFamily="18" charset="0"/>
              </a:rPr>
              <a:t>      на экране. 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effectLst/>
              <a:latin typeface="Cambria" panose="0204050305040603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715141" y="2711607"/>
            <a:ext cx="1857388" cy="2243222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827584" y="5085184"/>
            <a:ext cx="792088" cy="4320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1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771800" y="5084560"/>
            <a:ext cx="864096" cy="5243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2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52068" y="5157192"/>
            <a:ext cx="864096" cy="4320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3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467490" y="5157192"/>
            <a:ext cx="864096" cy="4320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4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074" name="Picture 2" descr="C:\Users\User\Desktop\0_7e282_c16d4c42_XX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2" y="2714620"/>
            <a:ext cx="2274893" cy="2274893"/>
          </a:xfrm>
          <a:prstGeom prst="rect">
            <a:avLst/>
          </a:prstGeom>
          <a:noFill/>
        </p:spPr>
      </p:pic>
      <p:pic>
        <p:nvPicPr>
          <p:cNvPr id="3075" name="Picture 3" descr="C:\Users\User\Desktop\114924616______4xx__8_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1482" y="2786058"/>
            <a:ext cx="1649005" cy="2286016"/>
          </a:xfrm>
          <a:prstGeom prst="rect">
            <a:avLst/>
          </a:prstGeom>
          <a:noFill/>
        </p:spPr>
      </p:pic>
      <p:pic>
        <p:nvPicPr>
          <p:cNvPr id="3076" name="Picture 4" descr="C:\Users\User\Desktop\Lisa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71670" y="2428868"/>
            <a:ext cx="2391563" cy="26384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82449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39552" y="373306"/>
            <a:ext cx="1452562" cy="14906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764930" y="260648"/>
            <a:ext cx="164609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mbria" panose="02040503050406030204" pitchFamily="18" charset="0"/>
              </a:rPr>
              <a:t>Вопрос 5</a:t>
            </a:r>
            <a:endParaRPr lang="ru-RU" sz="2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Cambria" panose="0204050305040603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7749" y="836712"/>
            <a:ext cx="6519093" cy="1631216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Cambria" panose="02040503050406030204" pitchFamily="18" charset="0"/>
              </a:rPr>
              <a:t>Разгадав загадки, ты узнаешь, кто звал мальчика гулять на улицу в стихотворении поэта.</a:t>
            </a:r>
          </a:p>
          <a:p>
            <a:pPr algn="just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Cambria" panose="02040503050406030204" pitchFamily="18" charset="0"/>
              </a:rPr>
              <a:t>2. Как ты попросишь у мальчика вкусное красное</a:t>
            </a:r>
          </a:p>
          <a:p>
            <a:pPr algn="just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Cambria" panose="02040503050406030204" pitchFamily="18" charset="0"/>
              </a:rPr>
              <a:t>     яблоко? Скажи по-татарски.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effectLst/>
              <a:latin typeface="Cambria" panose="0204050305040603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4206" y="2571744"/>
            <a:ext cx="2329602" cy="13173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</a:rPr>
              <a:t>Ярким лучиком манит: -Погулять во двор спеши,</a:t>
            </a:r>
          </a:p>
          <a:p>
            <a:pPr algn="ctr"/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</a:rPr>
              <a:t>И в саду побегай ты, хватит больше не читай.</a:t>
            </a:r>
          </a:p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63888" y="2571744"/>
            <a:ext cx="2535262" cy="131736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Засвистел, запел на ветке в это время он, </a:t>
            </a:r>
          </a:p>
          <a:p>
            <a:pPr algn="ctr"/>
            <a:r>
              <a:rPr lang="ru-RU" sz="1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Свистит – поёт о том же: - Выходи гулять скорей!</a:t>
            </a:r>
            <a:endParaRPr lang="ru-RU" sz="14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16216" y="2571743"/>
            <a:ext cx="2304256" cy="13173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accent1">
                    <a:lumMod val="75000"/>
                  </a:schemeClr>
                </a:solidFill>
              </a:rPr>
              <a:t>К нему она из сада тянет ветку: - Выходи!</a:t>
            </a:r>
          </a:p>
          <a:p>
            <a:pPr algn="ctr"/>
            <a:r>
              <a:rPr lang="ru-RU" sz="1400" b="1" i="1" dirty="0" smtClean="0">
                <a:solidFill>
                  <a:schemeClr val="accent1">
                    <a:lumMod val="75000"/>
                  </a:schemeClr>
                </a:solidFill>
              </a:rPr>
              <a:t>Для прогулок нынче время, дома больше не седи.</a:t>
            </a:r>
            <a:endParaRPr lang="ru-RU" sz="1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1475656" y="3889113"/>
            <a:ext cx="360040" cy="620007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4651499" y="3890820"/>
            <a:ext cx="360040" cy="620007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7488324" y="3889113"/>
            <a:ext cx="360040" cy="620007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F:\92дс. Галиуллина\Картинки_для_занятия_Резеды\2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1000" b="99750" l="1000" r="98500">
                        <a14:foregroundMark x1="45500" y1="11500" x2="45500" y2="11500"/>
                        <a14:foregroundMark x1="64750" y1="16000" x2="64750" y2="16000"/>
                        <a14:foregroundMark x1="62000" y1="13000" x2="62000" y2="13000"/>
                        <a14:foregroundMark x1="76250" y1="16500" x2="76250" y2="16500"/>
                        <a14:foregroundMark x1="85000" y1="31500" x2="85000" y2="31500"/>
                        <a14:foregroundMark x1="76250" y1="36250" x2="76250" y2="36250"/>
                        <a14:foregroundMark x1="88000" y1="51250" x2="88000" y2="51250"/>
                        <a14:foregroundMark x1="82000" y1="65250" x2="82000" y2="65250"/>
                        <a14:foregroundMark x1="76250" y1="76500" x2="76250" y2="76500"/>
                        <a14:foregroundMark x1="72500" y1="71500" x2="72500" y2="71500"/>
                        <a14:foregroundMark x1="61500" y1="75250" x2="61500" y2="75250"/>
                        <a14:foregroundMark x1="63250" y1="82500" x2="63250" y2="82500"/>
                        <a14:foregroundMark x1="50500" y1="80250" x2="50500" y2="80250"/>
                        <a14:foregroundMark x1="42000" y1="79500" x2="42000" y2="79500"/>
                        <a14:foregroundMark x1="36750" y1="91250" x2="36750" y2="91250"/>
                        <a14:foregroundMark x1="22000" y1="83250" x2="22000" y2="83250"/>
                        <a14:foregroundMark x1="11000" y1="72250" x2="11000" y2="72250"/>
                        <a14:foregroundMark x1="14000" y1="59750" x2="14000" y2="59750"/>
                        <a14:foregroundMark x1="6000" y1="38750" x2="6000" y2="38750"/>
                        <a14:foregroundMark x1="15750" y1="27750" x2="15750" y2="27750"/>
                        <a14:foregroundMark x1="25000" y1="9000" x2="25000" y2="9000"/>
                        <a14:foregroundMark x1="41750" y1="42500" x2="41750" y2="4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27293" y="4510827"/>
            <a:ext cx="1856766" cy="1856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2571" b="100000" l="2429" r="971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529908" y="4143380"/>
            <a:ext cx="2614092" cy="2348735"/>
          </a:xfrm>
          <a:prstGeom prst="rect">
            <a:avLst/>
          </a:prstGeom>
        </p:spPr>
      </p:pic>
      <p:pic>
        <p:nvPicPr>
          <p:cNvPr id="4098" name="Picture 2" descr="C:\Users\User\Desktop\hqdefault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00430" y="4500570"/>
            <a:ext cx="2643206" cy="19824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4430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67539" y="373306"/>
            <a:ext cx="1724575" cy="17698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923928" y="373306"/>
            <a:ext cx="164609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mbria" panose="02040503050406030204" pitchFamily="18" charset="0"/>
              </a:rPr>
              <a:t>Вопрос 6</a:t>
            </a:r>
            <a:endParaRPr lang="ru-RU" sz="2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Cambria" panose="0204050305040603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1009706"/>
            <a:ext cx="6519098" cy="1631216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Cambria" panose="02040503050406030204" pitchFamily="18" charset="0"/>
              </a:rPr>
              <a:t>Как ты думаешь, какому стихотворению можно отнести картинку на экране? Назови автора и название стихотворения.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algn="just"/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Cambria" panose="02040503050406030204" pitchFamily="18" charset="0"/>
              </a:rPr>
              <a:t>2. Назови по-татарски всех членов семьи из</a:t>
            </a:r>
          </a:p>
          <a:p>
            <a:pPr algn="just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Cambria" panose="02040503050406030204" pitchFamily="18" charset="0"/>
              </a:rPr>
              <a:t>  </a:t>
            </a: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Cambria" panose="02040503050406030204" pitchFamily="18" charset="0"/>
              </a:rPr>
              <a:t>   стихотворения.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effectLst/>
              <a:latin typeface="Cambria" panose="02040503050406030204" pitchFamily="18" charset="0"/>
            </a:endParaRPr>
          </a:p>
        </p:txBody>
      </p:sp>
      <p:pic>
        <p:nvPicPr>
          <p:cNvPr id="2050" name="Picture 2" descr="C:\Users\User\Desktop\16273042-Family-theme-image-2--Stock-Phot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3000372"/>
            <a:ext cx="6215106" cy="34340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51014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26015" r="29504" b="17839"/>
          <a:stretch/>
        </p:blipFill>
        <p:spPr bwMode="auto">
          <a:xfrm rot="992520">
            <a:off x="4526209" y="2641702"/>
            <a:ext cx="415527" cy="1167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39552" y="373306"/>
            <a:ext cx="1452562" cy="14906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851920" y="358159"/>
            <a:ext cx="164609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mbria" panose="02040503050406030204" pitchFamily="18" charset="0"/>
              </a:rPr>
              <a:t>Вопрос 7</a:t>
            </a:r>
            <a:endParaRPr lang="ru-RU" sz="2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Cambria" panose="0204050305040603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95793" y="908720"/>
            <a:ext cx="6733925" cy="1323439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Cambria" panose="02040503050406030204" pitchFamily="18" charset="0"/>
              </a:rPr>
              <a:t>Скажи, чем угощает Гали Козу из произведения Тукая   «Гали и Коза»?</a:t>
            </a:r>
          </a:p>
          <a:p>
            <a:pPr algn="just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Cambria" panose="02040503050406030204" pitchFamily="18" charset="0"/>
              </a:rPr>
              <a:t>2. Как ты угостишь козу? Предложи ему кушать</a:t>
            </a:r>
          </a:p>
          <a:p>
            <a:pPr algn="just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Cambria" panose="02040503050406030204" pitchFamily="18" charset="0"/>
              </a:rPr>
              <a:t>    капусту  по-татарски. Назови овощи по –  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Cambria" panose="02040503050406030204" pitchFamily="18" charset="0"/>
              </a:rPr>
              <a:t>татарски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Cambria" panose="02040503050406030204" pitchFamily="18" charset="0"/>
              </a:rPr>
              <a:t>.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effectLst/>
              <a:latin typeface="Cambria" panose="0204050305040603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281" b="97753" l="7372" r="89744">
                        <a14:foregroundMark x1="38782" y1="19944" x2="38782" y2="19944"/>
                        <a14:foregroundMark x1="34295" y1="21629" x2="34295" y2="21629"/>
                        <a14:foregroundMark x1="27564" y1="22753" x2="27564" y2="22753"/>
                        <a14:foregroundMark x1="28205" y1="19944" x2="28205" y2="19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932040" y="2641428"/>
            <a:ext cx="1568786" cy="14813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2448" b="95105" l="5000" r="93333">
                        <a14:foregroundMark x1="85000" y1="44755" x2="85000" y2="44755"/>
                        <a14:backgroundMark x1="86667" y1="43007" x2="86667" y2="43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3214678" y="2428868"/>
            <a:ext cx="1383258" cy="2455411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611560" y="5661248"/>
            <a:ext cx="654273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1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1635" y="5661248"/>
            <a:ext cx="648072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2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29608" y="5661248"/>
            <a:ext cx="648072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3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956376" y="5526359"/>
            <a:ext cx="648072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4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Стрелка углом 10"/>
          <p:cNvSpPr/>
          <p:nvPr/>
        </p:nvSpPr>
        <p:spPr>
          <a:xfrm rot="15390961">
            <a:off x="4508205" y="4773604"/>
            <a:ext cx="1979612" cy="812839"/>
          </a:xfrm>
          <a:prstGeom prst="bentArrow">
            <a:avLst>
              <a:gd name="adj1" fmla="val 25000"/>
              <a:gd name="adj2" fmla="val 24029"/>
              <a:gd name="adj3" fmla="val 25000"/>
              <a:gd name="adj4" fmla="val 4375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8125" b="90000" l="8000" r="94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796167" y="4000504"/>
            <a:ext cx="1733383" cy="173338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0" cstate="email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678" b="98305" l="0" r="97368">
                        <a14:foregroundMark x1="5921" y1="89492" x2="5921" y2="89492"/>
                        <a14:foregroundMark x1="14803" y1="89831" x2="14803" y2="89831"/>
                        <a14:foregroundMark x1="27632" y1="93559" x2="29605" y2="93559"/>
                        <a14:foregroundMark x1="45395" y1="94237" x2="46711" y2="94237"/>
                        <a14:foregroundMark x1="90132" y1="95254" x2="90132" y2="95254"/>
                        <a14:foregroundMark x1="15132" y1="23729" x2="15132" y2="23729"/>
                        <a14:foregroundMark x1="17763" y1="34576" x2="18750" y2="34576"/>
                        <a14:foregroundMark x1="14145" y1="17627" x2="14145" y2="17627"/>
                        <a14:foregroundMark x1="12829" y1="10508" x2="12829" y2="10508"/>
                        <a14:foregroundMark x1="10197" y1="40000" x2="10197" y2="40000"/>
                        <a14:foregroundMark x1="8553" y1="32881" x2="8553" y2="32881"/>
                        <a14:foregroundMark x1="7237" y1="30169" x2="7237" y2="30169"/>
                        <a14:foregroundMark x1="36513" y1="13898" x2="36513" y2="13898"/>
                        <a14:foregroundMark x1="35526" y1="10847" x2="35526" y2="10847"/>
                        <a14:foregroundMark x1="35855" y1="6780" x2="35855" y2="6780"/>
                        <a14:foregroundMark x1="27303" y1="5424" x2="27303" y2="5424"/>
                        <a14:foregroundMark x1="23026" y1="16610" x2="23026" y2="16610"/>
                        <a14:foregroundMark x1="20395" y1="13559" x2="20724" y2="12542"/>
                        <a14:foregroundMark x1="11513" y1="5085" x2="11513" y2="5085"/>
                        <a14:foregroundMark x1="6579" y1="2034" x2="7566" y2="3390"/>
                        <a14:foregroundMark x1="9539" y1="7458" x2="10526" y2="9153"/>
                        <a14:foregroundMark x1="95395" y1="36949" x2="95395" y2="36949"/>
                        <a14:foregroundMark x1="84211" y1="25424" x2="82566" y2="24746"/>
                        <a14:foregroundMark x1="11842" y1="93898" x2="11842" y2="93898"/>
                        <a14:foregroundMark x1="70724" y1="3390" x2="70724" y2="3390"/>
                        <a14:foregroundMark x1="52632" y1="5085" x2="52632" y2="5085"/>
                        <a14:foregroundMark x1="13487" y1="33220" x2="13487" y2="33220"/>
                        <a14:foregroundMark x1="11513" y1="27119" x2="11513" y2="271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721298" y="4136159"/>
            <a:ext cx="1464691" cy="142190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ackgroundRemoval t="18667" b="82667" l="2667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46607" y="4000504"/>
            <a:ext cx="1813887" cy="1813887"/>
          </a:xfrm>
          <a:prstGeom prst="rect">
            <a:avLst/>
          </a:prstGeom>
        </p:spPr>
      </p:pic>
      <p:pic>
        <p:nvPicPr>
          <p:cNvPr id="5122" name="Picture 2" descr="C:\Users\User\Desktop\0024-007-Kabluk.pn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643702" y="3429000"/>
            <a:ext cx="2825006" cy="20717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61869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364</TotalTime>
  <Words>762</Words>
  <Application>Microsoft Office PowerPoint</Application>
  <PresentationFormat>Экран (4:3)</PresentationFormat>
  <Paragraphs>133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Айнур</dc:creator>
  <cp:lastModifiedBy>User</cp:lastModifiedBy>
  <cp:revision>63</cp:revision>
  <dcterms:created xsi:type="dcterms:W3CDTF">2015-03-30T20:32:23Z</dcterms:created>
  <dcterms:modified xsi:type="dcterms:W3CDTF">2019-03-01T08:48:17Z</dcterms:modified>
</cp:coreProperties>
</file>