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2"/>
  </p:notesMasterIdLst>
  <p:sldIdLst>
    <p:sldId id="256" r:id="rId2"/>
    <p:sldId id="284" r:id="rId3"/>
    <p:sldId id="283" r:id="rId4"/>
    <p:sldId id="302" r:id="rId5"/>
    <p:sldId id="281" r:id="rId6"/>
    <p:sldId id="285" r:id="rId7"/>
    <p:sldId id="269" r:id="rId8"/>
    <p:sldId id="292" r:id="rId9"/>
    <p:sldId id="266" r:id="rId10"/>
    <p:sldId id="297" r:id="rId11"/>
    <p:sldId id="289" r:id="rId12"/>
    <p:sldId id="280" r:id="rId13"/>
    <p:sldId id="296" r:id="rId14"/>
    <p:sldId id="304" r:id="rId15"/>
    <p:sldId id="288" r:id="rId16"/>
    <p:sldId id="298" r:id="rId17"/>
    <p:sldId id="303" r:id="rId18"/>
    <p:sldId id="299" r:id="rId19"/>
    <p:sldId id="293" r:id="rId20"/>
    <p:sldId id="291" r:id="rId21"/>
  </p:sldIdLst>
  <p:sldSz cx="9144000" cy="6858000" type="screen4x3"/>
  <p:notesSz cx="7559675" cy="106918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roid Sans Fallback"/>
        <a:cs typeface="Droid Sans Fallback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roid Sans Fallback"/>
        <a:cs typeface="Droid Sans Fallback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roid Sans Fallback"/>
        <a:cs typeface="Droid Sans Fallback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roid Sans Fallback"/>
        <a:cs typeface="Droid Sans Fallback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roid Sans Fallback"/>
        <a:cs typeface="Droid Sans Fallback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Droid Sans Fallback"/>
        <a:cs typeface="Droid Sans Fallback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Droid Sans Fallback"/>
        <a:cs typeface="Droid Sans Fallback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Droid Sans Fallback"/>
        <a:cs typeface="Droid Sans Fallback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Droid Sans Fallback"/>
        <a:cs typeface="Droid Sans Fallback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66"/>
    <a:srgbClr val="66FFFF"/>
    <a:srgbClr val="00FF00"/>
    <a:srgbClr val="99FFCC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4660"/>
  </p:normalViewPr>
  <p:slideViewPr>
    <p:cSldViewPr>
      <p:cViewPr varScale="1">
        <p:scale>
          <a:sx n="75" d="100"/>
          <a:sy n="75" d="100"/>
        </p:scale>
        <p:origin x="278" y="6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9900" y="0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9900" y="10156825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478C7912-521B-4D4F-9295-32DF9F9A06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6307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/>
                <a:cs typeface="Droid Sans Fallback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/>
                <a:cs typeface="Droid Sans Fallback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/>
                <a:cs typeface="Droid Sans Fallback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/>
                <a:cs typeface="Droid Sans Fallback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/>
                <a:cs typeface="Droid Sans Fallback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/>
                <a:cs typeface="Droid Sans Fallback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/>
                <a:cs typeface="Droid Sans Fallback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/>
                <a:cs typeface="Droid Sans Fallback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/>
                <a:cs typeface="Droid Sans Fallback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9121FB91-43EF-49CF-8DDB-C0A5CEA972BE}" type="slidenum">
              <a:rPr lang="ru-RU" smtClean="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rPr>
              <a:pPr eaLnBrk="1">
                <a:buFont typeface="Times New Roman" pitchFamily="18" charset="0"/>
                <a:buNone/>
              </a:pPr>
              <a:t>1</a:t>
            </a:fld>
            <a:endParaRPr lang="ru-RU" smtClean="0">
              <a:solidFill>
                <a:srgbClr val="000000"/>
              </a:solidFill>
              <a:latin typeface="Times New Roman" pitchFamily="18" charset="0"/>
              <a:ea typeface="DejaVu Sans"/>
              <a:cs typeface="DejaVu Sans"/>
            </a:endParaRPr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865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/>
                <a:cs typeface="Droid Sans Fallback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/>
                <a:cs typeface="Droid Sans Fallback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/>
                <a:cs typeface="Droid Sans Fallback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/>
                <a:cs typeface="Droid Sans Fallback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/>
                <a:cs typeface="Droid Sans Fallback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/>
                <a:cs typeface="Droid Sans Fallback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/>
                <a:cs typeface="Droid Sans Fallback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/>
                <a:cs typeface="Droid Sans Fallback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/>
                <a:cs typeface="Droid Sans Fallback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737DE7B4-6FFD-4630-A850-0CBF8F4C8546}" type="slidenum">
              <a:rPr lang="ru-RU" smtClean="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rPr>
              <a:pPr eaLnBrk="1">
                <a:buFont typeface="Times New Roman" pitchFamily="18" charset="0"/>
                <a:buNone/>
              </a:pPr>
              <a:t>7</a:t>
            </a:fld>
            <a:endParaRPr lang="ru-RU" dirty="0" smtClean="0">
              <a:solidFill>
                <a:srgbClr val="000000"/>
              </a:solidFill>
              <a:latin typeface="Times New Roman" pitchFamily="18" charset="0"/>
              <a:ea typeface="DejaVu Sans"/>
              <a:cs typeface="DejaVu Sans"/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456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/>
                <a:cs typeface="Droid Sans Fallback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/>
                <a:cs typeface="Droid Sans Fallback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/>
                <a:cs typeface="Droid Sans Fallback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/>
                <a:cs typeface="Droid Sans Fallback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/>
                <a:cs typeface="Droid Sans Fallback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/>
                <a:cs typeface="Droid Sans Fallback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/>
                <a:cs typeface="Droid Sans Fallback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/>
                <a:cs typeface="Droid Sans Fallback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/>
                <a:cs typeface="Droid Sans Fallback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0B84D4A6-801F-46B4-8409-DE4CBC510F4F}" type="slidenum">
              <a:rPr lang="ru-RU" smtClean="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rPr>
              <a:pPr eaLnBrk="1">
                <a:buFont typeface="Times New Roman" pitchFamily="18" charset="0"/>
                <a:buNone/>
              </a:pPr>
              <a:t>9</a:t>
            </a:fld>
            <a:endParaRPr lang="ru-RU" smtClean="0">
              <a:solidFill>
                <a:srgbClr val="000000"/>
              </a:solidFill>
              <a:latin typeface="Times New Roman" pitchFamily="18" charset="0"/>
              <a:ea typeface="DejaVu Sans"/>
              <a:cs typeface="DejaVu Sans"/>
            </a:endParaRPr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690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/>
                <a:cs typeface="Droid Sans Fallback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/>
                <a:cs typeface="Droid Sans Fallback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/>
                <a:cs typeface="Droid Sans Fallback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/>
                <a:cs typeface="Droid Sans Fallback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/>
                <a:cs typeface="Droid Sans Fallback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/>
                <a:cs typeface="Droid Sans Fallback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/>
                <a:cs typeface="Droid Sans Fallback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/>
                <a:cs typeface="Droid Sans Fallback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/>
                <a:cs typeface="Droid Sans Fallback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E04E1EFD-B356-42A5-8626-D51459C2D5C4}" type="slidenum">
              <a:rPr lang="ru-RU" smtClean="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rPr>
              <a:pPr eaLnBrk="1">
                <a:buFont typeface="Times New Roman" pitchFamily="18" charset="0"/>
                <a:buNone/>
              </a:pPr>
              <a:t>12</a:t>
            </a:fld>
            <a:endParaRPr lang="ru-RU" dirty="0" smtClean="0">
              <a:solidFill>
                <a:srgbClr val="000000"/>
              </a:solidFill>
              <a:latin typeface="Times New Roman" pitchFamily="18" charset="0"/>
              <a:ea typeface="DejaVu Sans"/>
              <a:cs typeface="DejaVu Sans"/>
            </a:endParaRPr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557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78C7912-521B-4D4F-9295-32DF9F9A0656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211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62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61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38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56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6986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52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26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66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743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674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1407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ea typeface="Droid Sans Fallback" charset="0"/>
          <a:cs typeface="Droid Sans Fallback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ea typeface="Droid Sans Fallback" charset="0"/>
          <a:cs typeface="Droid Sans Fallback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ea typeface="Droid Sans Fallback" charset="0"/>
          <a:cs typeface="Droid Sans Fallback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ea typeface="Droid Sans Fallback" charset="0"/>
          <a:cs typeface="Droid Sans Fallback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ea typeface="Droid Sans Fallback" charset="0"/>
          <a:cs typeface="Droid Sans Fallback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ea typeface="Droid Sans Fallback" charset="0"/>
          <a:cs typeface="Droid Sans Fallback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ea typeface="Droid Sans Fallback" charset="0"/>
          <a:cs typeface="Droid Sans Fallback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webground.su/go.php?u2011090231d4829613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лана\Desktop\материалы\космос 2013\косм мусор вокруг земл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46"/>
            <a:ext cx="9201082" cy="683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-27531" y="404664"/>
            <a:ext cx="9144000" cy="1699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 algn="ct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ru-RU" sz="8000" dirty="0">
                <a:solidFill>
                  <a:srgbClr val="E8E8E8"/>
                </a:solidFill>
                <a:latin typeface="Monotype Corsiva" pitchFamily="66" charset="0"/>
              </a:rPr>
              <a:t>Космический </a:t>
            </a:r>
            <a:r>
              <a:rPr lang="ru-RU" sz="8000" dirty="0" smtClean="0">
                <a:solidFill>
                  <a:srgbClr val="E8E8E8"/>
                </a:solidFill>
                <a:latin typeface="Monotype Corsiva" pitchFamily="66" charset="0"/>
              </a:rPr>
              <a:t>мусор</a:t>
            </a:r>
            <a:endParaRPr lang="ru-RU" sz="3200" dirty="0" smtClean="0">
              <a:solidFill>
                <a:srgbClr val="E8E8E8"/>
              </a:solidFill>
              <a:latin typeface="Monotype Corsiva" pitchFamily="66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068763" y="4500570"/>
            <a:ext cx="4789517" cy="240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 algn="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800" b="1" dirty="0" smtClean="0">
                <a:solidFill>
                  <a:srgbClr val="FFC000"/>
                </a:solidFill>
                <a:latin typeface="Monotype Corsiva" pitchFamily="66" charset="0"/>
              </a:rPr>
              <a:t>Выполнила: </a:t>
            </a:r>
            <a:endParaRPr lang="ru-RU" sz="2800" b="1" dirty="0">
              <a:solidFill>
                <a:srgbClr val="FFC000"/>
              </a:solidFill>
              <a:latin typeface="Monotype Corsiva" pitchFamily="66" charset="0"/>
            </a:endParaRPr>
          </a:p>
          <a:p>
            <a:pPr algn="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800" b="1" dirty="0" smtClean="0">
                <a:solidFill>
                  <a:srgbClr val="FFC000"/>
                </a:solidFill>
                <a:latin typeface="Monotype Corsiva" pitchFamily="66" charset="0"/>
              </a:rPr>
              <a:t>учитель физики МБОУ «Мортовская ООШ» ЕМР РТ </a:t>
            </a:r>
          </a:p>
          <a:p>
            <a:pPr algn="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800" b="1" dirty="0" smtClean="0">
                <a:solidFill>
                  <a:srgbClr val="FFC000"/>
                </a:solidFill>
                <a:latin typeface="Monotype Corsiva" pitchFamily="66" charset="0"/>
              </a:rPr>
              <a:t>Смехова Светлана Михайловна   </a:t>
            </a:r>
            <a:endParaRPr lang="ru-RU" sz="2800" b="1" dirty="0">
              <a:solidFill>
                <a:srgbClr val="FFC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0" descr="http://img.vz.ru/upimg/420/4205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882" y="941086"/>
            <a:ext cx="7998118" cy="591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294754"/>
            <a:ext cx="8714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rgbClr val="FFFF00"/>
                </a:solidFill>
              </a:rPr>
              <a:t>В</a:t>
            </a:r>
            <a:r>
              <a:rPr lang="ru-RU" b="1" i="1" dirty="0" smtClean="0">
                <a:solidFill>
                  <a:srgbClr val="FFFF00"/>
                </a:solidFill>
              </a:rPr>
              <a:t>о </a:t>
            </a:r>
            <a:r>
              <a:rPr lang="ru-RU" b="1" i="1" dirty="0">
                <a:solidFill>
                  <a:srgbClr val="FFFF00"/>
                </a:solidFill>
              </a:rPr>
              <a:t>время работы в открытом космосе космонавта Михаила </a:t>
            </a:r>
            <a:r>
              <a:rPr lang="ru-RU" b="1" i="1" dirty="0" smtClean="0">
                <a:solidFill>
                  <a:srgbClr val="FFFF00"/>
                </a:solidFill>
              </a:rPr>
              <a:t>Корниенко</a:t>
            </a:r>
          </a:p>
          <a:p>
            <a:r>
              <a:rPr lang="ru-RU" b="1" i="1" dirty="0" smtClean="0">
                <a:solidFill>
                  <a:srgbClr val="FFFF00"/>
                </a:solidFill>
              </a:rPr>
              <a:t> </a:t>
            </a:r>
            <a:r>
              <a:rPr lang="ru-RU" b="1" i="1" dirty="0">
                <a:solidFill>
                  <a:srgbClr val="FFFF00"/>
                </a:solidFill>
              </a:rPr>
              <a:t>мимо него пролетел неопознанный фрагмент космического мусора.</a:t>
            </a:r>
          </a:p>
        </p:txBody>
      </p:sp>
    </p:spTree>
    <p:extLst>
      <p:ext uri="{BB962C8B-B14F-4D97-AF65-F5344CB8AC3E}">
        <p14:creationId xmlns:p14="http://schemas.microsoft.com/office/powerpoint/2010/main" val="272479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214313" y="285750"/>
            <a:ext cx="8929687" cy="1428750"/>
          </a:xfrm>
        </p:spPr>
        <p:txBody>
          <a:bodyPr/>
          <a:lstStyle/>
          <a:p>
            <a:r>
              <a:rPr lang="ru-RU" sz="3200" b="1" i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Международное сотрудничество по проблеме удаления и уничтожения космического мусора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 smtClean="0"/>
          </a:p>
        </p:txBody>
      </p:sp>
      <p:pic>
        <p:nvPicPr>
          <p:cNvPr id="12292" name="Picture 3" descr="C:\Documents and Settings\Алмаз\Рабочий стол\космос 2013\kosmos_sp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60313"/>
            <a:ext cx="8337957" cy="519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ветлана\Desktop\материалы\космос 2013\200910051622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3999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457200" y="274638"/>
            <a:ext cx="8229600" cy="9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/>
          <a:p>
            <a:pPr algn="ct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600" b="1" i="1" dirty="0" smtClean="0">
                <a:solidFill>
                  <a:srgbClr val="CCE0FF"/>
                </a:solidFill>
                <a:latin typeface="Times New Roman" pitchFamily="18" charset="0"/>
                <a:cs typeface="Times New Roman" pitchFamily="18" charset="0"/>
              </a:rPr>
              <a:t>Проекты по </a:t>
            </a:r>
            <a:r>
              <a:rPr lang="ru-RU" sz="3600" b="1" i="1" dirty="0">
                <a:solidFill>
                  <a:srgbClr val="CCE0FF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600" b="1" i="1" dirty="0" smtClean="0">
                <a:solidFill>
                  <a:srgbClr val="CCE0FF"/>
                </a:solidFill>
                <a:latin typeface="Times New Roman" pitchFamily="18" charset="0"/>
                <a:cs typeface="Times New Roman" pitchFamily="18" charset="0"/>
              </a:rPr>
              <a:t>окращению крупных объектов космического </a:t>
            </a:r>
            <a:r>
              <a:rPr lang="ru-RU" sz="3600" b="1" i="1" dirty="0">
                <a:solidFill>
                  <a:srgbClr val="CCE0FF"/>
                </a:solidFill>
                <a:latin typeface="Times New Roman" pitchFamily="18" charset="0"/>
                <a:cs typeface="Times New Roman" pitchFamily="18" charset="0"/>
              </a:rPr>
              <a:t>мусора </a:t>
            </a: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23405" y="4653136"/>
            <a:ext cx="8686800" cy="22048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215900" indent="-215900" hangingPunct="0">
              <a:buClr>
                <a:srgbClr val="FFFFFF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sz="3400" dirty="0" smtClean="0">
                <a:solidFill>
                  <a:srgbClr val="E8E8E8"/>
                </a:solidFill>
                <a:latin typeface="Arial" charset="0"/>
                <a:ea typeface="Droid Sans Fallback" charset="0"/>
                <a:cs typeface="Droid Sans Fallback" charset="0"/>
              </a:rPr>
              <a:t>       </a:t>
            </a:r>
            <a:r>
              <a:rPr lang="ru-RU" sz="3200" b="1" i="1" dirty="0" smtClean="0">
                <a:latin typeface="Times New Roman" pitchFamily="18" charset="0"/>
                <a:ea typeface="Droid Sans Fallback" charset="0"/>
                <a:cs typeface="Times New Roman" pitchFamily="18" charset="0"/>
              </a:rPr>
              <a:t>Монтаж на спутники собственных двигателей для того, чтобы направить их в плотные слои атмосферы Земли, где они будут сгорать, отработав свой срок.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7" descr="http://infuture.ru/filemanager/dn19262-1_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21160"/>
            <a:ext cx="7692234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5900" indent="-215900" hangingPunct="0">
              <a:buClr>
                <a:srgbClr val="FFFFFF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sz="3400" dirty="0">
                <a:solidFill>
                  <a:srgbClr val="FFFF00"/>
                </a:solidFill>
                <a:latin typeface="Times New Roman" panose="02020603050405020304" pitchFamily="18" charset="0"/>
                <a:ea typeface="Droid Sans Fallback" charset="0"/>
                <a:cs typeface="Times New Roman" panose="02020603050405020304" pitchFamily="18" charset="0"/>
              </a:rPr>
              <a:t>«Гелиевые шары</a:t>
            </a:r>
            <a:r>
              <a:rPr lang="ru-RU" sz="3400" dirty="0" smtClean="0">
                <a:solidFill>
                  <a:srgbClr val="FFFF00"/>
                </a:solidFill>
                <a:latin typeface="Times New Roman" panose="02020603050405020304" pitchFamily="18" charset="0"/>
                <a:ea typeface="Droid Sans Fallback" charset="0"/>
                <a:cs typeface="Times New Roman" panose="02020603050405020304" pitchFamily="18" charset="0"/>
              </a:rPr>
              <a:t>»</a:t>
            </a:r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</a:t>
            </a:r>
          </a:p>
          <a:p>
            <a:pPr marL="215900" indent="-215900" hangingPunct="0">
              <a:buClr>
                <a:srgbClr val="FFFFFF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                                             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Автор проекта -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Кристин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Гейтс 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marL="215900" indent="-215900" hangingPunct="0">
              <a:buClr>
                <a:srgbClr val="FFFFFF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                                                      из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Алтадена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, штат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Калифорния. 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Arial" charset="0"/>
              <a:ea typeface="Droid Sans Fallback" charset="0"/>
              <a:cs typeface="Droid Sans Fallb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09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352928" cy="563231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i="1" dirty="0">
                <a:solidFill>
                  <a:srgbClr val="FFC000"/>
                </a:solidFill>
                <a:latin typeface="Times New Roman"/>
                <a:ea typeface="Times New Roman"/>
              </a:rPr>
              <a:t>Спутник запускается со сложенным на борту шаром. После окончания срока службы, шар  заполняется гелием или другим газом, создавая дополнительное сопротивление при столкновении с разреженной внешней атмосферой Земли. 37-метровому шару понадобится всего лишь один год, чтобы перетащить спутник на высоту, достаточную для того, чтобы сгореть в атмосфере. Воздушный шар и оборудование добавят всего 36 кг массы спутника, что меньше, чем количество топлива, необходимое для схода с орбиты без шара. Недостатки - шар увеличивает размеры спутника, временно увеличивая риск столкновения с другим спутником, и метод  не подходит для геостационарных спутников, которые находятся на орбите в 36 тыс. км над Землей, где имеется слишком мало газа для обеспечения необходимого сопротивления.</a:t>
            </a:r>
            <a:endParaRPr lang="ru-RU" sz="2000" b="1" i="1" dirty="0">
              <a:solidFill>
                <a:srgbClr val="FFC0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040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етлана\Desktop\материалы\космос 2013\косм мусор вокруг земл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3" y="50839"/>
            <a:ext cx="9114687" cy="682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41564"/>
            <a:ext cx="8568952" cy="1268760"/>
          </a:xfrm>
          <a:noFill/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2800" b="1" i="1" dirty="0" smtClean="0">
                <a:solidFill>
                  <a:srgbClr val="FFFF00"/>
                </a:solidFill>
                <a:latin typeface="Palatino Linotype" pitchFamily="18" charset="0"/>
              </a:rPr>
              <a:t> </a:t>
            </a:r>
            <a:r>
              <a:rPr lang="ru-RU" sz="2400" b="1" i="1" dirty="0" smtClean="0">
                <a:solidFill>
                  <a:srgbClr val="FFFF00"/>
                </a:solidFill>
                <a:latin typeface="Palatino Linotype" pitchFamily="18" charset="0"/>
              </a:rPr>
              <a:t>Японское космическое    агентство JAXA   разработало проект  очистки орбиты Земли при помощи гигантских металлических сетей. </a:t>
            </a:r>
          </a:p>
        </p:txBody>
      </p:sp>
      <p:pic>
        <p:nvPicPr>
          <p:cNvPr id="14339" name="Picture 2" descr="C:\Documents and Settings\Алмаз\Рабочий стол\космос 2013\TKY20110131041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r="4074"/>
          <a:stretch>
            <a:fillRect/>
          </a:stretch>
        </p:blipFill>
        <p:spPr>
          <a:xfrm>
            <a:off x="4586656" y="3442149"/>
            <a:ext cx="4433109" cy="3325456"/>
          </a:xfrm>
          <a:noFill/>
        </p:spPr>
      </p:pic>
      <p:pic>
        <p:nvPicPr>
          <p:cNvPr id="4" name="Рисунок 4" descr="Рыболовные сети в космос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40768"/>
            <a:ext cx="3995936" cy="3764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ветлана\Desktop\материалы\космос 2013\косм мусор вокруг земл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Рисунок 1" descr="Испытания гарпуна. Фото Astrium U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53306"/>
            <a:ext cx="6768752" cy="5059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188640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rgbClr val="00B0F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Британская компания </a:t>
            </a:r>
            <a:r>
              <a:rPr lang="ru-RU" sz="2400" b="1" i="1" dirty="0" err="1">
                <a:solidFill>
                  <a:srgbClr val="00B0F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Astrium</a:t>
            </a:r>
            <a:r>
              <a:rPr lang="ru-RU" sz="2400" b="1" i="1" dirty="0">
                <a:solidFill>
                  <a:srgbClr val="00B0F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UK предложила бороться с космическим мусором на орбите при помощи специального </a:t>
            </a:r>
            <a:r>
              <a:rPr lang="ru-RU" sz="2400" b="1" i="1" dirty="0" smtClean="0">
                <a:solidFill>
                  <a:srgbClr val="00B0F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гарпуна</a:t>
            </a:r>
            <a:r>
              <a:rPr lang="ru-RU" sz="2400" b="1" i="1" dirty="0">
                <a:solidFill>
                  <a:srgbClr val="00B0F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ru-RU" sz="2400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11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лана\Pictures\швейчарский чистый космо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7334250" cy="549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0" y="332656"/>
            <a:ext cx="7297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Система </a:t>
            </a:r>
            <a:r>
              <a:rPr lang="ru-RU" sz="3200" b="1" i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Clean</a:t>
            </a:r>
            <a:r>
              <a:rPr lang="ru-RU" sz="32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Space</a:t>
            </a:r>
            <a:r>
              <a:rPr lang="ru-RU" sz="32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One</a:t>
            </a:r>
            <a:r>
              <a:rPr lang="ru-RU" sz="32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Швейцария </a:t>
            </a:r>
            <a:endParaRPr lang="ru-RU" sz="3200" b="1" i="1" dirty="0">
              <a:solidFill>
                <a:schemeClr val="accent1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35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C:\Documents and Settings\Алмаз\Рабочий стол\космос 2013\космич мус вокруг земли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" r="2870"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5122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0"/>
            <a:ext cx="9036496" cy="6857999"/>
          </a:xfrm>
          <a:noFill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 56 лет космической деятельности только Россия и США   произвели  более   5000 запусков спутников. </a:t>
            </a:r>
          </a:p>
          <a:p>
            <a:endParaRPr lang="ru-RU" sz="2400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ctr"/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Все они успели сформировать вокруг земли целый «музей» различных космических технологий.</a:t>
            </a:r>
          </a:p>
          <a:p>
            <a:endParaRPr lang="ru-RU" dirty="0" smtClean="0"/>
          </a:p>
        </p:txBody>
      </p:sp>
      <p:pic>
        <p:nvPicPr>
          <p:cNvPr id="4" name="Picture 2" descr="C:\Users\Светлана\Pictures\космич мусор NAS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764704"/>
            <a:ext cx="5688632" cy="541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83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C:\Users\Светлана\Desktop\материалы\космос 2013\фото земл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137" y="0"/>
            <a:ext cx="5517232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0" y="404664"/>
            <a:ext cx="4320480" cy="6264696"/>
          </a:xfrm>
          <a:noFill/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Если ты свой стол рабочий </a:t>
            </a:r>
            <a:b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Разным хламом забросал, </a:t>
            </a:r>
            <a:b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На диван клади тетради, </a:t>
            </a:r>
            <a:b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Книги кучей на пол сыпь. 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В комнате по грудь зарылся - </a:t>
            </a:r>
            <a:b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Можно в кухню перейти. </a:t>
            </a:r>
            <a:b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Завалил свою квартиру — </a:t>
            </a:r>
            <a:b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Приходи к соседям жить. 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До Кремля страну засыпал —</a:t>
            </a:r>
            <a:b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За границу уезжай. </a:t>
            </a:r>
            <a:b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Всю замусорил планету — </a:t>
            </a:r>
            <a:b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Отправляйся на Луну</a:t>
            </a: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Григорий Остер</a:t>
            </a:r>
            <a:endParaRPr lang="ru-RU" sz="2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Содержимое 2"/>
          <p:cNvSpPr>
            <a:spLocks noGrp="1"/>
          </p:cNvSpPr>
          <p:nvPr>
            <p:ph sz="half" idx="1"/>
          </p:nvPr>
        </p:nvSpPr>
        <p:spPr>
          <a:xfrm>
            <a:off x="67444" y="226827"/>
            <a:ext cx="4000500" cy="6336704"/>
          </a:xfrm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ru-RU" sz="2400" dirty="0" smtClean="0"/>
              <a:t>     </a:t>
            </a:r>
            <a:r>
              <a:rPr lang="ru-RU" sz="2400" b="1" i="1" dirty="0" smtClean="0">
                <a:solidFill>
                  <a:srgbClr val="FFC000"/>
                </a:solidFill>
                <a:latin typeface="Book Antiqua" pitchFamily="18" charset="0"/>
              </a:rPr>
              <a:t>Как хороша наша Земля, сфотографированная космонавтами, в черной бездне Вселенной! Она сияет всеми оттенками от нежно - голубого до темно - фиолетового, и цвета эти не кажутся холодными: наша планета – теплый маячок, единственная родная гавань для тех, кто смотрит на нее из иллюминаторов космического корабля, восторженно замирая от невероятной красоты</a:t>
            </a:r>
            <a:r>
              <a:rPr lang="ru-RU" sz="2400" b="1" dirty="0" smtClean="0">
                <a:solidFill>
                  <a:srgbClr val="FFC000"/>
                </a:solidFill>
              </a:rPr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908720"/>
            <a:ext cx="4972918" cy="497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Светлана\Desktop\материалы\космос 2013\распределение космич мусор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Светлана\Desktop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4982"/>
            <a:ext cx="6940293" cy="646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1259632" y="764704"/>
            <a:ext cx="6624736" cy="5544616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Берегите Землю!</a:t>
            </a:r>
            <a:r>
              <a:rPr lang="ru-RU" sz="40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1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1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1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Будущее планеты в наших руках.</a:t>
            </a:r>
          </a:p>
          <a:p>
            <a:endParaRPr lang="ru-RU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8013" cy="2500313"/>
          </a:xfrm>
        </p:spPr>
        <p:txBody>
          <a:bodyPr/>
          <a:lstStyle/>
          <a:p>
            <a:r>
              <a:rPr lang="ru-RU" sz="3600" b="1" i="1" dirty="0" smtClean="0">
                <a:latin typeface="Book Antiqua" panose="02040602050305030304" pitchFamily="18" charset="0"/>
              </a:rPr>
              <a:t>Красиво, правда? Но все это мусор. Более 22 тысяч осколков спутников и ракет кружат над Землей. </a:t>
            </a:r>
            <a:br>
              <a:rPr lang="ru-RU" sz="3600" b="1" i="1" dirty="0" smtClean="0">
                <a:latin typeface="Book Antiqua" panose="02040602050305030304" pitchFamily="18" charset="0"/>
              </a:rPr>
            </a:br>
            <a:endParaRPr lang="ru-RU" sz="3600" b="1" i="1" dirty="0" smtClean="0">
              <a:latin typeface="Book Antiqua" panose="02040602050305030304" pitchFamily="18" charset="0"/>
            </a:endParaRPr>
          </a:p>
        </p:txBody>
      </p:sp>
      <p:pic>
        <p:nvPicPr>
          <p:cNvPr id="4099" name="Picture 8" descr="Нажмите на изображение, чтобы открыть его в исходном размере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85938"/>
            <a:ext cx="9144000" cy="5072062"/>
          </a:xfr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Светлана\Desktop\материалы\космос 2013\косм мусор вокруг земли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56"/>
            <a:ext cx="9144000" cy="686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188640"/>
            <a:ext cx="871296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«</a:t>
            </a:r>
            <a:r>
              <a:rPr lang="ru-RU" sz="2800" b="1" i="1" dirty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</a:t>
            </a: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осмический мусор»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создает </a:t>
            </a:r>
            <a:r>
              <a:rPr lang="ru-RU" sz="2800" b="1" i="1" dirty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потенциальную </a:t>
            </a: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опасность </a:t>
            </a:r>
            <a:r>
              <a:rPr lang="ru-RU" sz="2800" b="1" i="1" dirty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столкновения </a:t>
            </a: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 космическими аппаратами, </a:t>
            </a:r>
            <a:r>
              <a:rPr lang="ru-RU" sz="2800" b="1" i="1" dirty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может привести к повреждению МКС и спутников. </a:t>
            </a:r>
            <a:endParaRPr lang="ru-RU" sz="2800" b="1" i="1" dirty="0" smtClean="0">
              <a:solidFill>
                <a:srgbClr val="FFFF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/>
            <a:endParaRPr lang="ru-RU" sz="2800" b="1" i="1" dirty="0">
              <a:solidFill>
                <a:srgbClr val="FFFF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sz="2800" b="1" i="1" dirty="0" smtClean="0">
              <a:solidFill>
                <a:srgbClr val="FFFF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sz="2800" b="1" i="1" dirty="0">
              <a:solidFill>
                <a:srgbClr val="FFFF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sz="2800" b="1" i="1" dirty="0" smtClean="0">
              <a:solidFill>
                <a:srgbClr val="FFFF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sz="2800" b="1" i="1" dirty="0">
              <a:solidFill>
                <a:srgbClr val="FFFF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sz="2800" b="1" i="1" dirty="0" smtClean="0">
              <a:solidFill>
                <a:srgbClr val="FFFF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sz="2800" b="1" i="1" dirty="0">
              <a:solidFill>
                <a:srgbClr val="FFFF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sz="2800" b="1" i="1" dirty="0" smtClean="0">
              <a:solidFill>
                <a:srgbClr val="FFFF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Под </a:t>
            </a:r>
            <a:r>
              <a:rPr lang="ru-RU" sz="2800" b="1" i="1" dirty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угрозой находятся глобальная система позиционирования GPS, международная телефонная связь, телевизионные сигналы и прогноз погоды. </a:t>
            </a:r>
            <a:endParaRPr lang="ru-RU" sz="28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15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Алмаз\Рабочий стол\космос 2013\54f5d5111315f17ba7d0691581d3d5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95536" y="179596"/>
            <a:ext cx="6120680" cy="2745348"/>
          </a:xfrm>
          <a:prstGeom prst="rect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lvl="0" algn="just" hangingPunct="0"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>Космический мусор 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</a:rPr>
              <a:t>-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6" charset="0"/>
                <a:ea typeface="Droid Sans Fallback" charset="0"/>
                <a:cs typeface="Droid Sans Fallback" charset="0"/>
              </a:rPr>
              <a:t>это </a:t>
            </a:r>
            <a:r>
              <a:rPr lang="ru-RU" sz="2400" b="1" dirty="0">
                <a:solidFill>
                  <a:srgbClr val="FFFF00"/>
                </a:solidFill>
                <a:latin typeface="Times New Roman" pitchFamily="16" charset="0"/>
                <a:ea typeface="Droid Sans Fallback" charset="0"/>
                <a:cs typeface="Droid Sans Fallback" charset="0"/>
              </a:rPr>
              <a:t>все искусственные объекты и их фрагменты в космосе, которые неисправны, не функционируют и никогда не смогут служить полезным целям, но являющиеся опасным фактором воздействия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6" charset="0"/>
                <a:ea typeface="Droid Sans Fallback" charset="0"/>
                <a:cs typeface="Droid Sans Fallback" charset="0"/>
              </a:rPr>
              <a:t>.</a:t>
            </a:r>
            <a:endParaRPr lang="ru-RU" sz="2400" b="1" dirty="0">
              <a:solidFill>
                <a:srgbClr val="FFFF00"/>
              </a:solidFill>
              <a:latin typeface="Times New Roman" pitchFamily="16" charset="0"/>
              <a:ea typeface="Droid Sans Fallback" charset="0"/>
              <a:cs typeface="Droid Sans Fallback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8013" cy="1143000"/>
          </a:xfrm>
        </p:spPr>
        <p:txBody>
          <a:bodyPr/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  <a:hlinkClick r:id="rId2"/>
              </a:rPr>
              <a:t>Объем космического мусора стал критическим</a:t>
            </a:r>
            <a:endParaRPr lang="ru-RU" sz="4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251520" y="1214438"/>
            <a:ext cx="8712968" cy="2718618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pPr marL="0" indent="0" algn="just">
              <a:buNone/>
            </a:pPr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</a:rPr>
              <a:t>По данным исследователей, количество космического мусора достигло критической точки и продолжает расти, что увеличивает риск поломки космических кораблей.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</a:rPr>
              <a:t>В настоящее время на орбите находятся 22 тыс. крупных объектов мусора. Однако маленькие куски также представляют опасность для спутников и космических кораблей.</a:t>
            </a:r>
            <a:endParaRPr lang="ru-RU" sz="2400" b="1" dirty="0" smtClean="0">
              <a:solidFill>
                <a:srgbClr val="FFC000"/>
              </a:solidFill>
            </a:endParaRPr>
          </a:p>
        </p:txBody>
      </p:sp>
      <p:pic>
        <p:nvPicPr>
          <p:cNvPr id="922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3500438"/>
            <a:ext cx="6348413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428624" y="27856"/>
            <a:ext cx="8229600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/>
          <a:p>
            <a:pPr algn="ct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4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Мусор на орбите</a:t>
            </a: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428624" y="1241698"/>
            <a:ext cx="8463855" cy="5427662"/>
          </a:xfrm>
          <a:prstGeom prst="rect">
            <a:avLst/>
          </a:prstGeom>
          <a:solidFill>
            <a:schemeClr val="accent6">
              <a:lumMod val="50000"/>
              <a:alpha val="59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just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ru-RU" sz="3200" dirty="0">
                <a:solidFill>
                  <a:srgbClr val="E8E8E8"/>
                </a:solidFill>
                <a:latin typeface="Times New Roman" pitchFamily="16" charset="0"/>
                <a:ea typeface="Droid Sans Fallback" charset="0"/>
                <a:cs typeface="Droid Sans Fallback" charset="0"/>
              </a:rPr>
              <a:t> </a:t>
            </a:r>
            <a:r>
              <a:rPr lang="ru-RU" sz="3200" dirty="0" smtClean="0">
                <a:solidFill>
                  <a:srgbClr val="E8E8E8"/>
                </a:solidFill>
                <a:latin typeface="Times New Roman" pitchFamily="16" charset="0"/>
                <a:ea typeface="Droid Sans Fallback" charset="0"/>
                <a:cs typeface="Droid Sans Fallback" charset="0"/>
              </a:rPr>
              <a:t>  </a:t>
            </a:r>
            <a:r>
              <a:rPr lang="ru-RU" sz="3200" dirty="0">
                <a:solidFill>
                  <a:srgbClr val="E8E8E8"/>
                </a:solidFill>
                <a:latin typeface="Times New Roman" pitchFamily="16" charset="0"/>
                <a:ea typeface="Droid Sans Fallback" charset="0"/>
                <a:cs typeface="Droid Sans Fallback" charset="0"/>
              </a:rPr>
              <a:t>ведет себя так, как и положено недобрым пришельцам. Во-первых, он агрессивно движется. Любая гайка за пределами атмосферы превращается в бронебойный снаряд, потому что летит со скоростью ракеты, от которой отвалилась, и падать ей некуда — невесомость. Иллюминаторы шаттлов заменяют после встреч с пылинками: те оставляют в закаленном стекле кратеры сантиметровой глубины.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ветлана\Desktop\материалы\космос 2013\косм мусор вокруг земл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C:\Documents and Settings\Алмаз\Рабочий стол\космос 2013\страдали от 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21531"/>
            <a:ext cx="3198813" cy="52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C:\Documents and Settings\Алмаз\Рабочий стол\космос 2013\солнечная батарея ст мир получила поврежд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814" y="1484784"/>
            <a:ext cx="5286375" cy="484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66815" y="404664"/>
            <a:ext cx="4968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Солнечные батареи станции Мир  </a:t>
            </a:r>
          </a:p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9123363" cy="46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217440" y="4509121"/>
            <a:ext cx="868848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/>
          <a:p>
            <a:pPr algn="just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Во-вторых, эти частицы выбивают из мишени буквально облако частиц, в 200-1000 раз превосходящие его по массе. Мусор лавинообразно размножается. </a:t>
            </a:r>
            <a:r>
              <a:rPr lang="ru-RU" sz="2400" b="1" spc="-5" dirty="0" smtClean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Пока </a:t>
            </a:r>
            <a:r>
              <a:rPr lang="ru-RU" sz="2400" b="1" spc="-5" dirty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нас спасает то, что со­</a:t>
            </a:r>
            <a:r>
              <a:rPr lang="ru-RU" sz="2400" b="1" dirty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ударения не столь часты и скорости не столь вели­ки, </a:t>
            </a:r>
            <a:r>
              <a:rPr lang="ru-RU" sz="2400" b="1" dirty="0" smtClean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т. к. все </a:t>
            </a:r>
            <a:r>
              <a:rPr lang="ru-RU" sz="2400" b="1" dirty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космические корабли </a:t>
            </a:r>
            <a:r>
              <a:rPr lang="ru-RU" sz="2400" b="1" dirty="0" smtClean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запускаются </a:t>
            </a:r>
            <a:r>
              <a:rPr lang="ru-RU" sz="2400" b="1" dirty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с запада на восток. </a:t>
            </a:r>
            <a:endParaRPr lang="ru-RU" sz="2000" b="1" dirty="0">
              <a:solidFill>
                <a:srgbClr val="FFC000"/>
              </a:solidFill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Droid Sans Fallback"/>
        <a:cs typeface="Droid Sans Fallback"/>
      </a:majorFont>
      <a:minorFont>
        <a:latin typeface="Arial"/>
        <a:ea typeface="Droid Sans Fallback"/>
        <a:cs typeface="Droid Sans Fallback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561</TotalTime>
  <Words>623</Words>
  <Application>Microsoft Office PowerPoint</Application>
  <PresentationFormat>Экран (4:3)</PresentationFormat>
  <Paragraphs>68</Paragraphs>
  <Slides>20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</vt:lpstr>
      <vt:lpstr>Book Antiqua</vt:lpstr>
      <vt:lpstr>Calibri</vt:lpstr>
      <vt:lpstr>DejaVu Sans</vt:lpstr>
      <vt:lpstr>Droid Sans Fallback</vt:lpstr>
      <vt:lpstr>Monotype Corsiva</vt:lpstr>
      <vt:lpstr>Palatino Linotype</vt:lpstr>
      <vt:lpstr>Times New Roman</vt:lpstr>
      <vt:lpstr>1_Тема Office</vt:lpstr>
      <vt:lpstr>Презентация PowerPoint</vt:lpstr>
      <vt:lpstr>Презентация PowerPoint</vt:lpstr>
      <vt:lpstr>Красиво, правда? Но все это мусор. Более 22 тысяч осколков спутников и ракет кружат над Землей.  </vt:lpstr>
      <vt:lpstr>Презентация PowerPoint</vt:lpstr>
      <vt:lpstr>Презентация PowerPoint</vt:lpstr>
      <vt:lpstr>Объем космического мусора стал критическим</vt:lpstr>
      <vt:lpstr>Презентация PowerPoint</vt:lpstr>
      <vt:lpstr>Презентация PowerPoint</vt:lpstr>
      <vt:lpstr>Презентация PowerPoint</vt:lpstr>
      <vt:lpstr>Презентация PowerPoint</vt:lpstr>
      <vt:lpstr>Международное сотрудничество по проблеме удаления и уничтожения космического мусора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Amanda</dc:creator>
  <cp:lastModifiedBy>Пользователь</cp:lastModifiedBy>
  <cp:revision>92</cp:revision>
  <cp:lastPrinted>1601-01-01T00:00:00Z</cp:lastPrinted>
  <dcterms:created xsi:type="dcterms:W3CDTF">1601-01-01T00:00:00Z</dcterms:created>
  <dcterms:modified xsi:type="dcterms:W3CDTF">2017-07-15T15:14:33Z</dcterms:modified>
</cp:coreProperties>
</file>