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79" r:id="rId5"/>
    <p:sldId id="277" r:id="rId6"/>
    <p:sldId id="283" r:id="rId7"/>
    <p:sldId id="284" r:id="rId8"/>
    <p:sldId id="280" r:id="rId9"/>
    <p:sldId id="281" r:id="rId10"/>
    <p:sldId id="285" r:id="rId11"/>
    <p:sldId id="282" r:id="rId12"/>
    <p:sldId id="276" r:id="rId13"/>
    <p:sldId id="261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0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151E3-24AE-4ED4-9AD0-A406E436C2A9}" type="datetimeFigureOut">
              <a:rPr lang="ru-RU" smtClean="0"/>
              <a:pPr/>
              <a:t>16.12.2021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CEA2E-7F85-40FA-94D6-5813E5754F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6541d46a5900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7" descr="ecb4031e37cd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2914650"/>
            <a:ext cx="33147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8" descr="0_89604_568ac41e_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488" y="1844675"/>
            <a:ext cx="1300162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664D2-F4EA-487A-87A9-411CA3676005}" type="datetimeFigureOut">
              <a:rPr lang="ru-RU"/>
              <a:pPr>
                <a:defRPr/>
              </a:pPr>
              <a:t>16.12.2021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C1C3D-A6E9-45AC-9128-49446A02DB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0_a1a93_57fe433b_orig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36838"/>
            <a:ext cx="2309812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4db66d823c0a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2813" y="4219575"/>
            <a:ext cx="3151187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9"/>
          <p:cNvGrpSpPr>
            <a:grpSpLocks/>
          </p:cNvGrpSpPr>
          <p:nvPr/>
        </p:nvGrpSpPr>
        <p:grpSpPr bwMode="auto">
          <a:xfrm>
            <a:off x="1835150" y="5661025"/>
            <a:ext cx="7308850" cy="1196975"/>
            <a:chOff x="0" y="4793739"/>
            <a:chExt cx="9144000" cy="2064261"/>
          </a:xfrm>
        </p:grpSpPr>
        <p:pic>
          <p:nvPicPr>
            <p:cNvPr id="7" name="Рисунок 9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10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14"/>
          <p:cNvGrpSpPr>
            <a:grpSpLocks/>
          </p:cNvGrpSpPr>
          <p:nvPr/>
        </p:nvGrpSpPr>
        <p:grpSpPr bwMode="auto">
          <a:xfrm>
            <a:off x="0" y="5661025"/>
            <a:ext cx="7308850" cy="1196975"/>
            <a:chOff x="0" y="4793739"/>
            <a:chExt cx="9144000" cy="2064261"/>
          </a:xfrm>
        </p:grpSpPr>
        <p:pic>
          <p:nvPicPr>
            <p:cNvPr id="10" name="Рисунок 12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Рисунок 13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Рисунок 14" descr="Рисунок1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652963"/>
            <a:ext cx="14763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1D4D2-0E80-4C06-BD3E-EA6CDCBD1CD3}" type="datetimeFigureOut">
              <a:rPr lang="ru-RU"/>
              <a:pPr>
                <a:defRPr/>
              </a:pPr>
              <a:t>16.12.2021</a:t>
            </a:fld>
            <a:endParaRPr lang="ru-RU" dirty="0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8437B-8781-4519-B905-FDC3BB00DC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baby30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21163"/>
            <a:ext cx="2646363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descr="551f743ee188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8550" y="4221163"/>
            <a:ext cx="296545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1258888" y="6092825"/>
            <a:ext cx="7885112" cy="765175"/>
            <a:chOff x="1" y="5770398"/>
            <a:chExt cx="9143999" cy="1087602"/>
          </a:xfrm>
        </p:grpSpPr>
        <p:pic>
          <p:nvPicPr>
            <p:cNvPr id="6" name="Рисунок 9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0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11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12"/>
          <p:cNvGrpSpPr>
            <a:grpSpLocks/>
          </p:cNvGrpSpPr>
          <p:nvPr/>
        </p:nvGrpSpPr>
        <p:grpSpPr bwMode="auto">
          <a:xfrm>
            <a:off x="0" y="6092825"/>
            <a:ext cx="7885113" cy="765175"/>
            <a:chOff x="1" y="5770398"/>
            <a:chExt cx="9143999" cy="1087602"/>
          </a:xfrm>
        </p:grpSpPr>
        <p:pic>
          <p:nvPicPr>
            <p:cNvPr id="10" name="Рисунок 13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Рисунок 14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Рисунок 15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F475F-ACBC-4835-859C-0D6A04E19559}" type="datetimeFigureOut">
              <a:rPr lang="ru-RU"/>
              <a:pPr>
                <a:defRPr/>
              </a:pPr>
              <a:t>16.12.2021</a:t>
            </a:fld>
            <a:endParaRPr lang="ru-RU" dirty="0"/>
          </a:p>
        </p:txBody>
      </p:sp>
      <p:sp>
        <p:nvSpPr>
          <p:cNvPr id="1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33718-48BC-4949-B87E-D0910B4D25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b9c0b6dd666b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4005263"/>
            <a:ext cx="212566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0" y="5778500"/>
            <a:ext cx="9144000" cy="1079500"/>
            <a:chOff x="0" y="5777880"/>
            <a:chExt cx="9144000" cy="1080120"/>
          </a:xfrm>
        </p:grpSpPr>
        <p:pic>
          <p:nvPicPr>
            <p:cNvPr id="4" name="Рисунок 8" descr="0_a01d9_415b13cb_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23511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9" descr="0_a01d9_415b13cb_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10" descr="0_a01d9_415b13cb_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Рисунок 11" descr="386da46faaeb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1313" y="3619500"/>
            <a:ext cx="255587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CD8A4-26BB-4D69-B66C-32541E6EF159}" type="datetimeFigureOut">
              <a:rPr lang="ru-RU"/>
              <a:pPr>
                <a:defRPr/>
              </a:pPr>
              <a:t>16.12.2021</a:t>
            </a:fld>
            <a:endParaRPr lang="ru-RU" dirty="0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53DAD-E0FB-45E7-9F12-B9F033D200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42373f9d2983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3860800"/>
            <a:ext cx="2987675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descr="ec75d3390f5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83088"/>
            <a:ext cx="216693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1835150" y="5876925"/>
            <a:ext cx="7308850" cy="981075"/>
            <a:chOff x="0" y="4793739"/>
            <a:chExt cx="9144000" cy="2064261"/>
          </a:xfrm>
        </p:grpSpPr>
        <p:pic>
          <p:nvPicPr>
            <p:cNvPr id="6" name="Рисунок 9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0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0" y="5876925"/>
            <a:ext cx="7308850" cy="981075"/>
            <a:chOff x="0" y="4793739"/>
            <a:chExt cx="9144000" cy="2064261"/>
          </a:xfrm>
        </p:grpSpPr>
        <p:pic>
          <p:nvPicPr>
            <p:cNvPr id="9" name="Рисунок 12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Рисунок 13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1126A-C675-4768-A3A9-9E56B76AEA2D}" type="datetimeFigureOut">
              <a:rPr lang="ru-RU"/>
              <a:pPr>
                <a:defRPr/>
              </a:pPr>
              <a:t>16.12.2021</a:t>
            </a:fld>
            <a:endParaRPr lang="ru-RU" dirty="0"/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7F195-72A0-49AA-BA8E-A7E74B152A5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rgbClr val="CCFFFF"/>
            </a:gs>
            <a:gs pos="100000">
              <a:schemeClr val="accent3">
                <a:lumMod val="20000"/>
                <a:lumOff val="8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283D58-8291-466A-89F0-AA77682B2577}" type="datetimeFigureOut">
              <a:rPr lang="ru-RU"/>
              <a:pPr>
                <a:defRPr/>
              </a:pPr>
              <a:t>16.12.2021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C500CD-175F-4CEC-8D32-FFA6BCC344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ransition>
    <p:fade thruBlk="1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604" y="1428736"/>
            <a:ext cx="581041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Логобашня.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(сенсомоторная логопедическая башня)</a:t>
            </a:r>
            <a:endParaRPr lang="ru-RU" sz="4000" b="1" dirty="0">
              <a:ln w="10541" cmpd="sng">
                <a:solidFill>
                  <a:schemeClr val="accent5"/>
                </a:solidFill>
                <a:prstDash val="solid"/>
              </a:ln>
              <a:solidFill>
                <a:schemeClr val="accent5"/>
              </a:solidFill>
              <a:latin typeface="+mn-lt"/>
              <a:cs typeface="+mn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285984" y="4286256"/>
            <a:ext cx="4572032" cy="221457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algn="r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+mn-lt"/>
                <a:cs typeface="+mn-cs"/>
              </a:rPr>
              <a:t>Авторы: учитель- логопед</a:t>
            </a:r>
          </a:p>
          <a:p>
            <a:pPr marL="342900" algn="r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+mn-lt"/>
                <a:cs typeface="+mn-cs"/>
              </a:rPr>
              <a:t>Стрелкова Анна Николаевна</a:t>
            </a:r>
          </a:p>
          <a:p>
            <a:pPr marL="342900" algn="r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+mn-lt"/>
                <a:cs typeface="+mn-cs"/>
              </a:rPr>
              <a:t>Воспитатель 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  <a:cs typeface="+mn-cs"/>
              </a:rPr>
              <a:t>Бондаренко Елена Владимировна</a:t>
            </a:r>
            <a:endParaRPr lang="ru-RU" sz="2000" b="1" dirty="0" smtClean="0">
              <a:solidFill>
                <a:srgbClr val="002060"/>
              </a:solidFill>
              <a:latin typeface="+mn-lt"/>
              <a:cs typeface="+mn-cs"/>
            </a:endParaRPr>
          </a:p>
          <a:p>
            <a:pPr marL="342900" algn="r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+mn-lt"/>
                <a:cs typeface="+mn-cs"/>
              </a:rPr>
              <a:t>МБДОУ №78 «Елочка» </a:t>
            </a:r>
          </a:p>
          <a:p>
            <a:pPr marL="342900" algn="r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>
              <a:latin typeface="+mn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1670" y="6429396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г. Набережные Челны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2021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г.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Муниципальное бюджетное дошкольное образовательное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учреждение «Детский сад комбинированного вида № 78 «Елочка».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57166"/>
            <a:ext cx="8229600" cy="5725589"/>
          </a:xfrm>
        </p:spPr>
        <p:txBody>
          <a:bodyPr/>
          <a:lstStyle/>
          <a:p>
            <a:pPr algn="just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       </a:t>
            </a:r>
            <a:r>
              <a:rPr lang="ru-RU" dirty="0" smtClean="0">
                <a:solidFill>
                  <a:srgbClr val="0070C0"/>
                </a:solidFill>
              </a:rPr>
              <a:t>Данные игры могут использоваться как в автоматизации, дифференциации звуков, так и при закреплении лексико-грамматических заданий, например, при назывании домашних животных или при назывании признаков, глаголов, составляется какая-нибудь эмоция, нанизывается мраморная бусина на шнурок или составляется буква из сыпучего материала. 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85728"/>
            <a:ext cx="8229600" cy="5797027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       </a:t>
            </a:r>
            <a:r>
              <a:rPr lang="ru-RU" dirty="0" err="1" smtClean="0">
                <a:solidFill>
                  <a:srgbClr val="0070C0"/>
                </a:solidFill>
              </a:rPr>
              <a:t>Логобашня</a:t>
            </a:r>
            <a:r>
              <a:rPr lang="ru-RU" dirty="0" smtClean="0">
                <a:solidFill>
                  <a:srgbClr val="0070C0"/>
                </a:solidFill>
              </a:rPr>
              <a:t> используется не только на индивидуальных занятиях, но и на групповых, подгрупповых занятиях, например, в сыпучих материалах можно спрятать букву, карандаш или игрушку по количеству детей. Также можно дать задание по каждой грани разделив на 2-3 человека. При завершении работы вершина накрывается чехлом. Грани убираются в контейнеры.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83188"/>
          </a:xfrm>
        </p:spPr>
        <p:txBody>
          <a:bodyPr/>
          <a:lstStyle/>
          <a:p>
            <a:pPr algn="just"/>
            <a:r>
              <a:rPr lang="ru-RU" sz="2800" dirty="0" smtClean="0">
                <a:solidFill>
                  <a:schemeClr val="accent5"/>
                </a:solidFill>
                <a:latin typeface="+mn-lt"/>
              </a:rPr>
              <a:t>      </a:t>
            </a:r>
            <a:r>
              <a:rPr lang="ru-RU" sz="2800" dirty="0" smtClean="0">
                <a:solidFill>
                  <a:srgbClr val="0070C0"/>
                </a:solidFill>
                <a:latin typeface="+mn-lt"/>
              </a:rPr>
              <a:t>Игра - </a:t>
            </a:r>
            <a:r>
              <a:rPr lang="ru-RU" sz="2800" dirty="0" smtClean="0">
                <a:solidFill>
                  <a:srgbClr val="0070C0"/>
                </a:solidFill>
              </a:rPr>
              <a:t>эффективное средство для достижения поставленной цели, так как благодаря динамичности, эмоциональности проведения и заинтересованности детей они дают возможность добиваться поставленной цели, т.е. развивают речь детей: пополняется и активизируется словарь, формируется правильное звукопроизношение, развивается связная речь и умение выражать свои мысли.</a:t>
            </a:r>
            <a:endParaRPr lang="ru-RU" sz="2800" dirty="0">
              <a:solidFill>
                <a:srgbClr val="0070C0"/>
              </a:solidFill>
              <a:latin typeface="+mn-lt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9" name="Rectangle 29"/>
          <p:cNvSpPr>
            <a:spLocks noChangeArrowheads="1"/>
          </p:cNvSpPr>
          <p:nvPr/>
        </p:nvSpPr>
        <p:spPr bwMode="auto">
          <a:xfrm>
            <a:off x="4356100" y="2205038"/>
            <a:ext cx="1152525" cy="324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100" dirty="0">
              <a:ea typeface="Calibri" pitchFamily="34" charset="0"/>
              <a:cs typeface="Times New Roman" pitchFamily="18" charset="0"/>
            </a:endParaRPr>
          </a:p>
          <a:p>
            <a:endParaRPr lang="ru-RU" sz="1100" dirty="0" smtClean="0">
              <a:ea typeface="Calibri" pitchFamily="34" charset="0"/>
              <a:cs typeface="Times New Roman" pitchFamily="18" charset="0"/>
            </a:endParaRPr>
          </a:p>
          <a:p>
            <a:endParaRPr lang="ru-RU" sz="1100" dirty="0">
              <a:ea typeface="Calibri" pitchFamily="34" charset="0"/>
              <a:cs typeface="Times New Roman" pitchFamily="18" charset="0"/>
            </a:endParaRPr>
          </a:p>
          <a:p>
            <a:endParaRPr lang="ru-RU" sz="1100" dirty="0" smtClean="0">
              <a:ea typeface="Calibri" pitchFamily="34" charset="0"/>
              <a:cs typeface="Times New Roman" pitchFamily="18" charset="0"/>
            </a:endParaRPr>
          </a:p>
          <a:p>
            <a:endParaRPr lang="ru-RU" sz="1100" dirty="0">
              <a:ea typeface="Calibri" pitchFamily="34" charset="0"/>
              <a:cs typeface="Times New Roman" pitchFamily="18" charset="0"/>
            </a:endParaRPr>
          </a:p>
          <a:p>
            <a:endParaRPr lang="ru-RU" sz="1100" dirty="0" smtClean="0">
              <a:ea typeface="Calibri" pitchFamily="34" charset="0"/>
              <a:cs typeface="Times New Roman" pitchFamily="18" charset="0"/>
            </a:endParaRPr>
          </a:p>
          <a:p>
            <a:endParaRPr lang="ru-RU" sz="1100" dirty="0">
              <a:ea typeface="Calibri" pitchFamily="34" charset="0"/>
              <a:cs typeface="Times New Roman" pitchFamily="18" charset="0"/>
            </a:endParaRPr>
          </a:p>
          <a:p>
            <a:endParaRPr lang="ru-RU" sz="1100" dirty="0" smtClean="0">
              <a:ea typeface="Calibri" pitchFamily="34" charset="0"/>
              <a:cs typeface="Times New Roman" pitchFamily="18" charset="0"/>
            </a:endParaRPr>
          </a:p>
          <a:p>
            <a:endParaRPr lang="ru-RU" sz="1100" dirty="0">
              <a:ea typeface="Calibri" pitchFamily="34" charset="0"/>
              <a:cs typeface="Times New Roman" pitchFamily="18" charset="0"/>
            </a:endParaRPr>
          </a:p>
          <a:p>
            <a:endParaRPr lang="ru-RU" sz="1100" dirty="0" smtClean="0">
              <a:ea typeface="Calibri" pitchFamily="34" charset="0"/>
              <a:cs typeface="Times New Roman" pitchFamily="18" charset="0"/>
            </a:endParaRPr>
          </a:p>
          <a:p>
            <a:endParaRPr lang="ru-RU" sz="1100" dirty="0">
              <a:ea typeface="Calibri" pitchFamily="34" charset="0"/>
              <a:cs typeface="Times New Roman" pitchFamily="18" charset="0"/>
            </a:endParaRPr>
          </a:p>
          <a:p>
            <a:endParaRPr lang="ru-RU" sz="1100" dirty="0" smtClean="0">
              <a:ea typeface="Calibri" pitchFamily="34" charset="0"/>
              <a:cs typeface="Times New Roman" pitchFamily="18" charset="0"/>
            </a:endParaRPr>
          </a:p>
          <a:p>
            <a:endParaRPr lang="ru-RU" sz="1100" dirty="0">
              <a:ea typeface="Calibri" pitchFamily="34" charset="0"/>
              <a:cs typeface="Times New Roman" pitchFamily="18" charset="0"/>
            </a:endParaRPr>
          </a:p>
          <a:p>
            <a:endParaRPr lang="ru-RU" sz="1100" dirty="0" smtClean="0">
              <a:ea typeface="Calibri" pitchFamily="34" charset="0"/>
              <a:cs typeface="Times New Roman" pitchFamily="18" charset="0"/>
            </a:endParaRPr>
          </a:p>
          <a:p>
            <a:endParaRPr lang="ru-RU" sz="1100" dirty="0">
              <a:ea typeface="Calibri" pitchFamily="34" charset="0"/>
              <a:cs typeface="Times New Roman" pitchFamily="18" charset="0"/>
            </a:endParaRPr>
          </a:p>
          <a:p>
            <a:endParaRPr lang="ru-RU" sz="1100" dirty="0" smtClean="0">
              <a:ea typeface="Calibri" pitchFamily="34" charset="0"/>
              <a:cs typeface="Times New Roman" pitchFamily="18" charset="0"/>
            </a:endParaRPr>
          </a:p>
          <a:p>
            <a:endParaRPr lang="ru-RU" sz="1100" dirty="0">
              <a:ea typeface="Calibri" pitchFamily="34" charset="0"/>
              <a:cs typeface="Times New Roman" pitchFamily="18" charset="0"/>
            </a:endParaRPr>
          </a:p>
          <a:p>
            <a:endParaRPr lang="ru-RU" dirty="0">
              <a:ea typeface="Calibri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28597" y="428605"/>
            <a:ext cx="82153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28728" y="1928802"/>
            <a:ext cx="628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+mn-lt"/>
              </a:rPr>
              <a:t>Спасибо за внимание! </a:t>
            </a:r>
            <a:endParaRPr lang="ru-RU" sz="4800" b="1" dirty="0">
              <a:solidFill>
                <a:srgbClr val="0070C0"/>
              </a:solidFill>
              <a:latin typeface="+mn-lt"/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1214422"/>
            <a:ext cx="707236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У ребенка есть страсть в игре,</a:t>
            </a:r>
          </a:p>
          <a:p>
            <a:pPr algn="r"/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и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 надо ее удовлетворять.</a:t>
            </a:r>
          </a:p>
          <a:p>
            <a:pPr algn="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Надо не только дать  ему время поиграть,</a:t>
            </a:r>
          </a:p>
          <a:p>
            <a:pPr algn="r"/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н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о надо пропитать этой  игрой всю его жизнь.</a:t>
            </a:r>
          </a:p>
          <a:p>
            <a:pPr algn="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Вся его жизнь – это игра.</a:t>
            </a:r>
          </a:p>
          <a:p>
            <a:pPr algn="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А.С. Макаренко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642918"/>
            <a:ext cx="8143932" cy="36009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ru-RU" sz="3200" b="1" dirty="0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latin typeface="+mn-lt"/>
              </a:rPr>
              <a:t>ЗАДАЧИ: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b="1" dirty="0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latin typeface="+mn-lt"/>
              </a:rPr>
              <a:t>формирование правильного звукопроизношения;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b="1" dirty="0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latin typeface="+mn-lt"/>
              </a:rPr>
              <a:t>совершенствование </a:t>
            </a:r>
            <a:r>
              <a:rPr lang="ru-RU" sz="2800" b="1" dirty="0" err="1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latin typeface="+mn-lt"/>
              </a:rPr>
              <a:t>лексико</a:t>
            </a:r>
            <a:r>
              <a:rPr lang="ru-RU" sz="2800" b="1" dirty="0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latin typeface="+mn-lt"/>
              </a:rPr>
              <a:t>- грамматического строя речи;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b="1" dirty="0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latin typeface="+mn-lt"/>
              </a:rPr>
              <a:t>развитие сенсомоторных навыков, усидчивости, аккуратности;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b="1" dirty="0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latin typeface="+mn-lt"/>
              </a:rPr>
              <a:t> развитие памяти, воображения, мышления.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5720" y="0"/>
            <a:ext cx="85011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800" b="1" i="1" dirty="0" smtClean="0">
              <a:solidFill>
                <a:schemeClr val="accent5"/>
              </a:solidFill>
              <a:latin typeface="+mn-lt"/>
            </a:endParaRPr>
          </a:p>
          <a:p>
            <a:pPr algn="just"/>
            <a:endParaRPr lang="ru-RU" sz="28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Грани </a:t>
            </a:r>
            <a:r>
              <a:rPr lang="ru-RU" dirty="0" err="1" smtClean="0">
                <a:solidFill>
                  <a:srgbClr val="0070C0"/>
                </a:solidFill>
              </a:rPr>
              <a:t>логобашни</a:t>
            </a:r>
            <a:r>
              <a:rPr lang="ru-RU" dirty="0" smtClean="0">
                <a:solidFill>
                  <a:srgbClr val="0070C0"/>
                </a:solidFill>
              </a:rPr>
              <a:t>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214422"/>
            <a:ext cx="8229600" cy="4868333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00B0F0"/>
                </a:solidFill>
              </a:rPr>
              <a:t>Эмоции. Ребенок составляет различные  эмоции: печаль, грусть, удивление, смех; </a:t>
            </a:r>
          </a:p>
          <a:p>
            <a:pPr algn="just"/>
            <a:r>
              <a:rPr lang="ru-RU" dirty="0" smtClean="0">
                <a:solidFill>
                  <a:srgbClr val="00B0F0"/>
                </a:solidFill>
              </a:rPr>
              <a:t>Косички. Ребенок заплетает или самостоятельно  придумывает узоры с помощью шнурков;</a:t>
            </a:r>
          </a:p>
          <a:p>
            <a:pPr algn="just"/>
            <a:r>
              <a:rPr lang="ru-RU" dirty="0" smtClean="0">
                <a:solidFill>
                  <a:srgbClr val="00B0F0"/>
                </a:solidFill>
              </a:rPr>
              <a:t>Рубашка. Учится  расстегивать и застегивать молнию и пуговицы;</a:t>
            </a:r>
          </a:p>
          <a:p>
            <a:pPr algn="just"/>
            <a:r>
              <a:rPr lang="ru-RU" dirty="0" smtClean="0">
                <a:solidFill>
                  <a:srgbClr val="00B0F0"/>
                </a:solidFill>
              </a:rPr>
              <a:t>Клубочки. Ребенок должен распутать ниточку и намотать на клубок;</a:t>
            </a:r>
          </a:p>
          <a:p>
            <a:pPr algn="just">
              <a:buNone/>
            </a:pPr>
            <a:endParaRPr lang="ru-RU" dirty="0" smtClean="0">
              <a:solidFill>
                <a:srgbClr val="00B0F0"/>
              </a:solidFill>
            </a:endParaRPr>
          </a:p>
          <a:p>
            <a:pPr algn="just">
              <a:buNone/>
            </a:pPr>
            <a:endParaRPr lang="ru-RU" dirty="0" smtClean="0">
              <a:solidFill>
                <a:srgbClr val="00B0F0"/>
              </a:solidFill>
            </a:endParaRPr>
          </a:p>
          <a:p>
            <a:pPr algn="just"/>
            <a:endParaRPr lang="ru-RU" dirty="0" smtClean="0">
              <a:solidFill>
                <a:srgbClr val="00B0F0"/>
              </a:solidFill>
            </a:endParaRPr>
          </a:p>
          <a:p>
            <a:pPr algn="just"/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5720" y="0"/>
            <a:ext cx="85011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800" b="1" i="1" dirty="0" smtClean="0">
              <a:solidFill>
                <a:schemeClr val="accent5"/>
              </a:solidFill>
              <a:latin typeface="+mn-lt"/>
            </a:endParaRPr>
          </a:p>
          <a:p>
            <a:pPr algn="just"/>
            <a:endParaRPr lang="ru-RU" sz="28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357166"/>
            <a:ext cx="8229600" cy="5725589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00B0F0"/>
                </a:solidFill>
              </a:rPr>
              <a:t>Веселая поляна. Ребенок ощупывает облака, которые наполнены разным сыпучим материалом, называет материал и приклеивает к грани; трава, цветок также заполнены различным наполнителем, но только мягким.</a:t>
            </a:r>
          </a:p>
          <a:p>
            <a:pPr algn="just"/>
            <a:r>
              <a:rPr lang="ru-RU" dirty="0" smtClean="0">
                <a:solidFill>
                  <a:srgbClr val="00B0F0"/>
                </a:solidFill>
              </a:rPr>
              <a:t>Кукла Маша. Ребенок может расстегнуть пуговицы на плащике, завязать ботинки, заплести маленькие косички.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5720" y="0"/>
            <a:ext cx="85011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800" b="1" i="1" dirty="0" smtClean="0">
              <a:solidFill>
                <a:schemeClr val="accent5"/>
              </a:solidFill>
              <a:latin typeface="+mn-lt"/>
            </a:endParaRPr>
          </a:p>
          <a:p>
            <a:pPr algn="just"/>
            <a:endParaRPr lang="ru-RU" sz="2800" b="1" dirty="0">
              <a:solidFill>
                <a:schemeClr val="accent5"/>
              </a:solidFill>
              <a:latin typeface="+mn-lt"/>
            </a:endParaRPr>
          </a:p>
        </p:txBody>
      </p:sp>
      <p:pic>
        <p:nvPicPr>
          <p:cNvPr id="6" name="Рисунок 5" descr="IMG_20190204_1440465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500042"/>
            <a:ext cx="2250279" cy="3000372"/>
          </a:xfrm>
          <a:prstGeom prst="rect">
            <a:avLst/>
          </a:prstGeom>
        </p:spPr>
      </p:pic>
      <p:pic>
        <p:nvPicPr>
          <p:cNvPr id="8" name="Рисунок 7" descr="IMG_20190204_1440520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2198" y="642918"/>
            <a:ext cx="2196700" cy="2928934"/>
          </a:xfrm>
          <a:prstGeom prst="rect">
            <a:avLst/>
          </a:prstGeom>
        </p:spPr>
      </p:pic>
      <p:pic>
        <p:nvPicPr>
          <p:cNvPr id="9" name="Рисунок 8" descr="IMG_20190204_1441590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2285991"/>
            <a:ext cx="2928957" cy="3905277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90212_0926280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57166"/>
            <a:ext cx="3107535" cy="4143380"/>
          </a:xfrm>
          <a:prstGeom prst="rect">
            <a:avLst/>
          </a:prstGeom>
        </p:spPr>
      </p:pic>
      <p:pic>
        <p:nvPicPr>
          <p:cNvPr id="3" name="Рисунок 2" descr="IMG_20190212_092652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285728"/>
            <a:ext cx="3268289" cy="4357718"/>
          </a:xfrm>
          <a:prstGeom prst="rect">
            <a:avLst/>
          </a:prstGeom>
        </p:spPr>
      </p:pic>
      <p:pic>
        <p:nvPicPr>
          <p:cNvPr id="4" name="Рисунок 3" descr="IMG_20190212_0927192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86050" y="2285992"/>
            <a:ext cx="3214710" cy="428628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Вершина.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14357"/>
            <a:ext cx="8229600" cy="1214446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rgbClr val="00B0F0"/>
                </a:solidFill>
              </a:rPr>
              <a:t>     Вершина </a:t>
            </a:r>
            <a:r>
              <a:rPr lang="ru-RU" dirty="0" err="1" smtClean="0">
                <a:solidFill>
                  <a:srgbClr val="00B0F0"/>
                </a:solidFill>
              </a:rPr>
              <a:t>логобашни</a:t>
            </a:r>
            <a:r>
              <a:rPr lang="ru-RU" dirty="0" smtClean="0">
                <a:solidFill>
                  <a:srgbClr val="00B0F0"/>
                </a:solidFill>
              </a:rPr>
              <a:t> поделена на три части которые заполнены различным материалом.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4" name="Рисунок 3" descr="IMG_20190212_0931328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59657" y="2226302"/>
            <a:ext cx="4714908" cy="3977031"/>
          </a:xfrm>
          <a:prstGeom prst="rect">
            <a:avLst/>
          </a:prstGeom>
        </p:spPr>
      </p:pic>
      <p:pic>
        <p:nvPicPr>
          <p:cNvPr id="5" name="Рисунок 4" descr="IMG_20190212_0935025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502798" y="2283756"/>
            <a:ext cx="4697020" cy="3844236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57166"/>
            <a:ext cx="8229600" cy="5725589"/>
          </a:xfrm>
        </p:spPr>
        <p:txBody>
          <a:bodyPr/>
          <a:lstStyle/>
          <a:p>
            <a:pPr algn="just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       </a:t>
            </a:r>
            <a:r>
              <a:rPr lang="ru-RU" dirty="0" smtClean="0">
                <a:solidFill>
                  <a:srgbClr val="0070C0"/>
                </a:solidFill>
              </a:rPr>
              <a:t>Для автоматизации и дифференциации звуков можно использовать любую грань. Ребенок при правильном произношении слогов, слов, предложений составляет эмоцию, заплетает косички, расстегивает пуговицы, сматывает клубок, составляет поляну.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IMG_20190212_0925149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786190"/>
            <a:ext cx="2500312" cy="2833683"/>
          </a:xfrm>
          <a:prstGeom prst="rect">
            <a:avLst/>
          </a:prstGeom>
        </p:spPr>
      </p:pic>
      <p:pic>
        <p:nvPicPr>
          <p:cNvPr id="7" name="Рисунок 6" descr="IMG_20190212_0925388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3714752"/>
            <a:ext cx="2571750" cy="2857520"/>
          </a:xfrm>
          <a:prstGeom prst="rect">
            <a:avLst/>
          </a:prstGeom>
        </p:spPr>
      </p:pic>
      <p:pic>
        <p:nvPicPr>
          <p:cNvPr id="8" name="Рисунок 7" descr="IMG_20190212_0926146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3714752"/>
            <a:ext cx="2518172" cy="2857496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3335_shk">
  <a:themeElements>
    <a:clrScheme name="елочный">
      <a:dk1>
        <a:srgbClr val="003300"/>
      </a:dk1>
      <a:lt1>
        <a:srgbClr val="99FF99"/>
      </a:lt1>
      <a:dk2>
        <a:srgbClr val="006600"/>
      </a:dk2>
      <a:lt2>
        <a:srgbClr val="99FF66"/>
      </a:lt2>
      <a:accent1>
        <a:srgbClr val="FFFF00"/>
      </a:accent1>
      <a:accent2>
        <a:srgbClr val="66FF33"/>
      </a:accent2>
      <a:accent3>
        <a:srgbClr val="009900"/>
      </a:accent3>
      <a:accent4>
        <a:srgbClr val="FFFF99"/>
      </a:accent4>
      <a:accent5>
        <a:srgbClr val="6600FF"/>
      </a:accent5>
      <a:accent6>
        <a:srgbClr val="CCFF33"/>
      </a:accent6>
      <a:hlink>
        <a:srgbClr val="0000FF"/>
      </a:hlink>
      <a:folHlink>
        <a:srgbClr val="00CC6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43335_shk</Template>
  <TotalTime>9744</TotalTime>
  <Words>422</Words>
  <Application>Microsoft Office PowerPoint</Application>
  <PresentationFormat>Экран (4:3)</PresentationFormat>
  <Paragraphs>52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43335_shk</vt:lpstr>
      <vt:lpstr>Презентация PowerPoint</vt:lpstr>
      <vt:lpstr>Презентация PowerPoint</vt:lpstr>
      <vt:lpstr>Презентация PowerPoint</vt:lpstr>
      <vt:lpstr>Грани логобашни:</vt:lpstr>
      <vt:lpstr>Презентация PowerPoint</vt:lpstr>
      <vt:lpstr>Презентация PowerPoint</vt:lpstr>
      <vt:lpstr>Презентация PowerPoint</vt:lpstr>
      <vt:lpstr>Вершина.</vt:lpstr>
      <vt:lpstr>Презентация PowerPoint</vt:lpstr>
      <vt:lpstr>Презентация PowerPoint</vt:lpstr>
      <vt:lpstr>Презентация PowerPoint</vt:lpstr>
      <vt:lpstr>      Игра - эффективное средство для достижения поставленной цели, так как благодаря динамичности, эмоциональности проведения и заинтересованности детей они дают возможность добиваться поставленной цели, т.е. развивают речь детей: пополняется и активизируется словарь, формируется правильное звукопроизношение, развивается связная речь и умение выражать свои мысли.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аннушка</dc:creator>
  <cp:lastModifiedBy>user</cp:lastModifiedBy>
  <cp:revision>62</cp:revision>
  <dcterms:created xsi:type="dcterms:W3CDTF">2014-09-28T13:58:11Z</dcterms:created>
  <dcterms:modified xsi:type="dcterms:W3CDTF">2021-12-16T08:21:03Z</dcterms:modified>
</cp:coreProperties>
</file>