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0" r:id="rId1"/>
  </p:sldMasterIdLst>
  <p:notesMasterIdLst>
    <p:notesMasterId r:id="rId14"/>
  </p:notesMasterIdLst>
  <p:sldIdLst>
    <p:sldId id="256" r:id="rId2"/>
    <p:sldId id="257" r:id="rId3"/>
    <p:sldId id="258" r:id="rId4"/>
    <p:sldId id="292" r:id="rId5"/>
    <p:sldId id="293" r:id="rId6"/>
    <p:sldId id="259" r:id="rId7"/>
    <p:sldId id="311" r:id="rId8"/>
    <p:sldId id="294" r:id="rId9"/>
    <p:sldId id="295" r:id="rId10"/>
    <p:sldId id="296" r:id="rId11"/>
    <p:sldId id="312" r:id="rId12"/>
    <p:sldId id="30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83" d="100"/>
          <a:sy n="83" d="100"/>
        </p:scale>
        <p:origin x="14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02B45-6E1B-47B4-8C33-59337254E5D9}" type="datetimeFigureOut">
              <a:rPr lang="ru-RU" smtClean="0"/>
              <a:t>25.04.2023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51D3F-4B7E-4A1D-B33B-56F7573D51D3}" type="slidenum">
              <a:rPr lang="ru-RU" smtClean="0"/>
              <a:t>‹#›</a:t>
            </a:fld>
            <a:endParaRPr lang="ru-RU"/>
          </a:p>
        </p:txBody>
      </p:sp>
    </p:spTree>
    <p:extLst>
      <p:ext uri="{BB962C8B-B14F-4D97-AF65-F5344CB8AC3E}">
        <p14:creationId xmlns:p14="http://schemas.microsoft.com/office/powerpoint/2010/main" val="111902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30291362-3114-4F39-87D3-8A1C92607C65}" type="datetimeFigureOut">
              <a:rPr lang="ru-RU" smtClean="0"/>
              <a:t>25.04.2023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A4B43E-3575-447B-A6A8-50750F67AAD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291362-3114-4F39-87D3-8A1C92607C65}" type="datetimeFigureOut">
              <a:rPr lang="ru-RU" smtClean="0"/>
              <a:t>25.04.2023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4B43E-3575-447B-A6A8-50750F67AAD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291362-3114-4F39-87D3-8A1C92607C65}" type="datetimeFigureOut">
              <a:rPr lang="ru-RU" smtClean="0"/>
              <a:t>25.04.2023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4B43E-3575-447B-A6A8-50750F67AAD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291362-3114-4F39-87D3-8A1C92607C65}" type="datetimeFigureOut">
              <a:rPr lang="ru-RU" smtClean="0"/>
              <a:t>25.04.2023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4B43E-3575-447B-A6A8-50750F67AAD8}" type="slidenum">
              <a:rPr lang="ru-RU" smtClean="0"/>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0291362-3114-4F39-87D3-8A1C92607C65}" type="datetimeFigureOut">
              <a:rPr lang="ru-RU" smtClean="0"/>
              <a:t>25.04.2023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4B43E-3575-447B-A6A8-50750F67AAD8}"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291362-3114-4F39-87D3-8A1C92607C65}" type="datetimeFigureOut">
              <a:rPr lang="ru-RU" smtClean="0"/>
              <a:t>25.04.2023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4B43E-3575-447B-A6A8-50750F67AAD8}" type="slidenum">
              <a:rPr lang="ru-RU" smtClean="0"/>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0291362-3114-4F39-87D3-8A1C92607C65}" type="datetimeFigureOut">
              <a:rPr lang="ru-RU" smtClean="0"/>
              <a:t>25.04.2023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A4B43E-3575-447B-A6A8-50750F67AAD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0291362-3114-4F39-87D3-8A1C92607C65}" type="datetimeFigureOut">
              <a:rPr lang="ru-RU" smtClean="0"/>
              <a:t>25.04.2023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A4B43E-3575-447B-A6A8-50750F67AAD8}" type="slidenum">
              <a:rPr lang="ru-RU" smtClean="0"/>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291362-3114-4F39-87D3-8A1C92607C65}" type="datetimeFigureOut">
              <a:rPr lang="ru-RU" smtClean="0"/>
              <a:t>25.04.2023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A4B43E-3575-447B-A6A8-50750F67AAD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30291362-3114-4F39-87D3-8A1C92607C65}" type="datetimeFigureOut">
              <a:rPr lang="ru-RU" smtClean="0"/>
              <a:t>25.04.2023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4B43E-3575-447B-A6A8-50750F67AAD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30291362-3114-4F39-87D3-8A1C92607C65}" type="datetimeFigureOut">
              <a:rPr lang="ru-RU" smtClean="0"/>
              <a:t>25.04.2023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2A4B43E-3575-447B-A6A8-50750F67AAD8}"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0291362-3114-4F39-87D3-8A1C92607C65}" type="datetimeFigureOut">
              <a:rPr lang="ru-RU" smtClean="0"/>
              <a:t>25.04.2023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A4B43E-3575-447B-A6A8-50750F67AAD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620688"/>
            <a:ext cx="4680520" cy="2520280"/>
          </a:xfrm>
        </p:spPr>
        <p:txBody>
          <a:bodyPr>
            <a:normAutofit fontScale="90000"/>
          </a:bodyPr>
          <a:lstStyle/>
          <a:p>
            <a:pPr algn="ctr"/>
            <a:r>
              <a:rPr lang="en-US" sz="6000" b="1" dirty="0" smtClean="0">
                <a:solidFill>
                  <a:srgbClr val="0070C0"/>
                </a:solidFill>
                <a:latin typeface="Times New Roman" pitchFamily="18" charset="0"/>
                <a:cs typeface="Times New Roman" pitchFamily="18" charset="0"/>
              </a:rPr>
              <a:t>The Great Son of Tatar Nation</a:t>
            </a:r>
            <a:endParaRPr lang="ru-RU" sz="6000" b="1" dirty="0">
              <a:solidFill>
                <a:srgbClr val="0070C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2"/>
            <a:ext cx="3451930" cy="3495156"/>
          </a:xfrm>
          <a:prstGeom prst="rect">
            <a:avLst/>
          </a:prstGeom>
        </p:spPr>
      </p:pic>
      <p:sp>
        <p:nvSpPr>
          <p:cNvPr id="4" name="Прямоугольник 3"/>
          <p:cNvSpPr/>
          <p:nvPr/>
        </p:nvSpPr>
        <p:spPr>
          <a:xfrm>
            <a:off x="5004048" y="4653137"/>
            <a:ext cx="3024336" cy="1657826"/>
          </a:xfrm>
          <a:prstGeom prst="rect">
            <a:avLst/>
          </a:prstGeom>
        </p:spPr>
        <p:txBody>
          <a:bodyPr wrap="square">
            <a:spAutoFit/>
          </a:bodyPr>
          <a:lstStyle/>
          <a:p>
            <a:pPr algn="r">
              <a:lnSpc>
                <a:spcPct val="107000"/>
              </a:lnSpc>
              <a:spcAft>
                <a:spcPts val="800"/>
              </a:spcAft>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Made by a student </a:t>
            </a:r>
            <a:endPar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of </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 6</a:t>
            </a:r>
            <a:r>
              <a:rPr lang="en-US" sz="2800" b="1"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form</a:t>
            </a:r>
          </a:p>
          <a:p>
            <a:pPr algn="r">
              <a:lnSpc>
                <a:spcPct val="107000"/>
              </a:lnSpc>
              <a:spcAft>
                <a:spcPts val="800"/>
              </a:spcAft>
            </a:pP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Ibragimov</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Rayaz</a:t>
            </a:r>
            <a:endParaRPr lang="ru-RU"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113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476672"/>
            <a:ext cx="3744416" cy="553357"/>
          </a:xfrm>
          <a:prstGeom prst="rect">
            <a:avLst/>
          </a:prstGeom>
        </p:spPr>
        <p:txBody>
          <a:bodyPr wrap="square">
            <a:spAutoFit/>
          </a:bodyPr>
          <a:lstStyle/>
          <a:p>
            <a:pPr algn="ctr" fontAlgn="base">
              <a:lnSpc>
                <a:spcPct val="107000"/>
              </a:lnSpc>
              <a:spcAft>
                <a:spcPts val="1500"/>
              </a:spcAft>
            </a:pPr>
            <a:r>
              <a:rPr lang="en-US" sz="2800" b="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 Water Maid</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484784"/>
            <a:ext cx="4320480" cy="4392488"/>
          </a:xfrm>
          <a:prstGeom prst="rect">
            <a:avLst/>
          </a:prstGeom>
        </p:spPr>
      </p:pic>
      <p:sp>
        <p:nvSpPr>
          <p:cNvPr id="4" name="Прямоугольник 3"/>
          <p:cNvSpPr/>
          <p:nvPr/>
        </p:nvSpPr>
        <p:spPr>
          <a:xfrm>
            <a:off x="611560" y="1340768"/>
            <a:ext cx="3456384" cy="3181384"/>
          </a:xfrm>
          <a:prstGeom prst="rect">
            <a:avLst/>
          </a:prstGeom>
        </p:spPr>
        <p:txBody>
          <a:bodyPr wrap="square">
            <a:spAutoFit/>
          </a:bodyPr>
          <a:lstStyle/>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How in hot and sunny weather</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It is nice to dive and swim</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Splash the water all around</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 the sun to lie and dream!</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After gambling for an hour</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think nothing of the heat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But the time has come however</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What a pity! – to retreat.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657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476672"/>
            <a:ext cx="1922150" cy="522259"/>
          </a:xfrm>
          <a:prstGeom prst="rect">
            <a:avLst/>
          </a:prstGeom>
        </p:spPr>
        <p:txBody>
          <a:bodyPr wrap="square">
            <a:spAutoFit/>
          </a:bodyPr>
          <a:lstStyle/>
          <a:p>
            <a:pPr algn="ctr" fontAlgn="base">
              <a:lnSpc>
                <a:spcPct val="107000"/>
              </a:lnSpc>
              <a:spcAft>
                <a:spcPts val="1500"/>
              </a:spcAft>
            </a:pPr>
            <a:r>
              <a:rPr lang="en-US" sz="2800" b="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Shuraleh</a:t>
            </a:r>
            <a:endParaRPr lang="ru-RU"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124744"/>
            <a:ext cx="3438454" cy="4321063"/>
          </a:xfrm>
          <a:prstGeom prst="rect">
            <a:avLst/>
          </a:prstGeom>
        </p:spPr>
      </p:pic>
      <p:sp>
        <p:nvSpPr>
          <p:cNvPr id="4" name="Прямоугольник 3"/>
          <p:cNvSpPr/>
          <p:nvPr/>
        </p:nvSpPr>
        <p:spPr>
          <a:xfrm>
            <a:off x="611560" y="998932"/>
            <a:ext cx="4514438" cy="4247317"/>
          </a:xfrm>
          <a:prstGeom prst="rect">
            <a:avLst/>
          </a:prstGeom>
        </p:spPr>
        <p:txBody>
          <a:bodyPr wrap="square">
            <a:spAutoFit/>
          </a:bodyPr>
          <a:lstStyle/>
          <a:p>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In vicinity of Kazan there’s a village named </a:t>
            </a:r>
            <a:r>
              <a:rPr lang="en-US"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Kyrlai</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Their chorus is the mightiest when its cocks in loud cry.</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Not that born was I in </a:t>
            </a:r>
            <a:r>
              <a:rPr lang="en-US"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Kyrlai</a:t>
            </a: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but I stayed there for a while,</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Hard at work with harrowing, sowing, harvesting — all in due time.</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 remember thick black forest, by the village like a wall,</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I remember field and lawn, soft as velvet in the dawn.</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Would you think that village’s big? — No, my dear, not at all.</a:t>
            </a:r>
            <a:br>
              <a:rPr lang="en-US"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3729570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653754"/>
            <a:ext cx="4896544" cy="2919262"/>
          </a:xfrm>
          <a:prstGeom prst="rect">
            <a:avLst/>
          </a:prstGeom>
        </p:spPr>
        <p:txBody>
          <a:bodyPr wrap="square">
            <a:spAutoFit/>
          </a:bodyPr>
          <a:lstStyle/>
          <a:p>
            <a:pPr algn="ctr" fontAlgn="base">
              <a:lnSpc>
                <a:spcPct val="107000"/>
              </a:lnSpc>
              <a:spcAft>
                <a:spcPts val="1500"/>
              </a:spcAft>
            </a:pPr>
            <a:r>
              <a:rPr lang="en-US" sz="4000" b="1" i="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Thank you for attention!</a:t>
            </a:r>
            <a:endParaRPr lang="ru-RU"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7000"/>
              </a:lnSpc>
              <a:spcAft>
                <a:spcPts val="1500"/>
              </a:spcAft>
            </a:pPr>
            <a:r>
              <a:rPr lang="tt-RU" sz="4000" b="1" i="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Игътибарыгыз өчен рәхмәт!</a:t>
            </a:r>
            <a:endParaRPr lang="ru-RU" sz="40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573016"/>
            <a:ext cx="5328592" cy="2959122"/>
          </a:xfrm>
          <a:prstGeom prst="rect">
            <a:avLst/>
          </a:prstGeom>
        </p:spPr>
      </p:pic>
    </p:spTree>
    <p:extLst>
      <p:ext uri="{BB962C8B-B14F-4D97-AF65-F5344CB8AC3E}">
        <p14:creationId xmlns:p14="http://schemas.microsoft.com/office/powerpoint/2010/main" val="340818259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995764"/>
            <a:ext cx="5832648" cy="5539978"/>
          </a:xfrm>
          <a:prstGeom prst="rect">
            <a:avLst/>
          </a:prstGeom>
        </p:spPr>
        <p:txBody>
          <a:bodyPr wrap="square">
            <a:spAutoFit/>
          </a:bodyPr>
          <a:lstStyle/>
          <a:p>
            <a:r>
              <a:rPr lang="en-US"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endParaRPr lang="ru-RU" sz="2200" dirty="0" smtClean="0">
              <a:solidFill>
                <a:schemeClr val="accent2">
                  <a:lumMod val="50000"/>
                </a:schemeClr>
              </a:solidFill>
              <a:latin typeface="Times New Roman" pitchFamily="18" charset="0"/>
              <a:cs typeface="Times New Roman" pitchFamily="18" charset="0"/>
            </a:endParaRPr>
          </a:p>
          <a:p>
            <a:pPr algn="just"/>
            <a:r>
              <a:rPr lang="ru-RU" sz="2200" dirty="0" smtClean="0">
                <a:solidFill>
                  <a:schemeClr val="accent2">
                    <a:lumMod val="50000"/>
                  </a:schemeClr>
                </a:solidFill>
                <a:latin typeface="Times New Roman" pitchFamily="18" charset="0"/>
                <a:cs typeface="Times New Roman" pitchFamily="18" charset="0"/>
              </a:rPr>
              <a:t>   </a:t>
            </a:r>
            <a:r>
              <a:rPr lang="en-US" sz="2200" dirty="0" smtClean="0">
                <a:solidFill>
                  <a:schemeClr val="accent2">
                    <a:lumMod val="50000"/>
                  </a:schemeClr>
                </a:solidFill>
                <a:latin typeface="Times New Roman" pitchFamily="18" charset="0"/>
                <a:cs typeface="Times New Roman" pitchFamily="18" charset="0"/>
              </a:rPr>
              <a:t>The name of </a:t>
            </a:r>
            <a:r>
              <a:rPr lang="en-US" sz="2200" dirty="0" err="1" smtClean="0">
                <a:solidFill>
                  <a:schemeClr val="accent2">
                    <a:lumMod val="50000"/>
                  </a:schemeClr>
                </a:solidFill>
                <a:latin typeface="Times New Roman" pitchFamily="18" charset="0"/>
                <a:cs typeface="Times New Roman" pitchFamily="18" charset="0"/>
              </a:rPr>
              <a:t>Tukay</a:t>
            </a:r>
            <a:r>
              <a:rPr lang="en-US" sz="2200" dirty="0" smtClean="0">
                <a:solidFill>
                  <a:schemeClr val="accent2">
                    <a:lumMod val="50000"/>
                  </a:schemeClr>
                </a:solidFill>
                <a:latin typeface="Times New Roman" pitchFamily="18" charset="0"/>
                <a:cs typeface="Times New Roman" pitchFamily="18" charset="0"/>
              </a:rPr>
              <a:t> means a whole epoch in the intellectual development of the Tatar people, its literature, art and the whole culture making. </a:t>
            </a:r>
            <a:r>
              <a:rPr lang="en-US" sz="2200" dirty="0" err="1" smtClean="0">
                <a:solidFill>
                  <a:schemeClr val="accent2">
                    <a:lumMod val="50000"/>
                  </a:schemeClr>
                </a:solidFill>
                <a:latin typeface="Times New Roman" pitchFamily="18" charset="0"/>
                <a:cs typeface="Times New Roman" pitchFamily="18" charset="0"/>
              </a:rPr>
              <a:t>Tukay’s</a:t>
            </a:r>
            <a:r>
              <a:rPr lang="en-US" sz="2200" dirty="0" smtClean="0">
                <a:solidFill>
                  <a:schemeClr val="accent2">
                    <a:lumMod val="50000"/>
                  </a:schemeClr>
                </a:solidFill>
                <a:latin typeface="Times New Roman" pitchFamily="18" charset="0"/>
                <a:cs typeface="Times New Roman" pitchFamily="18" charset="0"/>
              </a:rPr>
              <a:t> works have been published many times since the day of his death. </a:t>
            </a:r>
            <a:r>
              <a:rPr lang="en-US" sz="2200" dirty="0" err="1" smtClean="0">
                <a:solidFill>
                  <a:schemeClr val="accent2">
                    <a:lumMod val="50000"/>
                  </a:schemeClr>
                </a:solidFill>
                <a:latin typeface="Times New Roman" pitchFamily="18" charset="0"/>
                <a:cs typeface="Times New Roman" pitchFamily="18" charset="0"/>
              </a:rPr>
              <a:t>Tukay</a:t>
            </a:r>
            <a:r>
              <a:rPr lang="en-US" sz="2200" dirty="0" smtClean="0">
                <a:solidFill>
                  <a:schemeClr val="accent2">
                    <a:lumMod val="50000"/>
                  </a:schemeClr>
                </a:solidFill>
                <a:latin typeface="Times New Roman" pitchFamily="18" charset="0"/>
                <a:cs typeface="Times New Roman" pitchFamily="18" charset="0"/>
              </a:rPr>
              <a:t> lives either on the theatre stage, or in the historic novels. The State Prize of the Republic of </a:t>
            </a:r>
            <a:r>
              <a:rPr lang="en-US" sz="2200" dirty="0" err="1" smtClean="0">
                <a:solidFill>
                  <a:schemeClr val="accent2">
                    <a:lumMod val="50000"/>
                  </a:schemeClr>
                </a:solidFill>
                <a:latin typeface="Times New Roman" pitchFamily="18" charset="0"/>
                <a:cs typeface="Times New Roman" pitchFamily="18" charset="0"/>
              </a:rPr>
              <a:t>Tatarstan</a:t>
            </a:r>
            <a:r>
              <a:rPr lang="en-US" sz="2200" dirty="0" smtClean="0">
                <a:solidFill>
                  <a:schemeClr val="accent2">
                    <a:lumMod val="50000"/>
                  </a:schemeClr>
                </a:solidFill>
                <a:latin typeface="Times New Roman" pitchFamily="18" charset="0"/>
                <a:cs typeface="Times New Roman" pitchFamily="18" charset="0"/>
              </a:rPr>
              <a:t> named after </a:t>
            </a:r>
            <a:r>
              <a:rPr lang="en-US" sz="2200" dirty="0" err="1" smtClean="0">
                <a:solidFill>
                  <a:schemeClr val="accent2">
                    <a:lumMod val="50000"/>
                  </a:schemeClr>
                </a:solidFill>
                <a:latin typeface="Times New Roman" pitchFamily="18" charset="0"/>
                <a:cs typeface="Times New Roman" pitchFamily="18" charset="0"/>
              </a:rPr>
              <a:t>Gabdulla</a:t>
            </a:r>
            <a:r>
              <a:rPr lang="en-US" sz="2200" dirty="0" smtClean="0">
                <a:solidFill>
                  <a:schemeClr val="accent2">
                    <a:lumMod val="50000"/>
                  </a:schemeClr>
                </a:solidFill>
                <a:latin typeface="Times New Roman" pitchFamily="18" charset="0"/>
                <a:cs typeface="Times New Roman" pitchFamily="18" charset="0"/>
              </a:rPr>
              <a:t> </a:t>
            </a:r>
            <a:r>
              <a:rPr lang="en-US" sz="2200" dirty="0" err="1" smtClean="0">
                <a:solidFill>
                  <a:schemeClr val="accent2">
                    <a:lumMod val="50000"/>
                  </a:schemeClr>
                </a:solidFill>
                <a:latin typeface="Times New Roman" pitchFamily="18" charset="0"/>
                <a:cs typeface="Times New Roman" pitchFamily="18" charset="0"/>
              </a:rPr>
              <a:t>Tukay</a:t>
            </a:r>
            <a:r>
              <a:rPr lang="en-US" sz="2200" dirty="0" smtClean="0">
                <a:solidFill>
                  <a:schemeClr val="accent2">
                    <a:lumMod val="50000"/>
                  </a:schemeClr>
                </a:solidFill>
                <a:latin typeface="Times New Roman" pitchFamily="18" charset="0"/>
                <a:cs typeface="Times New Roman" pitchFamily="18" charset="0"/>
              </a:rPr>
              <a:t> is awarded for the best art and literature works. </a:t>
            </a:r>
            <a:r>
              <a:rPr lang="en-US" sz="2200" dirty="0" err="1" smtClean="0">
                <a:solidFill>
                  <a:schemeClr val="accent2">
                    <a:lumMod val="50000"/>
                  </a:schemeClr>
                </a:solidFill>
                <a:latin typeface="Times New Roman" pitchFamily="18" charset="0"/>
                <a:cs typeface="Times New Roman" pitchFamily="18" charset="0"/>
              </a:rPr>
              <a:t>Tukay</a:t>
            </a:r>
            <a:r>
              <a:rPr lang="en-US" sz="2200" dirty="0" smtClean="0">
                <a:solidFill>
                  <a:schemeClr val="accent2">
                    <a:lumMod val="50000"/>
                  </a:schemeClr>
                </a:solidFill>
                <a:latin typeface="Times New Roman" pitchFamily="18" charset="0"/>
                <a:cs typeface="Times New Roman" pitchFamily="18" charset="0"/>
              </a:rPr>
              <a:t> works are published in Russian and many other national languages of the country in long runs. The poet continues living with his people and with the people of all multinational Russia. His way to immortality and fame is continuing…</a:t>
            </a:r>
            <a:endParaRPr lang="en-US" sz="2200" dirty="0">
              <a:solidFill>
                <a:schemeClr val="accent2">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6" y="2005070"/>
            <a:ext cx="2520279" cy="352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59632" y="243513"/>
            <a:ext cx="7560840" cy="1446550"/>
          </a:xfrm>
          <a:prstGeom prst="rect">
            <a:avLst/>
          </a:prstGeom>
        </p:spPr>
        <p:txBody>
          <a:bodyPr wrap="square">
            <a:spAutoFit/>
          </a:bodyPr>
          <a:lstStyle/>
          <a:p>
            <a:endParaRPr lang="ru-RU" sz="4400" b="1" dirty="0" smtClean="0">
              <a:solidFill>
                <a:srgbClr val="002060"/>
              </a:solidFill>
              <a:latin typeface="Times New Roman" pitchFamily="18" charset="0"/>
              <a:cs typeface="Times New Roman" pitchFamily="18" charset="0"/>
            </a:endParaRPr>
          </a:p>
          <a:p>
            <a:r>
              <a:rPr lang="en-GB" sz="4400" b="1" dirty="0" err="1" smtClean="0">
                <a:solidFill>
                  <a:srgbClr val="0070C0"/>
                </a:solidFill>
                <a:latin typeface="Times New Roman" pitchFamily="18" charset="0"/>
                <a:cs typeface="Times New Roman" pitchFamily="18" charset="0"/>
              </a:rPr>
              <a:t>Gabdulla</a:t>
            </a:r>
            <a:r>
              <a:rPr lang="en-GB" sz="4400" b="1" dirty="0" smtClean="0">
                <a:solidFill>
                  <a:srgbClr val="0070C0"/>
                </a:solidFill>
                <a:latin typeface="Times New Roman" pitchFamily="18" charset="0"/>
                <a:cs typeface="Times New Roman" pitchFamily="18" charset="0"/>
              </a:rPr>
              <a:t> </a:t>
            </a:r>
            <a:r>
              <a:rPr lang="en-GB" sz="4400" b="1" dirty="0" err="1">
                <a:solidFill>
                  <a:srgbClr val="0070C0"/>
                </a:solidFill>
                <a:latin typeface="Times New Roman" pitchFamily="18" charset="0"/>
                <a:cs typeface="Times New Roman" pitchFamily="18" charset="0"/>
              </a:rPr>
              <a:t>Tukay</a:t>
            </a:r>
            <a:r>
              <a:rPr lang="en-GB" sz="4400" b="1" dirty="0">
                <a:solidFill>
                  <a:srgbClr val="0070C0"/>
                </a:solidFill>
                <a:latin typeface="Times New Roman" pitchFamily="18" charset="0"/>
                <a:cs typeface="Times New Roman" pitchFamily="18" charset="0"/>
              </a:rPr>
              <a:t> </a:t>
            </a:r>
            <a:r>
              <a:rPr lang="en-GB" sz="4400" b="1" dirty="0" smtClean="0">
                <a:solidFill>
                  <a:srgbClr val="0070C0"/>
                </a:solidFill>
                <a:latin typeface="Times New Roman" pitchFamily="18" charset="0"/>
                <a:cs typeface="Times New Roman" pitchFamily="18" charset="0"/>
              </a:rPr>
              <a:t>(</a:t>
            </a:r>
            <a:r>
              <a:rPr lang="en-GB" sz="4400" b="1" dirty="0">
                <a:solidFill>
                  <a:srgbClr val="0070C0"/>
                </a:solidFill>
                <a:latin typeface="Times New Roman" pitchFamily="18" charset="0"/>
                <a:cs typeface="Times New Roman" pitchFamily="18" charset="0"/>
              </a:rPr>
              <a:t>1886-1913)</a:t>
            </a:r>
            <a:endParaRPr lang="ru-RU"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8460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259715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15816" y="332656"/>
            <a:ext cx="6048672" cy="6370975"/>
          </a:xfrm>
          <a:prstGeom prst="rect">
            <a:avLst/>
          </a:prstGeom>
        </p:spPr>
        <p:txBody>
          <a:bodyPr wrap="square">
            <a:spAutoFit/>
          </a:bodyPr>
          <a:lstStyle/>
          <a:p>
            <a:pPr algn="ctr"/>
            <a:r>
              <a:rPr lang="ru-RU" sz="2400" b="1" dirty="0" err="1" smtClean="0">
                <a:solidFill>
                  <a:srgbClr val="0070C0"/>
                </a:solidFill>
                <a:latin typeface="Times New Roman" pitchFamily="18" charset="0"/>
                <a:cs typeface="Times New Roman" pitchFamily="18" charset="0"/>
              </a:rPr>
              <a:t>Туган</a:t>
            </a:r>
            <a:r>
              <a:rPr lang="ru-RU" sz="2400" b="1" dirty="0" smtClean="0">
                <a:solidFill>
                  <a:srgbClr val="0070C0"/>
                </a:solidFill>
                <a:latin typeface="Times New Roman" pitchFamily="18" charset="0"/>
                <a:cs typeface="Times New Roman" pitchFamily="18" charset="0"/>
              </a:rPr>
              <a:t> </a:t>
            </a:r>
            <a:r>
              <a:rPr lang="ru-RU" sz="2400" b="1" dirty="0">
                <a:solidFill>
                  <a:srgbClr val="0070C0"/>
                </a:solidFill>
                <a:latin typeface="Times New Roman" pitchFamily="18" charset="0"/>
                <a:cs typeface="Times New Roman" pitchFamily="18" charset="0"/>
              </a:rPr>
              <a:t>тел </a:t>
            </a:r>
            <a:r>
              <a:rPr lang="ru-RU" sz="2400" dirty="0">
                <a:latin typeface="Times New Roman" pitchFamily="18" charset="0"/>
                <a:cs typeface="Times New Roman" pitchFamily="18" charset="0"/>
              </a:rPr>
              <a:t>	 </a:t>
            </a:r>
          </a:p>
          <a:p>
            <a:r>
              <a:rPr lang="ru-RU" sz="2400" b="1" dirty="0">
                <a:latin typeface="Times New Roman" pitchFamily="18" charset="0"/>
                <a:cs typeface="Times New Roman" pitchFamily="18" charset="0"/>
              </a:rPr>
              <a:t>И </a:t>
            </a:r>
            <a:r>
              <a:rPr lang="ru-RU" sz="2400" b="1" dirty="0" err="1">
                <a:latin typeface="Times New Roman" pitchFamily="18" charset="0"/>
                <a:cs typeface="Times New Roman" pitchFamily="18" charset="0"/>
              </a:rPr>
              <a:t>туган</a:t>
            </a:r>
            <a:r>
              <a:rPr lang="ru-RU" sz="2400" b="1" dirty="0">
                <a:latin typeface="Times New Roman" pitchFamily="18" charset="0"/>
                <a:cs typeface="Times New Roman" pitchFamily="18" charset="0"/>
              </a:rPr>
              <a:t> тел, и </a:t>
            </a:r>
            <a:r>
              <a:rPr lang="ru-RU" sz="2400" b="1" dirty="0" err="1">
                <a:latin typeface="Times New Roman" pitchFamily="18" charset="0"/>
                <a:cs typeface="Times New Roman" pitchFamily="18" charset="0"/>
              </a:rPr>
              <a:t>матур</a:t>
            </a:r>
            <a:r>
              <a:rPr lang="ru-RU" sz="2400" b="1" dirty="0">
                <a:latin typeface="Times New Roman" pitchFamily="18" charset="0"/>
                <a:cs typeface="Times New Roman" pitchFamily="18" charset="0"/>
              </a:rPr>
              <a:t> тел, </a:t>
            </a:r>
            <a:r>
              <a:rPr lang="ru-RU" sz="2400" b="1" dirty="0" err="1">
                <a:latin typeface="Times New Roman" pitchFamily="18" charset="0"/>
                <a:cs typeface="Times New Roman" pitchFamily="18" charset="0"/>
              </a:rPr>
              <a:t>әткәм-әнкәмнең</a:t>
            </a:r>
            <a:r>
              <a:rPr lang="ru-RU" sz="2400" b="1" dirty="0">
                <a:latin typeface="Times New Roman" pitchFamily="18" charset="0"/>
                <a:cs typeface="Times New Roman" pitchFamily="18" charset="0"/>
              </a:rPr>
              <a:t> теле! </a:t>
            </a:r>
          </a:p>
          <a:p>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Дөньяда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күп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нәрсә</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белдем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син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туган</a:t>
            </a:r>
            <a:r>
              <a:rPr lang="ru-RU" sz="2400" b="1" dirty="0">
                <a:latin typeface="Times New Roman" pitchFamily="18" charset="0"/>
                <a:cs typeface="Times New Roman" pitchFamily="18" charset="0"/>
              </a:rPr>
              <a:t> тел </a:t>
            </a:r>
            <a:r>
              <a:rPr lang="ru-RU" sz="2400" b="1" dirty="0" err="1">
                <a:latin typeface="Times New Roman" pitchFamily="18" charset="0"/>
                <a:cs typeface="Times New Roman" pitchFamily="18" charset="0"/>
              </a:rPr>
              <a:t>аркылы</a:t>
            </a:r>
            <a:r>
              <a:rPr lang="ru-RU" sz="2400" b="1" dirty="0">
                <a:latin typeface="Times New Roman" pitchFamily="18" charset="0"/>
                <a:cs typeface="Times New Roman" pitchFamily="18" charset="0"/>
              </a:rPr>
              <a:t>.</a:t>
            </a:r>
          </a:p>
          <a:p>
            <a:r>
              <a:rPr lang="ru-RU" sz="2400" b="1" dirty="0" err="1">
                <a:latin typeface="Times New Roman" pitchFamily="18" charset="0"/>
                <a:cs typeface="Times New Roman" pitchFamily="18" charset="0"/>
              </a:rPr>
              <a:t>Иң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элек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бу</a:t>
            </a:r>
            <a:r>
              <a:rPr lang="ru-RU" sz="2400" b="1" dirty="0">
                <a:latin typeface="Times New Roman" pitchFamily="18" charset="0"/>
                <a:cs typeface="Times New Roman" pitchFamily="18" charset="0"/>
              </a:rPr>
              <a:t> тел </a:t>
            </a:r>
            <a:r>
              <a:rPr lang="ru-RU" sz="2400" b="1" dirty="0" err="1">
                <a:latin typeface="Times New Roman" pitchFamily="18" charset="0"/>
                <a:cs typeface="Times New Roman" pitchFamily="18" charset="0"/>
              </a:rPr>
              <a:t>белән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әнкәм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бишектә</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көйләгән</a:t>
            </a:r>
            <a:r>
              <a:rPr lang="ru-RU" sz="2400" b="1" dirty="0">
                <a:latin typeface="Times New Roman" pitchFamily="18" charset="0"/>
                <a:cs typeface="Times New Roman" pitchFamily="18" charset="0"/>
              </a:rPr>
              <a:t>,</a:t>
            </a:r>
          </a:p>
          <a:p>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Аннары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төннәр</a:t>
            </a:r>
            <a:r>
              <a:rPr lang="ru-RU" sz="2400" b="1" dirty="0">
                <a:latin typeface="Times New Roman" pitchFamily="18" charset="0"/>
                <a:cs typeface="Times New Roman" pitchFamily="18" charset="0"/>
              </a:rPr>
              <a:t> буе </a:t>
            </a:r>
            <a:r>
              <a:rPr lang="ru-RU" sz="2400" b="1" dirty="0" err="1">
                <a:latin typeface="Times New Roman" pitchFamily="18" charset="0"/>
                <a:cs typeface="Times New Roman" pitchFamily="18" charset="0"/>
              </a:rPr>
              <a:t>әбкәм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хикәят</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сөйләгән</a:t>
            </a:r>
            <a:r>
              <a:rPr lang="ru-RU" sz="2400" b="1" dirty="0">
                <a:latin typeface="Times New Roman" pitchFamily="18" charset="0"/>
                <a:cs typeface="Times New Roman" pitchFamily="18" charset="0"/>
              </a:rPr>
              <a:t>.</a:t>
            </a:r>
          </a:p>
          <a:p>
            <a:r>
              <a:rPr lang="ru-RU" sz="2400" b="1" dirty="0">
                <a:latin typeface="Times New Roman" pitchFamily="18" charset="0"/>
                <a:cs typeface="Times New Roman" pitchFamily="18" charset="0"/>
              </a:rPr>
              <a:t>И </a:t>
            </a:r>
            <a:r>
              <a:rPr lang="ru-RU" sz="2400" b="1" dirty="0" err="1">
                <a:latin typeface="Times New Roman" pitchFamily="18" charset="0"/>
                <a:cs typeface="Times New Roman" pitchFamily="18" charset="0"/>
              </a:rPr>
              <a:t>туган</a:t>
            </a:r>
            <a:r>
              <a:rPr lang="ru-RU" sz="2400" b="1" dirty="0">
                <a:latin typeface="Times New Roman" pitchFamily="18" charset="0"/>
                <a:cs typeface="Times New Roman" pitchFamily="18" charset="0"/>
              </a:rPr>
              <a:t> тел! </a:t>
            </a:r>
            <a:r>
              <a:rPr lang="ru-RU" sz="2400" b="1" dirty="0" err="1">
                <a:latin typeface="Times New Roman" pitchFamily="18" charset="0"/>
                <a:cs typeface="Times New Roman" pitchFamily="18" charset="0"/>
              </a:rPr>
              <a:t>Һәрвакытта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ярдәмең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берлән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синең</a:t>
            </a:r>
            <a:r>
              <a:rPr lang="ru-RU" sz="2400" b="1" dirty="0">
                <a:latin typeface="Times New Roman" pitchFamily="18" charset="0"/>
                <a:cs typeface="Times New Roman" pitchFamily="18" charset="0"/>
              </a:rPr>
              <a:t>,</a:t>
            </a:r>
          </a:p>
          <a:p>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Кечкенәдән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аңлашылган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шатлыгым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кайгым</a:t>
            </a:r>
            <a:r>
              <a:rPr lang="ru-RU" sz="2400" b="1" dirty="0">
                <a:latin typeface="Times New Roman" pitchFamily="18" charset="0"/>
                <a:cs typeface="Times New Roman" pitchFamily="18" charset="0"/>
              </a:rPr>
              <a:t> минем.</a:t>
            </a:r>
          </a:p>
          <a:p>
            <a:r>
              <a:rPr lang="ru-RU" sz="2400" b="1" dirty="0">
                <a:latin typeface="Times New Roman" pitchFamily="18" charset="0"/>
                <a:cs typeface="Times New Roman" pitchFamily="18" charset="0"/>
              </a:rPr>
              <a:t>И </a:t>
            </a:r>
            <a:r>
              <a:rPr lang="ru-RU" sz="2400" b="1" dirty="0" err="1">
                <a:latin typeface="Times New Roman" pitchFamily="18" charset="0"/>
                <a:cs typeface="Times New Roman" pitchFamily="18" charset="0"/>
              </a:rPr>
              <a:t>туган</a:t>
            </a:r>
            <a:r>
              <a:rPr lang="ru-RU" sz="2400" b="1" dirty="0">
                <a:latin typeface="Times New Roman" pitchFamily="18" charset="0"/>
                <a:cs typeface="Times New Roman" pitchFamily="18" charset="0"/>
              </a:rPr>
              <a:t> тел! </a:t>
            </a:r>
            <a:r>
              <a:rPr lang="ru-RU" sz="2400" b="1" dirty="0" err="1">
                <a:latin typeface="Times New Roman" pitchFamily="18" charset="0"/>
                <a:cs typeface="Times New Roman" pitchFamily="18" charset="0"/>
              </a:rPr>
              <a:t>Синдә</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булган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иң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элек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кыйлган</a:t>
            </a:r>
            <a:r>
              <a:rPr lang="ru-RU" sz="2400" b="1" dirty="0">
                <a:latin typeface="Times New Roman" pitchFamily="18" charset="0"/>
                <a:cs typeface="Times New Roman" pitchFamily="18" charset="0"/>
              </a:rPr>
              <a:t> догам: </a:t>
            </a:r>
          </a:p>
          <a:p>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Ярлыкагыл</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дип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үзем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һәм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әткәм-әнкәмне</a:t>
            </a:r>
            <a:r>
              <a:rPr lang="ru-RU" sz="2400" b="1" dirty="0">
                <a:latin typeface="Times New Roman" pitchFamily="18" charset="0"/>
                <a:cs typeface="Times New Roman" pitchFamily="18" charset="0"/>
              </a:rPr>
              <a:t>, Ходам!</a:t>
            </a:r>
          </a:p>
        </p:txBody>
      </p:sp>
    </p:spTree>
    <p:extLst>
      <p:ext uri="{BB962C8B-B14F-4D97-AF65-F5344CB8AC3E}">
        <p14:creationId xmlns:p14="http://schemas.microsoft.com/office/powerpoint/2010/main" val="3868419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12776"/>
            <a:ext cx="7416824" cy="3826689"/>
          </a:xfrm>
          <a:prstGeom prst="rect">
            <a:avLst/>
          </a:prstGeom>
        </p:spPr>
        <p:txBody>
          <a:bodyPr wrap="square">
            <a:spAutoFit/>
          </a:bodyPr>
          <a:lstStyle/>
          <a:p>
            <a:pPr algn="ctr">
              <a:spcAft>
                <a:spcPts val="750"/>
              </a:spcAft>
            </a:pPr>
            <a:r>
              <a:rPr lang="en-US" sz="3600" b="1" i="1" dirty="0" smtClean="0">
                <a:solidFill>
                  <a:srgbClr val="0070C0"/>
                </a:solidFill>
                <a:latin typeface="Times New Roman" panose="02020603050405020304" pitchFamily="18" charset="0"/>
                <a:ea typeface="Times New Roman" panose="02020603050405020304" pitchFamily="18" charset="0"/>
              </a:rPr>
              <a:t>Native language</a:t>
            </a:r>
            <a:endParaRPr lang="ru-RU" sz="3600" b="1" i="1" dirty="0" smtClean="0">
              <a:solidFill>
                <a:srgbClr val="0070C0"/>
              </a:solidFill>
              <a:latin typeface="Times New Roman" panose="02020603050405020304" pitchFamily="18" charset="0"/>
              <a:ea typeface="Times New Roman" panose="02020603050405020304" pitchFamily="18" charset="0"/>
            </a:endParaRPr>
          </a:p>
          <a:p>
            <a:pPr>
              <a:spcAft>
                <a:spcPts val="750"/>
              </a:spcAft>
            </a:pPr>
            <a:r>
              <a:rPr lang="en-US" sz="3600" b="1" dirty="0" smtClean="0">
                <a:solidFill>
                  <a:srgbClr val="333333"/>
                </a:solidFill>
                <a:latin typeface="Times New Roman" panose="02020603050405020304" pitchFamily="18" charset="0"/>
                <a:ea typeface="Times New Roman" panose="02020603050405020304" pitchFamily="18" charset="0"/>
              </a:rPr>
              <a:t>Oh</a:t>
            </a:r>
            <a:r>
              <a:rPr lang="en-US" sz="3600" b="1" dirty="0">
                <a:solidFill>
                  <a:srgbClr val="333333"/>
                </a:solidFill>
                <a:latin typeface="Times New Roman" panose="02020603050405020304" pitchFamily="18" charset="0"/>
                <a:ea typeface="Times New Roman" panose="02020603050405020304" pitchFamily="18" charset="0"/>
              </a:rPr>
              <a:t>, my language, Native language</a:t>
            </a:r>
            <a:endParaRPr lang="ru-RU" sz="3600" b="1" dirty="0">
              <a:latin typeface="Times New Roman" panose="02020603050405020304" pitchFamily="18" charset="0"/>
              <a:ea typeface="Times New Roman" panose="02020603050405020304" pitchFamily="18" charset="0"/>
            </a:endParaRPr>
          </a:p>
          <a:p>
            <a:pPr>
              <a:spcAft>
                <a:spcPts val="750"/>
              </a:spcAft>
            </a:pPr>
            <a:r>
              <a:rPr lang="en-US" sz="3600" b="1" dirty="0">
                <a:solidFill>
                  <a:srgbClr val="333333"/>
                </a:solidFill>
                <a:latin typeface="Times New Roman" panose="02020603050405020304" pitchFamily="18" charset="0"/>
                <a:ea typeface="Times New Roman" panose="02020603050405020304" pitchFamily="18" charset="0"/>
              </a:rPr>
              <a:t>You’re my soul and you’re my heart</a:t>
            </a:r>
            <a:endParaRPr lang="ru-RU" sz="3600" b="1" dirty="0">
              <a:latin typeface="Times New Roman" panose="02020603050405020304" pitchFamily="18" charset="0"/>
              <a:ea typeface="Times New Roman" panose="02020603050405020304" pitchFamily="18" charset="0"/>
            </a:endParaRPr>
          </a:p>
          <a:p>
            <a:pPr>
              <a:spcAft>
                <a:spcPts val="750"/>
              </a:spcAft>
            </a:pPr>
            <a:r>
              <a:rPr lang="en-US" sz="3600" b="1" dirty="0">
                <a:solidFill>
                  <a:srgbClr val="333333"/>
                </a:solidFill>
                <a:latin typeface="Times New Roman" panose="02020603050405020304" pitchFamily="18" charset="0"/>
                <a:ea typeface="Times New Roman" panose="02020603050405020304" pitchFamily="18" charset="0"/>
              </a:rPr>
              <a:t>Many things I’ve learned in this life</a:t>
            </a:r>
            <a:endParaRPr lang="ru-RU" sz="3600" b="1" dirty="0">
              <a:latin typeface="Times New Roman" panose="02020603050405020304" pitchFamily="18" charset="0"/>
              <a:ea typeface="Times New Roman" panose="02020603050405020304" pitchFamily="18" charset="0"/>
            </a:endParaRPr>
          </a:p>
          <a:p>
            <a:pPr>
              <a:spcAft>
                <a:spcPts val="750"/>
              </a:spcAft>
            </a:pPr>
            <a:r>
              <a:rPr lang="en-US" sz="3600" b="1" dirty="0">
                <a:solidFill>
                  <a:srgbClr val="333333"/>
                </a:solidFill>
                <a:latin typeface="Times New Roman" panose="02020603050405020304" pitchFamily="18" charset="0"/>
                <a:ea typeface="Times New Roman" panose="02020603050405020304" pitchFamily="18" charset="0"/>
              </a:rPr>
              <a:t>Through my language, through my blood.</a:t>
            </a:r>
            <a:endParaRPr lang="ru-RU"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1028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951399"/>
            <a:ext cx="7056784" cy="4585871"/>
          </a:xfrm>
          <a:prstGeom prst="rect">
            <a:avLst/>
          </a:prstGeom>
        </p:spPr>
        <p:txBody>
          <a:bodyPr wrap="square">
            <a:spAutoFit/>
          </a:bodyPr>
          <a:lstStyle/>
          <a:p>
            <a:pPr algn="ctr"/>
            <a:r>
              <a:rPr lang="ru-RU" sz="2800" b="1" dirty="0">
                <a:solidFill>
                  <a:srgbClr val="0070C0"/>
                </a:solidFill>
                <a:latin typeface="Times New Roman" pitchFamily="18" charset="0"/>
                <a:cs typeface="Times New Roman" pitchFamily="18" charset="0"/>
              </a:rPr>
              <a:t>Родной язык </a:t>
            </a:r>
            <a:r>
              <a:rPr lang="ru-RU" dirty="0">
                <a:latin typeface="Times New Roman" pitchFamily="18" charset="0"/>
                <a:cs typeface="Times New Roman" pitchFamily="18" charset="0"/>
              </a:rPr>
              <a:t>(Пер. </a:t>
            </a:r>
            <a:r>
              <a:rPr lang="ru-RU" dirty="0" err="1">
                <a:latin typeface="Times New Roman" pitchFamily="18" charset="0"/>
                <a:cs typeface="Times New Roman" pitchFamily="18" charset="0"/>
              </a:rPr>
              <a:t>Р.Бухараева</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 </a:t>
            </a:r>
            <a:r>
              <a:rPr lang="ru-RU" sz="2400" b="1" dirty="0">
                <a:latin typeface="Times New Roman" pitchFamily="18" charset="0"/>
                <a:cs typeface="Times New Roman" pitchFamily="18" charset="0"/>
              </a:rPr>
              <a:t>О язык родной, певучий, о родительская речь!</a:t>
            </a:r>
          </a:p>
          <a:p>
            <a:r>
              <a:rPr lang="ru-RU" sz="2400" b="1" dirty="0">
                <a:latin typeface="Times New Roman" pitchFamily="18" charset="0"/>
                <a:cs typeface="Times New Roman" pitchFamily="18" charset="0"/>
              </a:rPr>
              <a:t> Что еще на свете знал я, что сумел я уберечь?</a:t>
            </a:r>
          </a:p>
          <a:p>
            <a:r>
              <a:rPr lang="ru-RU" sz="2400" b="1" dirty="0">
                <a:latin typeface="Times New Roman" pitchFamily="18" charset="0"/>
                <a:cs typeface="Times New Roman" pitchFamily="18" charset="0"/>
              </a:rPr>
              <a:t> Колыбель мою качая, тихо-тихо пела мать.</a:t>
            </a:r>
          </a:p>
          <a:p>
            <a:r>
              <a:rPr lang="ru-RU" sz="2400" b="1" dirty="0">
                <a:latin typeface="Times New Roman" pitchFamily="18" charset="0"/>
                <a:cs typeface="Times New Roman" pitchFamily="18" charset="0"/>
              </a:rPr>
              <a:t> Подрастая, сказки бабушки я начал понимать.</a:t>
            </a:r>
          </a:p>
          <a:p>
            <a:r>
              <a:rPr lang="ru-RU" sz="2400" b="1" dirty="0">
                <a:latin typeface="Times New Roman" pitchFamily="18" charset="0"/>
                <a:cs typeface="Times New Roman" pitchFamily="18" charset="0"/>
              </a:rPr>
              <a:t>О язык мой, мы навечно неразлучные друзья,</a:t>
            </a:r>
          </a:p>
          <a:p>
            <a:r>
              <a:rPr lang="ru-RU" sz="2400" b="1" dirty="0">
                <a:latin typeface="Times New Roman" pitchFamily="18" charset="0"/>
                <a:cs typeface="Times New Roman" pitchFamily="18" charset="0"/>
              </a:rPr>
              <a:t> с детства стала мне понятна радость и печаль твоя.</a:t>
            </a:r>
          </a:p>
          <a:p>
            <a:r>
              <a:rPr lang="ru-RU" sz="2400" b="1" dirty="0">
                <a:latin typeface="Times New Roman" pitchFamily="18" charset="0"/>
                <a:cs typeface="Times New Roman" pitchFamily="18" charset="0"/>
              </a:rPr>
              <a:t> О язык мой, как сердечно я молился в первый раз:</a:t>
            </a:r>
          </a:p>
          <a:p>
            <a:r>
              <a:rPr lang="ru-RU" sz="2400" b="1" dirty="0">
                <a:latin typeface="Times New Roman" pitchFamily="18" charset="0"/>
                <a:cs typeface="Times New Roman" pitchFamily="18" charset="0"/>
              </a:rPr>
              <a:t> "Боже, – я шептал, – помилуй мать, отца, помилуй нас."</a:t>
            </a:r>
          </a:p>
        </p:txBody>
      </p:sp>
    </p:spTree>
    <p:extLst>
      <p:ext uri="{BB962C8B-B14F-4D97-AF65-F5344CB8AC3E}">
        <p14:creationId xmlns:p14="http://schemas.microsoft.com/office/powerpoint/2010/main" val="2393011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4792" y="480501"/>
            <a:ext cx="5883671" cy="5539978"/>
          </a:xfrm>
          <a:prstGeom prst="rect">
            <a:avLst/>
          </a:prstGeom>
        </p:spPr>
        <p:txBody>
          <a:bodyPr wrap="square">
            <a:spAutoFit/>
          </a:bodyPr>
          <a:lstStyle/>
          <a:p>
            <a:pPr algn="ctr"/>
            <a:r>
              <a:rPr lang="en-US" sz="2400" b="1" dirty="0" err="1" smtClean="0">
                <a:solidFill>
                  <a:srgbClr val="002060"/>
                </a:solidFill>
                <a:latin typeface="Times New Roman" pitchFamily="18" charset="0"/>
                <a:cs typeface="Times New Roman" pitchFamily="18" charset="0"/>
              </a:rPr>
              <a:t>Gabdulla</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Tukay</a:t>
            </a:r>
            <a:r>
              <a:rPr lang="en-US" sz="2400" b="1" dirty="0">
                <a:solidFill>
                  <a:srgbClr val="002060"/>
                </a:solidFill>
                <a:latin typeface="Times New Roman" pitchFamily="18" charset="0"/>
                <a:cs typeface="Times New Roman" pitchFamily="18" charset="0"/>
              </a:rPr>
              <a:t> </a:t>
            </a:r>
          </a:p>
          <a:p>
            <a:pPr algn="ct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My </a:t>
            </a:r>
            <a:r>
              <a:rPr lang="en-US" sz="2400" b="1" dirty="0">
                <a:solidFill>
                  <a:srgbClr val="002060"/>
                </a:solidFill>
                <a:latin typeface="Times New Roman" pitchFamily="18" charset="0"/>
                <a:cs typeface="Times New Roman" pitchFamily="18" charset="0"/>
              </a:rPr>
              <a:t>Native Tongue  </a:t>
            </a:r>
            <a:r>
              <a:rPr lang="en-US" dirty="0">
                <a:latin typeface="Times New Roman" pitchFamily="18" charset="0"/>
                <a:cs typeface="Times New Roman" pitchFamily="18" charset="0"/>
              </a:rPr>
              <a:t>	 </a:t>
            </a:r>
          </a:p>
          <a:p>
            <a:pPr algn="ct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Oh, my native tongue, there is no other</a:t>
            </a:r>
          </a:p>
          <a:p>
            <a:pPr algn="just"/>
            <a:r>
              <a:rPr lang="en-US" dirty="0">
                <a:latin typeface="Times New Roman" pitchFamily="18" charset="0"/>
                <a:cs typeface="Times New Roman" pitchFamily="18" charset="0"/>
              </a:rPr>
              <a:t> Like the one spoken by my father and mother.</a:t>
            </a:r>
          </a:p>
          <a:p>
            <a:pPr algn="just"/>
            <a:r>
              <a:rPr lang="en-US" dirty="0">
                <a:latin typeface="Times New Roman" pitchFamily="18" charset="0"/>
                <a:cs typeface="Times New Roman" pitchFamily="18" charset="0"/>
              </a:rPr>
              <a:t> Whatever I have learned since when I was young</a:t>
            </a:r>
          </a:p>
          <a:p>
            <a:pPr algn="just"/>
            <a:r>
              <a:rPr lang="en-US" dirty="0">
                <a:latin typeface="Times New Roman" pitchFamily="18" charset="0"/>
                <a:cs typeface="Times New Roman" pitchFamily="18" charset="0"/>
              </a:rPr>
              <a:t> It is all thanks to you, my sweet native tongue.</a:t>
            </a:r>
          </a:p>
          <a:p>
            <a:pPr algn="just"/>
            <a:r>
              <a:rPr lang="en-US" dirty="0">
                <a:latin typeface="Times New Roman" pitchFamily="18" charset="0"/>
                <a:cs typeface="Times New Roman" pitchFamily="18" charset="0"/>
              </a:rPr>
              <a:t> My first words to utter I was not yet able,</a:t>
            </a:r>
          </a:p>
          <a:p>
            <a:pPr algn="just"/>
            <a:r>
              <a:rPr lang="en-US" dirty="0">
                <a:latin typeface="Times New Roman" pitchFamily="18" charset="0"/>
                <a:cs typeface="Times New Roman" pitchFamily="18" charset="0"/>
              </a:rPr>
              <a:t> Mother sang me lullabies, while rocking my cradle.</a:t>
            </a:r>
          </a:p>
          <a:p>
            <a:pPr algn="just"/>
            <a:r>
              <a:rPr lang="en-US" dirty="0">
                <a:latin typeface="Times New Roman" pitchFamily="18" charset="0"/>
                <a:cs typeface="Times New Roman" pitchFamily="18" charset="0"/>
              </a:rPr>
              <a:t> I’ll forever remember the tales from my granny -</a:t>
            </a:r>
          </a:p>
          <a:p>
            <a:pPr algn="just"/>
            <a:r>
              <a:rPr lang="en-US" dirty="0">
                <a:latin typeface="Times New Roman" pitchFamily="18" charset="0"/>
                <a:cs typeface="Times New Roman" pitchFamily="18" charset="0"/>
              </a:rPr>
              <a:t> She told me one each night, of them she knew so many.</a:t>
            </a:r>
          </a:p>
          <a:p>
            <a:pPr algn="just"/>
            <a:r>
              <a:rPr lang="en-US" dirty="0">
                <a:latin typeface="Times New Roman" pitchFamily="18" charset="0"/>
                <a:cs typeface="Times New Roman" pitchFamily="18" charset="0"/>
              </a:rPr>
              <a:t> If it weren’t for you, oh my beautiful tongue,</a:t>
            </a:r>
          </a:p>
          <a:p>
            <a:pPr algn="just"/>
            <a:r>
              <a:rPr lang="en-US" dirty="0">
                <a:latin typeface="Times New Roman" pitchFamily="18" charset="0"/>
                <a:cs typeface="Times New Roman" pitchFamily="18" charset="0"/>
              </a:rPr>
              <a:t> To this day I’d be speechless and hopelessly numb...</a:t>
            </a:r>
          </a:p>
          <a:p>
            <a:pPr algn="just"/>
            <a:r>
              <a:rPr lang="en-US" dirty="0">
                <a:latin typeface="Times New Roman" pitchFamily="18" charset="0"/>
                <a:cs typeface="Times New Roman" pitchFamily="18" charset="0"/>
              </a:rPr>
              <a:t> But you are so gracious, together did we grow,</a:t>
            </a:r>
          </a:p>
          <a:p>
            <a:pPr algn="just"/>
            <a:r>
              <a:rPr lang="en-US" dirty="0">
                <a:latin typeface="Times New Roman" pitchFamily="18" charset="0"/>
                <a:cs typeface="Times New Roman" pitchFamily="18" charset="0"/>
              </a:rPr>
              <a:t> You taught me to express my happiness and sorrow. </a:t>
            </a:r>
          </a:p>
          <a:p>
            <a:pPr algn="just"/>
            <a:r>
              <a:rPr lang="en-US" dirty="0">
                <a:latin typeface="Times New Roman" pitchFamily="18" charset="0"/>
                <a:cs typeface="Times New Roman" pitchFamily="18" charset="0"/>
              </a:rPr>
              <a:t> Oh, my native tongue, how could I ever forget</a:t>
            </a:r>
          </a:p>
          <a:p>
            <a:pPr algn="just"/>
            <a:r>
              <a:rPr lang="en-US" dirty="0">
                <a:latin typeface="Times New Roman" pitchFamily="18" charset="0"/>
                <a:cs typeface="Times New Roman" pitchFamily="18" charset="0"/>
              </a:rPr>
              <a:t> That first prayer to Allah, which I myself read?</a:t>
            </a:r>
          </a:p>
          <a:p>
            <a:pPr algn="just"/>
            <a:r>
              <a:rPr lang="en-US" dirty="0">
                <a:latin typeface="Times New Roman" pitchFamily="18" charset="0"/>
                <a:cs typeface="Times New Roman" pitchFamily="18" charset="0"/>
              </a:rPr>
              <a:t> “Oh, Lord Almighty, in your mercy, please save</a:t>
            </a:r>
          </a:p>
          <a:p>
            <a:pPr algn="just"/>
            <a:r>
              <a:rPr lang="en-US" dirty="0">
                <a:latin typeface="Times New Roman" pitchFamily="18" charset="0"/>
                <a:cs typeface="Times New Roman" pitchFamily="18" charset="0"/>
              </a:rPr>
              <a:t> My poor parents and me – I’m your humble slave.”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48633"/>
            <a:ext cx="2798332" cy="154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650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0658"/>
            <a:ext cx="8136904" cy="6102678"/>
          </a:xfrm>
          <a:prstGeom prst="rect">
            <a:avLst/>
          </a:prstGeom>
        </p:spPr>
      </p:pic>
    </p:spTree>
    <p:extLst>
      <p:ext uri="{BB962C8B-B14F-4D97-AF65-F5344CB8AC3E}">
        <p14:creationId xmlns:p14="http://schemas.microsoft.com/office/powerpoint/2010/main" val="3425465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17180"/>
            <a:ext cx="4525313" cy="3263947"/>
          </a:xfrm>
          <a:prstGeom prst="rect">
            <a:avLst/>
          </a:prstGeom>
        </p:spPr>
      </p:pic>
      <p:sp>
        <p:nvSpPr>
          <p:cNvPr id="7" name="Прямоугольник 6"/>
          <p:cNvSpPr/>
          <p:nvPr/>
        </p:nvSpPr>
        <p:spPr>
          <a:xfrm>
            <a:off x="2411760" y="620688"/>
            <a:ext cx="4176464" cy="530594"/>
          </a:xfrm>
          <a:prstGeom prst="rect">
            <a:avLst/>
          </a:prstGeom>
        </p:spPr>
        <p:txBody>
          <a:bodyPr wrap="square">
            <a:spAutoFit/>
          </a:bodyPr>
          <a:lstStyle/>
          <a:p>
            <a:pPr algn="ctr" fontAlgn="base">
              <a:lnSpc>
                <a:spcPct val="107000"/>
              </a:lnSpc>
              <a:spcAft>
                <a:spcPts val="1500"/>
              </a:spcAft>
            </a:pPr>
            <a:r>
              <a:rPr lang="en-US" sz="2800" b="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Child and Butterfly</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5292080" y="980728"/>
            <a:ext cx="3240360" cy="5688631"/>
          </a:xfrm>
          <a:prstGeom prst="rect">
            <a:avLst/>
          </a:prstGeom>
        </p:spPr>
        <p:txBody>
          <a:bodyPr wrap="square">
            <a:spAutoFit/>
          </a:bodyPr>
          <a:lstStyle/>
          <a:p>
            <a:pPr algn="ct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Child: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Tiny little Butterfly,</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Will you ever tell me, why,</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Flying since the crack of dawn,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are not fatigued or worn?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 your living sour or sweet?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How do you make ends meet?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Tell me, where, if you would,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Are you finding all you food</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Butterfly:</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woodlands, in the fields</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the meadows are my yields;</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Here' s where I fly and play</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On a brilliant summer' s day.</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Loved and cherished by sunlight,</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 keep flowers in my sight:</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Their blossoms, when in bloom,</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Nourish me with sweet perfume.</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Yet, my life is short, I say,</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It but lasts a single day,</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Be a good and gentle boy,</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Do not hurt me, nor destroy!</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180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548680"/>
            <a:ext cx="3168352" cy="530594"/>
          </a:xfrm>
          <a:prstGeom prst="rect">
            <a:avLst/>
          </a:prstGeom>
        </p:spPr>
        <p:txBody>
          <a:bodyPr wrap="square">
            <a:spAutoFit/>
          </a:bodyPr>
          <a:lstStyle/>
          <a:p>
            <a:pPr algn="ctr" fontAlgn="base">
              <a:lnSpc>
                <a:spcPct val="107000"/>
              </a:lnSpc>
              <a:spcAft>
                <a:spcPts val="1500"/>
              </a:spcAft>
            </a:pPr>
            <a:r>
              <a:rPr lang="en-US" sz="2800" b="1" kern="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Funny Student</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1" y="1087052"/>
            <a:ext cx="4665144" cy="3566084"/>
          </a:xfrm>
          <a:prstGeom prst="rect">
            <a:avLst/>
          </a:prstGeom>
        </p:spPr>
      </p:pic>
      <p:sp>
        <p:nvSpPr>
          <p:cNvPr id="4" name="Прямоугольник 3"/>
          <p:cNvSpPr/>
          <p:nvPr/>
        </p:nvSpPr>
        <p:spPr>
          <a:xfrm>
            <a:off x="5724128" y="1196752"/>
            <a:ext cx="2880320" cy="5091779"/>
          </a:xfrm>
          <a:prstGeom prst="rect">
            <a:avLst/>
          </a:prstGeom>
        </p:spPr>
        <p:txBody>
          <a:bodyPr wrap="square">
            <a:spAutoFit/>
          </a:bodyPr>
          <a:lstStyle/>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Akbai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come on! Be trained! on hind paws stand a bit!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Don' t fall, don' t fall! Stand straight! And now- sit!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Why do you torment me? I am so small,</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Barely three months have passed since I was born!</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am not up for it, I won' t be taught, no way.</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only want to roll on grass, have fun and play.</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silly puppy! Learn, while you' re still small,</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It gets so harder, as the years roll.</a:t>
            </a:r>
            <a:endParaRPr lang="ru-RU" dirty="0"/>
          </a:p>
        </p:txBody>
      </p:sp>
    </p:spTree>
    <p:extLst>
      <p:ext uri="{BB962C8B-B14F-4D97-AF65-F5344CB8AC3E}">
        <p14:creationId xmlns:p14="http://schemas.microsoft.com/office/powerpoint/2010/main" val="3512315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717</TotalTime>
  <Words>404</Words>
  <Application>Microsoft Office PowerPoint</Application>
  <PresentationFormat>Экран (4:3)</PresentationFormat>
  <Paragraphs>96</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Calibri</vt:lpstr>
      <vt:lpstr>Georgia</vt:lpstr>
      <vt:lpstr>Lucida Sans Unicode</vt:lpstr>
      <vt:lpstr>Times New Roman</vt:lpstr>
      <vt:lpstr>Verdana</vt:lpstr>
      <vt:lpstr>Wingdings 2</vt:lpstr>
      <vt:lpstr>Wingdings 3</vt:lpstr>
      <vt:lpstr>Открытая</vt:lpstr>
      <vt:lpstr>The Great Son of Tatar Nation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Gabdulla Tukay (1886-1913)</dc:title>
  <dc:creator>Windows7</dc:creator>
  <cp:lastModifiedBy>26</cp:lastModifiedBy>
  <cp:revision>85</cp:revision>
  <dcterms:created xsi:type="dcterms:W3CDTF">2008-07-16T21:11:57Z</dcterms:created>
  <dcterms:modified xsi:type="dcterms:W3CDTF">2023-04-25T08:34:33Z</dcterms:modified>
</cp:coreProperties>
</file>