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40" r:id="rId1"/>
  </p:sldMasterIdLst>
  <p:notesMasterIdLst>
    <p:notesMasterId r:id="rId20"/>
  </p:notesMasterIdLst>
  <p:sldIdLst>
    <p:sldId id="270" r:id="rId2"/>
    <p:sldId id="271" r:id="rId3"/>
    <p:sldId id="272" r:id="rId4"/>
    <p:sldId id="274" r:id="rId5"/>
    <p:sldId id="275" r:id="rId6"/>
    <p:sldId id="276" r:id="rId7"/>
    <p:sldId id="273" r:id="rId8"/>
    <p:sldId id="277" r:id="rId9"/>
    <p:sldId id="279" r:id="rId10"/>
    <p:sldId id="278" r:id="rId11"/>
    <p:sldId id="280" r:id="rId12"/>
    <p:sldId id="281" r:id="rId13"/>
    <p:sldId id="282" r:id="rId14"/>
    <p:sldId id="261" r:id="rId15"/>
    <p:sldId id="283" r:id="rId16"/>
    <p:sldId id="269" r:id="rId17"/>
    <p:sldId id="264" r:id="rId18"/>
    <p:sldId id="284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14" autoAdjust="0"/>
    <p:restoredTop sz="94660"/>
  </p:normalViewPr>
  <p:slideViewPr>
    <p:cSldViewPr snapToGrid="0">
      <p:cViewPr>
        <p:scale>
          <a:sx n="78" d="100"/>
          <a:sy n="78" d="100"/>
        </p:scale>
        <p:origin x="1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2CA036-0B95-45BA-B22F-D4494BF3EF0D}" type="datetimeFigureOut">
              <a:rPr lang="ru-RU" smtClean="0"/>
              <a:t>06.05.2023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93B132-CC0B-4731-9A99-410BC36BD0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3438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93B132-CC0B-4731-9A99-410BC36BD034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74190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93B132-CC0B-4731-9A99-410BC36BD034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6861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20A39-E48B-454B-A4EE-D2C3F288545B}" type="datetimeFigureOut">
              <a:rPr lang="ru-RU" smtClean="0"/>
              <a:t>06.05.2023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419C2-DC9C-4BB3-AF7D-9A97EC9C41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760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20A39-E48B-454B-A4EE-D2C3F288545B}" type="datetimeFigureOut">
              <a:rPr lang="ru-RU" smtClean="0"/>
              <a:t>06.05.2023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419C2-DC9C-4BB3-AF7D-9A97EC9C41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1209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20A39-E48B-454B-A4EE-D2C3F288545B}" type="datetimeFigureOut">
              <a:rPr lang="ru-RU" smtClean="0"/>
              <a:t>06.05.2023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419C2-DC9C-4BB3-AF7D-9A97EC9C419B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409745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20A39-E48B-454B-A4EE-D2C3F288545B}" type="datetimeFigureOut">
              <a:rPr lang="ru-RU" smtClean="0"/>
              <a:t>06.05.2023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419C2-DC9C-4BB3-AF7D-9A97EC9C41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25408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20A39-E48B-454B-A4EE-D2C3F288545B}" type="datetimeFigureOut">
              <a:rPr lang="ru-RU" smtClean="0"/>
              <a:t>06.05.2023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419C2-DC9C-4BB3-AF7D-9A97EC9C419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40206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20A39-E48B-454B-A4EE-D2C3F288545B}" type="datetimeFigureOut">
              <a:rPr lang="ru-RU" smtClean="0"/>
              <a:t>06.05.2023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419C2-DC9C-4BB3-AF7D-9A97EC9C41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8463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20A39-E48B-454B-A4EE-D2C3F288545B}" type="datetimeFigureOut">
              <a:rPr lang="ru-RU" smtClean="0"/>
              <a:t>06.05.2023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419C2-DC9C-4BB3-AF7D-9A97EC9C41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01040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20A39-E48B-454B-A4EE-D2C3F288545B}" type="datetimeFigureOut">
              <a:rPr lang="ru-RU" smtClean="0"/>
              <a:t>06.05.2023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419C2-DC9C-4BB3-AF7D-9A97EC9C41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19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20A39-E48B-454B-A4EE-D2C3F288545B}" type="datetimeFigureOut">
              <a:rPr lang="ru-RU" smtClean="0"/>
              <a:t>06.05.2023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419C2-DC9C-4BB3-AF7D-9A97EC9C41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2941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20A39-E48B-454B-A4EE-D2C3F288545B}" type="datetimeFigureOut">
              <a:rPr lang="ru-RU" smtClean="0"/>
              <a:t>06.05.2023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419C2-DC9C-4BB3-AF7D-9A97EC9C41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637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20A39-E48B-454B-A4EE-D2C3F288545B}" type="datetimeFigureOut">
              <a:rPr lang="ru-RU" smtClean="0"/>
              <a:t>06.05.2023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419C2-DC9C-4BB3-AF7D-9A97EC9C41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70536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20A39-E48B-454B-A4EE-D2C3F288545B}" type="datetimeFigureOut">
              <a:rPr lang="ru-RU" smtClean="0"/>
              <a:t>06.05.2023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419C2-DC9C-4BB3-AF7D-9A97EC9C41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04560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20A39-E48B-454B-A4EE-D2C3F288545B}" type="datetimeFigureOut">
              <a:rPr lang="ru-RU" smtClean="0"/>
              <a:t>06.05.2023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419C2-DC9C-4BB3-AF7D-9A97EC9C41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35104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20A39-E48B-454B-A4EE-D2C3F288545B}" type="datetimeFigureOut">
              <a:rPr lang="ru-RU" smtClean="0"/>
              <a:t>06.05.2023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419C2-DC9C-4BB3-AF7D-9A97EC9C41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0651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20A39-E48B-454B-A4EE-D2C3F288545B}" type="datetimeFigureOut">
              <a:rPr lang="ru-RU" smtClean="0"/>
              <a:t>06.05.2023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419C2-DC9C-4BB3-AF7D-9A97EC9C41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18331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20A39-E48B-454B-A4EE-D2C3F288545B}" type="datetimeFigureOut">
              <a:rPr lang="ru-RU" smtClean="0"/>
              <a:t>06.05.2023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419C2-DC9C-4BB3-AF7D-9A97EC9C41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7714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220A39-E48B-454B-A4EE-D2C3F288545B}" type="datetimeFigureOut">
              <a:rPr lang="ru-RU" smtClean="0"/>
              <a:t>06.05.2023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7A419C2-DC9C-4BB3-AF7D-9A97EC9C41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455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41" r:id="rId1"/>
    <p:sldLayoutId id="2147484442" r:id="rId2"/>
    <p:sldLayoutId id="2147484443" r:id="rId3"/>
    <p:sldLayoutId id="2147484444" r:id="rId4"/>
    <p:sldLayoutId id="2147484445" r:id="rId5"/>
    <p:sldLayoutId id="2147484446" r:id="rId6"/>
    <p:sldLayoutId id="2147484447" r:id="rId7"/>
    <p:sldLayoutId id="2147484448" r:id="rId8"/>
    <p:sldLayoutId id="2147484449" r:id="rId9"/>
    <p:sldLayoutId id="2147484450" r:id="rId10"/>
    <p:sldLayoutId id="2147484451" r:id="rId11"/>
    <p:sldLayoutId id="2147484452" r:id="rId12"/>
    <p:sldLayoutId id="2147484453" r:id="rId13"/>
    <p:sldLayoutId id="2147484454" r:id="rId14"/>
    <p:sldLayoutId id="2147484455" r:id="rId15"/>
    <p:sldLayoutId id="214748445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5" y="1056904"/>
            <a:ext cx="8264784" cy="1306286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Строительство Казанского </a:t>
            </a:r>
            <a:r>
              <a:rPr lang="ru-RU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обвода </a:t>
            </a:r>
            <a:r>
              <a:rPr lang="ru-RU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(1941-1942 </a:t>
            </a:r>
            <a:r>
              <a:rPr lang="ru-RU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гг</a:t>
            </a:r>
            <a:r>
              <a:rPr lang="ru-RU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184321" y="3853543"/>
            <a:ext cx="4490358" cy="2183280"/>
          </a:xfrm>
        </p:spPr>
        <p:txBody>
          <a:bodyPr>
            <a:normAutofit/>
          </a:bodyPr>
          <a:lstStyle/>
          <a:p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Презентацию подготовила 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учитель истории и обществознания 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ГБОУ «Казанская школа №172 для детей с ОВЗ»</a:t>
            </a:r>
          </a:p>
          <a:p>
            <a:r>
              <a:rPr lang="ru-RU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ЮНУСОВА ФИРЮЗА ТАЛИПОВНА</a:t>
            </a:r>
            <a:endParaRPr lang="ru-RU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4" descr="https://cdn.culture.ru/images/efbf3dc4-736b-5264-b4ab-44341be723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499" y="2923735"/>
            <a:ext cx="4503562" cy="3113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63540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49656" y="916824"/>
            <a:ext cx="8785653" cy="44392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18070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Каждый мобилизованный должен был иметь при себе зимнюю одежду и обувь, запас сменного белья, полотенце, рукавицы или варежки, постельные принадлежности, котелок, миску, кружку и ложку. Районные наркоматы, в свою очередь, должны были организовать в местах строительства питание, медицинское обслуживание и даже торговлю.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18070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Промышленные предприятия республики в срок от одного дня до двух недель должны были выполнить заказ на производство инструментов для строителей обвода, хотя раньше таким производством никогда не занимались.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33672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Октября 2020 года, Цивильский район. Реконструкция первого дня строительства оборонительного рубежа 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3649" y="594361"/>
            <a:ext cx="5480229" cy="5669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Сурский рубеж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875" y="716906"/>
            <a:ext cx="5546733" cy="5546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76662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32620" y="570271"/>
            <a:ext cx="5329083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pc="10" dirty="0" smtClean="0">
                <a:solidFill>
                  <a:srgbClr val="3D3C3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10" dirty="0" smtClean="0">
                <a:solidFill>
                  <a:srgbClr val="3D3C3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Шли бесконечные дожди, кругом стояла непролазная грязь, затем ударили тридцатиградусные морозы. На земляных работах использовались лопаты, кирки, кувалды. Взрывчатка для прорыва мерзлого грунта стала приниматься только в конце строительства. Несмотря на изменения положения на фронте, успехи советских войск под Москвой, сооружение оборонительного рубежа «Казанский обвод» продолжалось.</a:t>
            </a:r>
          </a:p>
          <a:p>
            <a:pPr algn="just"/>
            <a:r>
              <a:rPr lang="ru-RU" sz="2400" dirty="0">
                <a:solidFill>
                  <a:srgbClr val="18070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15 декабря 41-го года на возведении линии обороны работали более 107 тысяч </a:t>
            </a:r>
            <a:r>
              <a:rPr lang="ru-RU" sz="2400" dirty="0" smtClean="0">
                <a:solidFill>
                  <a:srgbClr val="18070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человек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/>
          </a:p>
        </p:txBody>
      </p:sp>
      <p:pic>
        <p:nvPicPr>
          <p:cNvPr id="4" name="Picture 2" descr="https://realnoevremya.ru/uploads/article/97/4b/b1d6dfa0903e215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4594" y="570271"/>
            <a:ext cx="5905500" cy="3514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72174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1" y="469489"/>
            <a:ext cx="7305367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spc="10" dirty="0">
                <a:solidFill>
                  <a:srgbClr val="3D3C3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Официальной датой окончания строительства оборонительного рубежа под Казанью можно считать 11 февраля 1942 года, когда «Казанский обвод» был принят государственной приемной комиссией. Он проходил от деревни Покровское через станцию </a:t>
            </a:r>
            <a:r>
              <a:rPr lang="ru-RU" sz="2000" spc="10" dirty="0" err="1">
                <a:solidFill>
                  <a:srgbClr val="3D3C3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Умары</a:t>
            </a:r>
            <a:r>
              <a:rPr lang="ru-RU" sz="2000" spc="10" dirty="0">
                <a:solidFill>
                  <a:srgbClr val="3D3C3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Большие Кайбицы, Апастово, к Куйбышеву (Татарскому). «Казанский обвод» давал возможность в случае необходимости успешно вести оборону на всех танкоопасных направлениях. </a:t>
            </a:r>
            <a:endParaRPr lang="ru-RU" sz="2000" spc="10" dirty="0" smtClean="0">
              <a:solidFill>
                <a:srgbClr val="3D3C3C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spc="10" dirty="0" smtClean="0">
                <a:solidFill>
                  <a:srgbClr val="3D3C3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Общая </a:t>
            </a:r>
            <a:r>
              <a:rPr lang="ru-RU" sz="2000" spc="10" dirty="0">
                <a:solidFill>
                  <a:srgbClr val="3D3C3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протяженность противотанковых препятствий составила 331 километр. Было сооружено 392 командных, командно-наблюдательных пунктов, 98 скрытых огневых точек, 56 </a:t>
            </a:r>
            <a:r>
              <a:rPr lang="ru-RU" sz="2000" spc="10" dirty="0" err="1">
                <a:solidFill>
                  <a:srgbClr val="3D3C3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ДЗОТов</a:t>
            </a:r>
            <a:r>
              <a:rPr lang="ru-RU" sz="2000" spc="10" dirty="0">
                <a:solidFill>
                  <a:srgbClr val="3D3C3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Для орудия 419 блиндажа</a:t>
            </a:r>
            <a:r>
              <a:rPr lang="ru-RU" sz="2000" spc="10" dirty="0" smtClean="0">
                <a:solidFill>
                  <a:srgbClr val="3D3C3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sz="2000" spc="10" dirty="0" smtClean="0">
                <a:solidFill>
                  <a:srgbClr val="3D3C3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spc="10" dirty="0">
                <a:solidFill>
                  <a:srgbClr val="3D3C3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«Казанский обвод» поддерживался в постоянной боевой готовности до тех пор, пока фашистские войска угрожали Поволжскому региону. Строительство этого гигантского оборонительного рубежа, на котором в середине октября 1941 года было занято 1107 тыс. человек вошло героической и трагической страницей в военную историю </a:t>
            </a:r>
            <a:r>
              <a:rPr lang="ru-RU" sz="2000" spc="10" dirty="0" smtClean="0">
                <a:solidFill>
                  <a:srgbClr val="3D3C3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республики.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https://realnoevremya.ru/uploads/article/8b/73/5da522d2957ee3e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470" y="577644"/>
            <a:ext cx="3913254" cy="557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61020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xn--90aidffe5bdebug.xn--p1ai/wp-content/uploads/2022/05/%D0%A1%D0%BA%D1%80%D0%B8%D0%BD%D1%88%D0%BE%D1%82-16-05-2022-1736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239" y="390139"/>
            <a:ext cx="5779382" cy="4113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676104" y="691341"/>
            <a:ext cx="3264310" cy="5666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spc="10" dirty="0">
                <a:solidFill>
                  <a:srgbClr val="3D3C3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Таким образом, сооружение оборонительного рубежа под Казанью является одной из ярких, и показательных страниц истории жизни тыла в годы Великой Отечественной войны и стало, по сути, примером поистине героического труда наших земляков. Именно труд простых людей помог стране выжить в тяжелейших условиях войны и приблизить победу.</a:t>
            </a:r>
            <a:endParaRPr lang="ru-RU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76012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144" y="609599"/>
            <a:ext cx="3435657" cy="5604769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2014 году в г. Булгар Спасского района РТ был открыт памятник, посвященный строителям оборонительных сооружений «Казанский обвод» в период с октября 1941 года по февраль 1942 года. 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https://cdn.culture.ru/c/60596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0903" y="159798"/>
            <a:ext cx="8453443" cy="6216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64722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0040" y="381965"/>
            <a:ext cx="1049274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3D3C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сооружении «Казанского обвода» в </a:t>
            </a:r>
            <a:r>
              <a:rPr lang="ru-RU" sz="2400" b="0" i="0" dirty="0" smtClean="0">
                <a:solidFill>
                  <a:srgbClr val="3D3C3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военно-полевых работах </a:t>
            </a:r>
            <a:br>
              <a:rPr lang="ru-RU" sz="2400" b="0" i="0" dirty="0" smtClean="0">
                <a:solidFill>
                  <a:srgbClr val="3D3C3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0" i="0" dirty="0" smtClean="0">
                <a:solidFill>
                  <a:srgbClr val="3D3C3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привлекались жители  37 районов и городов в количестве 282,5 тысячи человек.</a:t>
            </a:r>
            <a:br>
              <a:rPr lang="ru-RU" sz="2400" b="0" i="0" dirty="0" smtClean="0">
                <a:solidFill>
                  <a:srgbClr val="3D3C3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0" i="0" dirty="0" smtClean="0">
                <a:solidFill>
                  <a:srgbClr val="3D3C3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было развернуто 9 военно-полевых строительств.</a:t>
            </a:r>
            <a:br>
              <a:rPr lang="ru-RU" sz="2400" b="0" i="0" dirty="0" smtClean="0">
                <a:solidFill>
                  <a:srgbClr val="3D3C3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0" i="0" dirty="0" smtClean="0">
                <a:solidFill>
                  <a:srgbClr val="3D3C3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привлечено 93 трактора, 71 автомашина, 5015 лошадей.</a:t>
            </a:r>
            <a:br>
              <a:rPr lang="ru-RU" sz="2400" b="0" i="0" dirty="0" smtClean="0">
                <a:solidFill>
                  <a:srgbClr val="3D3C3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0" i="0" dirty="0" smtClean="0">
                <a:solidFill>
                  <a:srgbClr val="3D3C3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максимальное количество рабочих (107 тысяч человек) было задействовано 15 декабря 1941 года.</a:t>
            </a:r>
            <a:br>
              <a:rPr lang="ru-RU" sz="2400" b="0" i="0" dirty="0" smtClean="0">
                <a:solidFill>
                  <a:srgbClr val="3D3C3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0" i="0" dirty="0" smtClean="0">
                <a:solidFill>
                  <a:srgbClr val="3D3C3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вынуто вручную около пяти миллионов кубометров грунта</a:t>
            </a:r>
            <a:br>
              <a:rPr lang="ru-RU" sz="2400" b="0" i="0" dirty="0" smtClean="0">
                <a:solidFill>
                  <a:srgbClr val="3D3C3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0" i="0" dirty="0" smtClean="0">
                <a:solidFill>
                  <a:srgbClr val="3D3C3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морозы же достигали минус сорок пяти градусов по Цельсию</a:t>
            </a:r>
            <a:br>
              <a:rPr lang="ru-RU" sz="2400" b="0" i="0" dirty="0" smtClean="0">
                <a:solidFill>
                  <a:srgbClr val="3D3C3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0" i="0" dirty="0" smtClean="0">
                <a:solidFill>
                  <a:srgbClr val="3D3C3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среди работающих было до 75 процентов женщин.</a:t>
            </a:r>
            <a:br>
              <a:rPr lang="ru-RU" sz="2400" b="0" i="0" dirty="0" smtClean="0">
                <a:solidFill>
                  <a:srgbClr val="3D3C3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0" i="0" dirty="0" smtClean="0">
                <a:solidFill>
                  <a:srgbClr val="3D3C3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общая протяженность противотанковых препятствий составила 331 километр, в том числе противотанковых рвов — 151 километр, эскарпов — 79,6, контрэскарпов — 1,9 километра. Всего было сооружено 392 командных и командно-наблюдательных пункта, 98 скрытых огневых точек, 419 землянок.</a:t>
            </a:r>
            <a:br>
              <a:rPr lang="ru-RU" sz="2400" b="0" i="0" dirty="0" smtClean="0">
                <a:solidFill>
                  <a:srgbClr val="3D3C3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0" i="0" dirty="0" smtClean="0">
                <a:solidFill>
                  <a:srgbClr val="3D3C3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официальной датой окончания строительства оборонительного рубежа под Казанью можно считать 11 февраля 1942 года.</a:t>
            </a:r>
          </a:p>
        </p:txBody>
      </p:sp>
    </p:spTree>
    <p:extLst>
      <p:ext uri="{BB962C8B-B14F-4D97-AF65-F5344CB8AC3E}">
        <p14:creationId xmlns:p14="http://schemas.microsoft.com/office/powerpoint/2010/main" val="27546660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1530" y="1305342"/>
            <a:ext cx="859536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spc="10" dirty="0">
                <a:solidFill>
                  <a:srgbClr val="3D3C3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Строительство этого </a:t>
            </a:r>
            <a:r>
              <a:rPr lang="ru-RU" sz="2400" spc="10" dirty="0" smtClean="0">
                <a:solidFill>
                  <a:srgbClr val="3D3C3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spc="10" dirty="0">
                <a:solidFill>
                  <a:srgbClr val="3D3C3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оборонительного рубежа, на котором в середине октября 1941 года было занято 1107 тыс. человек вошло героической и трагической страницей в военную историю республики</a:t>
            </a:r>
            <a:r>
              <a:rPr lang="ru-RU" sz="2400" spc="10" dirty="0" smtClean="0">
                <a:solidFill>
                  <a:srgbClr val="3D3C3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Невзирая </a:t>
            </a:r>
            <a:r>
              <a:rPr lang="ru-RU" sz="2400" spc="10" dirty="0">
                <a:solidFill>
                  <a:srgbClr val="3D3C3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 холод и голод, не всегда четкую организацию работ, используя примитивные орудия труда, люди сумели мобилизовать всю свою волю и мужество и выполнить за четыре с небольшим месяца задание государственного комитета обороны. За хорошую работу на строительстве оборонительного рубежа 80 человек были награждены грамотами Президиума Верховного Совета ТАССР. 242-м строителям объявлена благодарность Совнаркома ТАССР и 11-го УОС НКО </a:t>
            </a:r>
            <a:r>
              <a:rPr lang="ru-RU" sz="2400" spc="10" dirty="0" smtClean="0">
                <a:solidFill>
                  <a:srgbClr val="3D3C3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СССР.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42894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cdn.culture.ru/c/60596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90" y="239809"/>
            <a:ext cx="3611880" cy="2656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s://ds93.ru/uploads/posts/2021-02/1612894828_surskiy-rubezh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90" y="2895954"/>
            <a:ext cx="6915918" cy="3807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xn--90aidffe5bdebug.xn--p1ai/wp-content/uploads/2022/05/%D0%BA%D0%B0%D1%80%D1%82%D0%B8%D0%BD%D0%BA%D0%B0_%D0%BB%D0%B8%D0%BD%D0%B8%D1%8F_%D0%BE%D0%B1%D0%BE%D1%80%D0%BE%D0%BD%D1%8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8808" y="491269"/>
            <a:ext cx="4456931" cy="6095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Октября 2020 года, Цивильский район. Реконструкция первого дня строительства оборонительного рубежа 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76" y="207712"/>
            <a:ext cx="2629626" cy="2720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04595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5433" y="1263314"/>
            <a:ext cx="6942221" cy="5486401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Сложившееся под Москвой опасное положение потребовало также проведения серьезных оборонительных работ и подготовки территории на случай распространения военных действий с целью противостоять продвижению противника в глубь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страны.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 октября 1941 г. решением ГКО при Наркомате обороны СССР было образовано Главное управление оборонительного строительства (ГУОБР).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октября 1941 г. Государственный Комитет Обороны принял решение о сооружении Волжского оборонительного рубежа. По схеме его трасса протяженностью около 350 км должна была пройти по трем автономным республикам – Татарской, Ма­рийской и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Чувашской</a:t>
            </a:r>
            <a:b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территории Татарстана оборонительные сооружения располагались полукольцом вокруг Казани (отсюда название – «Казанский обвод») и проходили от деревни Покровское на берегу р. Волги через станцию Урмары, райцентр Кайбицы, райцентр Апастово к Куйбышеву.</a:t>
            </a:r>
            <a:b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https://xn--90aidffe5bdebug.xn--p1ai/wp-content/uploads/2022/05/%D0%BA%D0%B0%D1%80%D1%82%D0%B8%D0%BD%D0%BA%D0%B0_%D0%BB%D0%B8%D0%BD%D0%B8%D1%8F_%D0%BE%D0%B1%D0%BE%D1%80%D0%BE%D0%BD%D1%8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145" y="169542"/>
            <a:ext cx="3966718" cy="6278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19872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1104" y="120317"/>
            <a:ext cx="7856621" cy="6304546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>
                <a:solidFill>
                  <a:schemeClr val="tx1"/>
                </a:solidFill>
              </a:rPr>
              <a:t>Проведение </a:t>
            </a:r>
            <a:r>
              <a:rPr lang="ru-RU" dirty="0">
                <a:solidFill>
                  <a:schemeClr val="tx1"/>
                </a:solidFill>
              </a:rPr>
              <a:t>работ курировал Наркомат госбезопасности во главе с Л.П. Берия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Для непосредственного руководства строительством приказом </a:t>
            </a:r>
            <a:r>
              <a:rPr lang="ru-RU" dirty="0" err="1">
                <a:solidFill>
                  <a:schemeClr val="tx1"/>
                </a:solidFill>
              </a:rPr>
              <a:t>Главоборонстроя</a:t>
            </a:r>
            <a:r>
              <a:rPr lang="ru-RU" dirty="0">
                <a:solidFill>
                  <a:schemeClr val="tx1"/>
                </a:solidFill>
              </a:rPr>
              <a:t> Наркомата обороны № 012 от 29 октября 1941 г. было создано 11-е Армейское Управление оборонительного строительства (УОС), начальником назначен майор госбезопасности И.С. </a:t>
            </a:r>
            <a:r>
              <a:rPr lang="ru-RU" dirty="0" err="1">
                <a:solidFill>
                  <a:schemeClr val="tx1"/>
                </a:solidFill>
              </a:rPr>
              <a:t>Шикторов</a:t>
            </a:r>
            <a:r>
              <a:rPr lang="ru-RU" dirty="0">
                <a:solidFill>
                  <a:schemeClr val="tx1"/>
                </a:solidFill>
              </a:rPr>
              <a:t>. Всего было организовано 10 военно-полевых строительств (ВПС), пять из них располагались на территории ТАССР, три — Чувашской АССР, два — Марийской АССР.</a:t>
            </a:r>
          </a:p>
          <a:p>
            <a:endParaRPr lang="ru-RU" dirty="0"/>
          </a:p>
        </p:txBody>
      </p:sp>
      <p:pic>
        <p:nvPicPr>
          <p:cNvPr id="12290" name="Picture 2" descr="https://avatars.dzeninfra.ru/get-zen_doc/1219682/pub_637483dc4b7e8937434b741d_6385bdebc5414447669f6654/scale_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7724" y="218324"/>
            <a:ext cx="3398087" cy="2813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генерал-лейтенант И. С. Шикторо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7725" y="3267074"/>
            <a:ext cx="3398087" cy="3255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1805" y="3348991"/>
            <a:ext cx="747522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Руководить строительством Казанского обвода был назначен председатель совета народных комиссаров Татарской АССР С. Х.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Гафиатуллин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начальниками военно-полевых строительств стали представители высшего руководства республики, строительные участки возглавили руководители райкомов и райисполкомов, а контролировали выполнение работ везде сотрудники НКВД.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30459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981" y="138793"/>
            <a:ext cx="6609334" cy="5657850"/>
          </a:xfrm>
        </p:spPr>
        <p:txBody>
          <a:bodyPr>
            <a:noAutofit/>
          </a:bodyPr>
          <a:lstStyle/>
          <a:p>
            <a:pPr algn="just"/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Мобилизация на работы началась с 25 октября 1941 г. по распоряжению Казанского комитета обороны. В первую очередь привлекались жители Казани и тех районов, по территории которых проходил Казанский обвод: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Апастовского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Кайбицкого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Буинского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Тетюшского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других. Затем начали использовать труд колхозников близлежащих к строительству районов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Каждому району устанавливались свои задания. К примеру,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Буинский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район должен был выполнить наряд на 10 тысяч человек,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Кайбицкий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на 9,3 тысячи,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Нурлатский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на 7,8 тысячи,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Верхнеуслонский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на 3,8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тысячи.</a:t>
            </a:r>
            <a:b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Первых секретарей горкомов и райкомов партии обязали провести её в трёхдневный срок. Именно поэтому к 28 октября часть населения уже была мобилизована и собрана на той территории, где предполагалось строительство.</a:t>
            </a:r>
          </a:p>
        </p:txBody>
      </p:sp>
      <p:pic>
        <p:nvPicPr>
          <p:cNvPr id="3" name="Picture 2" descr="Сурский рубеж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7858" y="81023"/>
            <a:ext cx="4612304" cy="5846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57329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505" y="374984"/>
            <a:ext cx="4259179" cy="5743074"/>
          </a:xfrm>
        </p:spPr>
        <p:txBody>
          <a:bodyPr>
            <a:normAutofit fontScale="90000"/>
          </a:bodyPr>
          <a:lstStyle/>
          <a:p>
            <a:pPr fontAlgn="base"/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Казань 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плану должна была отправить на сооружение рубежной линии 83 550 человек. 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Всего 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разнарядке в строительстве предусматривалось участие 281 900 человек: студентов, рабочих промышленных предприятий, колхозников, учащихся школ ФЗО. Кроме того, для работы на Казанском оборонительном рубеже мобилизовался авто- и гужевой транспорт: 12 660 лошадей, 162 трактора, 71 грузовая автомашина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362" name="Picture 2" descr="На строительстве оборонительных рубежей. 194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6079" y="264186"/>
            <a:ext cx="6875968" cy="5629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53544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2995" y="449286"/>
            <a:ext cx="4856205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spc="10" dirty="0" smtClean="0">
                <a:solidFill>
                  <a:srgbClr val="3D3C3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Уже 25 октября 1941 года по распоряжению Казанского комитета обороны началась мобилизация на сооружение «Казанского обвода». Прибывших из районов людей объединяли в колонны по 400-500 человек и отправляли на строительство обвода. Мобилизация проводилась в первую очередь в тех районах, по территории которых проходил оборонительный рубеж. Это Больше-</a:t>
            </a:r>
            <a:r>
              <a:rPr lang="ru-RU" sz="2400" spc="10" dirty="0" err="1" smtClean="0">
                <a:solidFill>
                  <a:srgbClr val="3D3C3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Тарханский</a:t>
            </a:r>
            <a:r>
              <a:rPr lang="ru-RU" sz="2400" spc="10" dirty="0" smtClean="0">
                <a:solidFill>
                  <a:srgbClr val="3D3C3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2400" spc="10" dirty="0" err="1" smtClean="0">
                <a:solidFill>
                  <a:srgbClr val="3D3C3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Апастовский</a:t>
            </a:r>
            <a:r>
              <a:rPr lang="ru-RU" sz="2400" spc="10" dirty="0" smtClean="0">
                <a:solidFill>
                  <a:srgbClr val="3D3C3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2400" spc="10" dirty="0" err="1" smtClean="0">
                <a:solidFill>
                  <a:srgbClr val="3D3C3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Буинский</a:t>
            </a:r>
            <a:r>
              <a:rPr lang="ru-RU" sz="2400" spc="10" dirty="0" smtClean="0">
                <a:solidFill>
                  <a:srgbClr val="3D3C3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2400" spc="10" dirty="0" err="1" smtClean="0">
                <a:solidFill>
                  <a:srgbClr val="3D3C3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Кайбицкий</a:t>
            </a:r>
            <a:r>
              <a:rPr lang="ru-RU" sz="2400" spc="10" dirty="0" smtClean="0">
                <a:solidFill>
                  <a:srgbClr val="3D3C3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2400" spc="10" dirty="0" err="1" smtClean="0">
                <a:solidFill>
                  <a:srgbClr val="3D3C3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Тетюшский</a:t>
            </a:r>
            <a:r>
              <a:rPr lang="ru-RU" sz="2400" spc="10" dirty="0" smtClean="0">
                <a:solidFill>
                  <a:srgbClr val="3D3C3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районы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6" name="Picture 2" descr="https://realnoevremya.ru/uploads/article/8b/73/5da522d2957ee3e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7038" y="0"/>
            <a:ext cx="6400885" cy="6781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92444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0639" y="457200"/>
            <a:ext cx="4386647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0" i="0" dirty="0" smtClean="0">
                <a:solidFill>
                  <a:srgbClr val="18070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Противотанковые окопы нужно было рыть на 3 м глубиной, 7 м шириной, одна сторона должна быть пологой; землю перекидывали ступеньками, промерзшую землю дробили кувалдами. Подъем — в че­тыре часа, в пять — начало работ. Жили в ближних деревнях, в одном доме селили по 10—15 человек, спали на соломе, в одежде, еду гото­вили из сухого пайка. С раннего утра рабочие шли рыть окопы, еже­дневно преодолевая 3—4 км, с дальних деревень ехали на лошадях по 15—20 км. Затем на этих лошадях развозили вырытую землю в разные стороны от окопов. 70—75% рабочих были женщинами.</a:t>
            </a:r>
          </a:p>
        </p:txBody>
      </p:sp>
      <p:pic>
        <p:nvPicPr>
          <p:cNvPr id="4" name="Picture 2" descr="На строительстве оборонительных рубежей. 194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6270" y="457199"/>
            <a:ext cx="6796215" cy="6227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40768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realnoevremya.ru/uploads/article/97/4b/b1d6dfa0903e215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4228" y="380742"/>
            <a:ext cx="6895070" cy="5896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4800" y="146901"/>
            <a:ext cx="3488723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0" i="0" dirty="0" smtClean="0">
                <a:solidFill>
                  <a:srgbClr val="18070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Подъем — в че­тыре часа, в пять — начало работ. Жили в ближних деревнях, в одном доме селили по 10—15 человек, спали на соломе, в одежде, еду гото­вили из сухого пайка. С раннего утра рабочие шли рыть окопы, еже­дневно преодолевая 3—4 км, с дальних деревень ехали на лошадях по 15—20 км. Затем на этих лошадях развозили вырытую землю в разные стороны от окопов. 70—75% рабочих были женщинами.</a:t>
            </a:r>
          </a:p>
        </p:txBody>
      </p:sp>
    </p:spTree>
    <p:extLst>
      <p:ext uri="{BB962C8B-B14F-4D97-AF65-F5344CB8AC3E}">
        <p14:creationId xmlns:p14="http://schemas.microsoft.com/office/powerpoint/2010/main" val="24825004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ds93.ru/uploads/posts/2021-02/1612894828_surskiy-rubez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837" y="185351"/>
            <a:ext cx="10725665" cy="6402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0336904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226</TotalTime>
  <Words>966</Words>
  <Application>Microsoft Office PowerPoint</Application>
  <PresentationFormat>Широкоэкранный</PresentationFormat>
  <Paragraphs>27</Paragraphs>
  <Slides>18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Times New Roman</vt:lpstr>
      <vt:lpstr>Trebuchet MS</vt:lpstr>
      <vt:lpstr>Wingdings 3</vt:lpstr>
      <vt:lpstr>Грань</vt:lpstr>
      <vt:lpstr>Строительство Казанского обвода (1941-1942 гг)</vt:lpstr>
      <vt:lpstr>Сложившееся под Москвой опасное положение потребовало также проведения серьезных оборонительных работ и подготовки территории на случай распространения военных действий с целью противостоять продвижению противника в глубь страны. 13 октября 1941 г. решением ГКО при Наркомате обороны СССР было образовано Главное управление оборонительного строительства (ГУОБР).  16 октября 1941 г. Государственный Комитет Обороны принял решение о сооружении Волжского оборонительного рубежа. По схеме его трасса протяженностью около 350 км должна была пройти по трем автономным республикам – Татарской, Ма­рийской и Чувашской На территории Татарстана оборонительные сооружения располагались полукольцом вокруг Казани (отсюда название – «Казанский обвод») и проходили от деревни Покровское на берегу р. Волги через станцию Урмары, райцентр Кайбицы, райцентр Апастово к Куйбышеву. </vt:lpstr>
      <vt:lpstr>Презентация PowerPoint</vt:lpstr>
      <vt:lpstr>Мобилизация на работы началась с 25 октября 1941 г. по распоряжению Казанского комитета обороны. В первую очередь привлекались жители Казани и тех районов, по территории которых проходил Казанский обвод: Апастовского, Кайбицкого, Буинского, Тетюшского и других. Затем начали использовать труд колхозников близлежащих к строительству районов.  Каждому району устанавливались свои задания. К примеру, Буинский район должен был выполнить наряд на 10 тысяч человек, Кайбицкий — на 9,3 тысячи, Нурлатский — на 7,8 тысячи, Верхнеуслонский — на 3,8 тысячи. Первых секретарей горкомов и райкомов партии обязали провести её в трёхдневный срок. Именно поэтому к 28 октября часть населения уже была мобилизована и собрана на той территории, где предполагалось строительство.</vt:lpstr>
      <vt:lpstr>Казань по плану должна была отправить на сооружение рубежной линии 83 550 человек.  Всего по разнарядке в строительстве предусматривалось участие 281 900 человек: студентов, рабочих промышленных предприятий, колхозников, учащихся школ ФЗО. Кроме того, для работы на Казанском оборонительном рубеже мобилизовался авто- и гужевой транспорт: 12 660 лошадей, 162 трактора, 71 грузовая автомашина.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 2014 году в г. Булгар Спасского района РТ был открыт памятник, посвященный строителям оборонительных сооружений «Казанский обвод» в период с октября 1941 года по февраль 1942 года. 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Мингалиев Талип</dc:creator>
  <cp:lastModifiedBy>Мингалиев Талип</cp:lastModifiedBy>
  <cp:revision>22</cp:revision>
  <dcterms:created xsi:type="dcterms:W3CDTF">2023-05-06T13:41:22Z</dcterms:created>
  <dcterms:modified xsi:type="dcterms:W3CDTF">2023-05-06T17:49:04Z</dcterms:modified>
</cp:coreProperties>
</file>