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6" r:id="rId4"/>
    <p:sldMasterId id="2147483720" r:id="rId5"/>
  </p:sldMasterIdLst>
  <p:notesMasterIdLst>
    <p:notesMasterId r:id="rId19"/>
  </p:notesMasterIdLst>
  <p:sldIdLst>
    <p:sldId id="256" r:id="rId6"/>
    <p:sldId id="258" r:id="rId7"/>
    <p:sldId id="265" r:id="rId8"/>
    <p:sldId id="263" r:id="rId9"/>
    <p:sldId id="267" r:id="rId10"/>
    <p:sldId id="282" r:id="rId11"/>
    <p:sldId id="284" r:id="rId12"/>
    <p:sldId id="275" r:id="rId13"/>
    <p:sldId id="277" r:id="rId14"/>
    <p:sldId id="276" r:id="rId15"/>
    <p:sldId id="280" r:id="rId16"/>
    <p:sldId id="287" r:id="rId17"/>
    <p:sldId id="291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2" autoAdjust="0"/>
    <p:restoredTop sz="88810" autoAdjust="0"/>
  </p:normalViewPr>
  <p:slideViewPr>
    <p:cSldViewPr>
      <p:cViewPr varScale="1">
        <p:scale>
          <a:sx n="64" d="100"/>
          <a:sy n="64" d="100"/>
        </p:scale>
        <p:origin x="-7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9681C5-36C4-4CF7-BDD1-E9FE6CBA3E46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24CB4-A636-482A-B321-BA5C0466BA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32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24CB4-A636-482A-B321-BA5C0466BA8C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812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4821D-74E7-422F-BB7D-329D3F3106D6}" type="datetimeFigureOut">
              <a:rPr lang="ru-RU"/>
              <a:pPr>
                <a:defRPr/>
              </a:pPr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D04E8-8F18-4FB6-B2B8-55F66A822A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1DA18-663C-4071-8B48-09E1A58F53F3}" type="datetimeFigureOut">
              <a:rPr lang="ru-RU"/>
              <a:pPr>
                <a:defRPr/>
              </a:pPr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01767-C5F0-4574-8296-082A4AD7BD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8A75E-9252-4D44-83FC-09BFBD1F3400}" type="datetimeFigureOut">
              <a:rPr lang="ru-RU"/>
              <a:pPr>
                <a:defRPr/>
              </a:pPr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6C5BD-7E0C-43BC-A8A4-BE3FD444CC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D897D2D-3F59-4F13-8387-6A7EC2ADFEAD}" type="datetimeFigureOut">
              <a:rPr lang="ru-RU"/>
              <a:pPr>
                <a:defRPr/>
              </a:pPr>
              <a:t>18.02.2022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23E8072-EFD3-47D7-922E-55B409241C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20809-96BE-4ACD-9E71-C4E6EFB9E22C}" type="datetimeFigureOut">
              <a:rPr lang="ru-RU"/>
              <a:pPr>
                <a:defRPr/>
              </a:pPr>
              <a:t>18.02.2022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DCA8E-B3B2-4616-AAFB-7A052C967F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0A670D2-14B2-4DED-BF5A-0E601D1E16CB}" type="datetimeFigureOut">
              <a:rPr lang="ru-RU"/>
              <a:pPr>
                <a:defRPr/>
              </a:pPr>
              <a:t>18.02.2022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B277989-AA06-4668-A97B-A7ED4A194F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0B474-BE92-47F0-A310-2DF0B676046E}" type="datetimeFigureOut">
              <a:rPr lang="ru-RU"/>
              <a:pPr>
                <a:defRPr/>
              </a:pPr>
              <a:t>18.02.2022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2EB8C-DD35-4737-89C8-4BB9BDBC51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1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03CFFD-2089-4DBB-A3B8-0675FA6534E2}" type="datetimeFigureOut">
              <a:rPr lang="ru-RU"/>
              <a:pPr>
                <a:defRPr/>
              </a:pPr>
              <a:t>18.02.2022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ADB94DC-0994-43AD-80AA-95056FCD9F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B7E79-6E0B-4B03-ACBA-B9C4C9343E9B}" type="datetimeFigureOut">
              <a:rPr lang="ru-RU"/>
              <a:pPr>
                <a:defRPr/>
              </a:pPr>
              <a:t>18.02.2022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76D37-8906-430A-ACA1-59E64C22C7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919DC-7EA5-4373-8431-905B31E40171}" type="datetimeFigureOut">
              <a:rPr lang="ru-RU"/>
              <a:pPr>
                <a:defRPr/>
              </a:pPr>
              <a:t>18.02.2022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842AC-46FF-4C30-A497-3A23B98A3E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A156C3-C8A6-4679-A9E9-0E2B535E532C}" type="datetimeFigureOut">
              <a:rPr lang="ru-RU"/>
              <a:pPr>
                <a:defRPr/>
              </a:pPr>
              <a:t>18.02.2022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E586C9-E59E-4FD8-A5B8-D8B9347AA3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0089A-AE66-47F3-BA8D-E4513ED44742}" type="datetimeFigureOut">
              <a:rPr lang="ru-RU"/>
              <a:pPr>
                <a:defRPr/>
              </a:pPr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A27CD-F5DA-4059-809E-1F7A565EEF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F5D10BB-F204-493B-BEA1-D084A3CCF0A9}" type="datetimeFigureOut">
              <a:rPr lang="ru-RU"/>
              <a:pPr>
                <a:defRPr/>
              </a:pPr>
              <a:t>18.02.2022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DC20AD9-3AA5-452F-8938-1D814202E1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DA38F-825F-43A9-B947-0CA6EB1C9F1B}" type="datetimeFigureOut">
              <a:rPr lang="ru-RU"/>
              <a:pPr>
                <a:defRPr/>
              </a:pPr>
              <a:t>18.02.2022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C1129-33BC-471F-9605-62D8843504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4" y="274641"/>
            <a:ext cx="1777471" cy="559276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DCA6B-0FE9-4C32-ACF2-EBE2C5847AC7}" type="datetimeFigureOut">
              <a:rPr lang="ru-RU"/>
              <a:pPr>
                <a:defRPr/>
              </a:pPr>
              <a:t>18.02.2022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D2F94-A7B3-4143-83B5-FC1F812174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A6C6E96-24A8-473B-9B99-3A434C56387C}" type="datetimeFigureOut">
              <a:rPr lang="ru-RU"/>
              <a:pPr>
                <a:defRPr/>
              </a:pPr>
              <a:t>18.02.2022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7FD13B">
                    <a:tint val="20000"/>
                  </a:srgb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12419B9-5D6D-45C8-8B5C-EBE3BAF89E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8826E-937D-4757-B663-1AE86A88410C}" type="datetimeFigureOut">
              <a:rPr lang="ru-RU"/>
              <a:pPr>
                <a:defRPr/>
              </a:pPr>
              <a:t>18.02.2022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B61FB-5441-47A8-930D-3468BD8A28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A5CC521-84C9-4DEB-9E7D-D55E0ABD5E65}" type="datetimeFigureOut">
              <a:rPr lang="ru-RU"/>
              <a:pPr>
                <a:defRPr/>
              </a:pPr>
              <a:t>18.02.2022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41F4199-95E3-4460-90C0-D180C348BA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34ECF-3C52-4DE7-B973-E27CA08B28F9}" type="datetimeFigureOut">
              <a:rPr lang="ru-RU"/>
              <a:pPr>
                <a:defRPr/>
              </a:pPr>
              <a:t>18.02.2022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62EF1-4EC7-4C34-8BB9-3AFD3BD88B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1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073B34F-47FA-492D-A239-FFEBF7DC28B7}" type="datetimeFigureOut">
              <a:rPr lang="ru-RU"/>
              <a:pPr>
                <a:defRPr/>
              </a:pPr>
              <a:t>18.02.2022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00028A3-85BF-47FB-9F02-8E6A633237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0F1A4-3A24-499A-B474-60D3F15FF59B}" type="datetimeFigureOut">
              <a:rPr lang="ru-RU"/>
              <a:pPr>
                <a:defRPr/>
              </a:pPr>
              <a:t>18.02.2022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E7F60-253C-4725-9140-967247283C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DC1A1-9CA2-400D-9F36-FF03CF262DBD}" type="datetimeFigureOut">
              <a:rPr lang="ru-RU"/>
              <a:pPr>
                <a:defRPr/>
              </a:pPr>
              <a:t>18.02.2022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3E228-24AA-4BF3-92D9-9F24F19E46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6221F-4BD3-4F42-806F-C3ADB06060D4}" type="datetimeFigureOut">
              <a:rPr lang="ru-RU"/>
              <a:pPr>
                <a:defRPr/>
              </a:pPr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6E052-F2AB-4656-AD65-3BBF868BF6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8724619-17A2-486F-B8C3-169CFF89106D}" type="datetimeFigureOut">
              <a:rPr lang="ru-RU"/>
              <a:pPr>
                <a:defRPr/>
              </a:pPr>
              <a:t>18.02.2022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D340E81-6015-4F30-933D-C58530C2C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prstClr val="black"/>
                </a:solidFill>
              </a:defRPr>
            </a:lvl1pPr>
            <a:extLst/>
          </a:lstStyle>
          <a:p>
            <a:pPr>
              <a:defRPr/>
            </a:pPr>
            <a:fld id="{FB129153-ADCE-4324-9486-C8537AC23C1A}" type="datetimeFigureOut">
              <a:rPr lang="ru-RU"/>
              <a:pPr>
                <a:defRPr/>
              </a:pPr>
              <a:t>18.02.2022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prstClr val="black"/>
                </a:solidFill>
              </a:defRPr>
            </a:lvl1pPr>
            <a:extLst/>
          </a:lstStyle>
          <a:p>
            <a:pPr>
              <a:defRPr/>
            </a:pPr>
            <a:fld id="{E6ED1E3E-E1F6-4F30-A1A3-5CF606DCB3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DDA94-8595-4F6F-8C48-02C0777FB88B}" type="datetimeFigureOut">
              <a:rPr lang="ru-RU"/>
              <a:pPr>
                <a:defRPr/>
              </a:pPr>
              <a:t>18.02.2022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F022B-3779-4AA3-9F4E-17DC509435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4" y="274641"/>
            <a:ext cx="1777471" cy="559276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1D066-220B-4E2B-9E4B-C9F68F4A63C2}" type="datetimeFigureOut">
              <a:rPr lang="ru-RU"/>
              <a:pPr>
                <a:defRPr/>
              </a:pPr>
              <a:t>18.02.2022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1AAAA-111B-42B9-A6AC-9E6D2E6568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AFBE86F-B87E-4CD7-A65D-31ECC340E526}" type="datetimeFigureOut">
              <a:rPr lang="ru-RU"/>
              <a:pPr>
                <a:defRPr/>
              </a:pPr>
              <a:t>18.02.2022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7FD13B">
                    <a:tint val="20000"/>
                  </a:srgb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46AA96A-4619-412D-9FB5-B53B5EB4C5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67CB7-898A-4E81-A266-11B4815C1FD8}" type="datetimeFigureOut">
              <a:rPr lang="ru-RU"/>
              <a:pPr>
                <a:defRPr/>
              </a:pPr>
              <a:t>18.02.2022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41D40-AE0A-4FBD-89F3-BD676E607B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F6CE71-5C9C-49C0-80C1-1978D4FB1E82}" type="datetimeFigureOut">
              <a:rPr lang="ru-RU"/>
              <a:pPr>
                <a:defRPr/>
              </a:pPr>
              <a:t>18.02.2022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0C87DAA-4B54-4741-B70F-F7B2FC3FCF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B8324-D6F5-4ABF-AEF7-A8D1A4306807}" type="datetimeFigureOut">
              <a:rPr lang="ru-RU"/>
              <a:pPr>
                <a:defRPr/>
              </a:pPr>
              <a:t>18.02.2022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5D1E3-1220-4555-8D46-B220E83A5D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1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C557C6C-BED0-41C7-974D-C5815C828471}" type="datetimeFigureOut">
              <a:rPr lang="ru-RU"/>
              <a:pPr>
                <a:defRPr/>
              </a:pPr>
              <a:t>18.02.2022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645AB60-EFEF-48D9-8061-817F05E4D3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8F25F-DCF7-4267-A04B-D0D5E3C8B2CA}" type="datetimeFigureOut">
              <a:rPr lang="ru-RU"/>
              <a:pPr>
                <a:defRPr/>
              </a:pPr>
              <a:t>18.02.2022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742B8-04F3-438E-923A-B5CDADA51A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28361-FF8D-4980-8FCD-35771394DEAD}" type="datetimeFigureOut">
              <a:rPr lang="ru-RU"/>
              <a:pPr>
                <a:defRPr/>
              </a:pPr>
              <a:t>18.02.2022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E8FF4-0005-4AFC-AD98-3857D9CA01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BD266-A97C-4143-AE62-82A67A9D062D}" type="datetimeFigureOut">
              <a:rPr lang="ru-RU"/>
              <a:pPr>
                <a:defRPr/>
              </a:pPr>
              <a:t>18.02.2022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6B222-C8DD-4642-B010-EC76AE7AA6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4B559F-5D14-4134-850E-A8237F800476}" type="datetimeFigureOut">
              <a:rPr lang="ru-RU"/>
              <a:pPr>
                <a:defRPr/>
              </a:pPr>
              <a:t>18.02.2022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D33602-DC03-4EC6-B03C-BA2A978D36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prstClr val="black"/>
                </a:solidFill>
              </a:defRPr>
            </a:lvl1pPr>
            <a:extLst/>
          </a:lstStyle>
          <a:p>
            <a:pPr>
              <a:defRPr/>
            </a:pPr>
            <a:fld id="{C4A80C91-C1DC-4EEA-9F12-2D04151155AC}" type="datetimeFigureOut">
              <a:rPr lang="ru-RU"/>
              <a:pPr>
                <a:defRPr/>
              </a:pPr>
              <a:t>18.02.2022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prstClr val="black"/>
                </a:solidFill>
              </a:defRPr>
            </a:lvl1pPr>
            <a:extLst/>
          </a:lstStyle>
          <a:p>
            <a:pPr>
              <a:defRPr/>
            </a:pPr>
            <a:fld id="{FB01D321-53B2-4CE6-87F5-418276F3E5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408B2-F36A-4B83-9E2F-F2D0FFB36539}" type="datetimeFigureOut">
              <a:rPr lang="ru-RU"/>
              <a:pPr>
                <a:defRPr/>
              </a:pPr>
              <a:t>18.02.2022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66B5E-629A-47D3-A935-7900099205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4" y="274641"/>
            <a:ext cx="1777471" cy="559276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2902B-8156-46D6-9147-CC0180EE35EE}" type="datetimeFigureOut">
              <a:rPr lang="ru-RU"/>
              <a:pPr>
                <a:defRPr/>
              </a:pPr>
              <a:t>18.02.2022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B7813-1B5C-421A-9B6D-A8EE05105B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CC3CFF4-5960-4112-BC31-65D6ADE11BCF}" type="datetimeFigureOut">
              <a:rPr lang="ru-RU"/>
              <a:pPr>
                <a:defRPr/>
              </a:pPr>
              <a:t>18.02.2022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7FD13B">
                    <a:tint val="20000"/>
                  </a:srgb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0E72AB5-0A4F-41EF-B2B9-FAB2316B58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349D7-689D-4E24-A7D2-6C19ED838312}" type="datetimeFigureOut">
              <a:rPr lang="ru-RU"/>
              <a:pPr>
                <a:defRPr/>
              </a:pPr>
              <a:t>18.02.2022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259A5-B822-4DFD-BCD0-4FADF24CC9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3062945-6769-4CEB-96BD-B6084D61A9C5}" type="datetimeFigureOut">
              <a:rPr lang="ru-RU"/>
              <a:pPr>
                <a:defRPr/>
              </a:pPr>
              <a:t>18.02.2022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65D9049-BE57-4075-884B-8218F65C83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A9358-1E75-4F39-A8ED-1A61E31271EF}" type="datetimeFigureOut">
              <a:rPr lang="ru-RU"/>
              <a:pPr>
                <a:defRPr/>
              </a:pPr>
              <a:t>18.02.2022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D6735-D219-470F-9F44-2065BC50AF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1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C3FBB39-E861-410B-A680-674CE1D47CE6}" type="datetimeFigureOut">
              <a:rPr lang="ru-RU"/>
              <a:pPr>
                <a:defRPr/>
              </a:pPr>
              <a:t>18.02.2022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CF3FF87-C965-416E-8ABA-BDF8649B3E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74800-514F-433D-B184-535555554E75}" type="datetimeFigureOut">
              <a:rPr lang="ru-RU"/>
              <a:pPr>
                <a:defRPr/>
              </a:pPr>
              <a:t>18.02.2022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3E1CD-1415-4D20-A86B-9D53844715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440D6-3382-4622-907D-BFB504731264}" type="datetimeFigureOut">
              <a:rPr lang="ru-RU"/>
              <a:pPr>
                <a:defRPr/>
              </a:pPr>
              <a:t>18.02.2022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C84D0-FDAD-4FAB-AB04-3B21CCB712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22888-897C-4A60-B47B-F16DD1052B33}" type="datetimeFigureOut">
              <a:rPr lang="ru-RU"/>
              <a:pPr>
                <a:defRPr/>
              </a:pPr>
              <a:t>18.02.2022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62DDC-3FDF-4723-A734-B19F80552C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4BFC3D-141D-4B1B-8B69-9D47ACD6A4F8}" type="datetimeFigureOut">
              <a:rPr lang="ru-RU"/>
              <a:pPr>
                <a:defRPr/>
              </a:pPr>
              <a:t>18.02.2022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1668793-73F7-412C-A37C-C7B367CD3B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prstClr val="black"/>
                </a:solidFill>
              </a:defRPr>
            </a:lvl1pPr>
            <a:extLst/>
          </a:lstStyle>
          <a:p>
            <a:pPr>
              <a:defRPr/>
            </a:pPr>
            <a:fld id="{99242088-8734-408F-8283-394EF4A43720}" type="datetimeFigureOut">
              <a:rPr lang="ru-RU"/>
              <a:pPr>
                <a:defRPr/>
              </a:pPr>
              <a:t>18.02.2022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prstClr val="black"/>
                </a:solidFill>
              </a:defRPr>
            </a:lvl1pPr>
            <a:extLst/>
          </a:lstStyle>
          <a:p>
            <a:pPr>
              <a:defRPr/>
            </a:pPr>
            <a:fld id="{BE71D48F-82D2-41BF-995B-C8F5EFC929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DA992-E867-4649-A1D3-D59881C8C212}" type="datetimeFigureOut">
              <a:rPr lang="ru-RU"/>
              <a:pPr>
                <a:defRPr/>
              </a:pPr>
              <a:t>18.02.2022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7FC40-3992-4363-8020-AEAE6AA46A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4" y="274641"/>
            <a:ext cx="1777471" cy="559276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6E853-8FC0-4C17-8DB4-3EF69F623493}" type="datetimeFigureOut">
              <a:rPr lang="ru-RU"/>
              <a:pPr>
                <a:defRPr/>
              </a:pPr>
              <a:t>18.02.2022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3DB45-FC18-4D63-AAC0-835226D701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BBDA5-C962-40DD-B00E-87629B8697A9}" type="datetimeFigureOut">
              <a:rPr lang="ru-RU"/>
              <a:pPr>
                <a:defRPr/>
              </a:pPr>
              <a:t>18.02.2022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C6B16-6174-4CC0-A56A-D6AF172283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01016-16A4-4821-AF09-84388CD237CE}" type="datetimeFigureOut">
              <a:rPr lang="ru-RU"/>
              <a:pPr>
                <a:defRPr/>
              </a:pPr>
              <a:t>18.02.2022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A2BFE-7394-4BB1-96C4-B7C2F4BC05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1647F-CD38-4B8E-8FB6-C048C627C654}" type="datetimeFigureOut">
              <a:rPr lang="ru-RU"/>
              <a:pPr>
                <a:defRPr/>
              </a:pPr>
              <a:t>18.02.2022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F85BE-19A1-4961-ABFB-B2CDE74482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31D55-3AB0-4C4E-BD4C-10165C71A521}" type="datetimeFigureOut">
              <a:rPr lang="ru-RU"/>
              <a:pPr>
                <a:defRPr/>
              </a:pPr>
              <a:t>18.02.2022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363FD-8640-4934-9386-ED9806869D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90F777-6812-4571-A0DD-E5F663146F39}" type="datetimeFigureOut">
              <a:rPr lang="ru-RU"/>
              <a:pPr>
                <a:defRPr/>
              </a:pPr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332ABA-DF6A-4921-B640-9548E857F0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0" r:id="rId2"/>
    <p:sldLayoutId id="2147483759" r:id="rId3"/>
    <p:sldLayoutId id="2147483758" r:id="rId4"/>
    <p:sldLayoutId id="2147483757" r:id="rId5"/>
    <p:sldLayoutId id="2147483756" r:id="rId6"/>
    <p:sldLayoutId id="2147483755" r:id="rId7"/>
    <p:sldLayoutId id="2147483754" r:id="rId8"/>
    <p:sldLayoutId id="2147483753" r:id="rId9"/>
    <p:sldLayoutId id="2147483752" r:id="rId10"/>
    <p:sldLayoutId id="214748375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321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14FB980-E8D1-462D-9D6F-2D2CC2350248}" type="datetimeFigureOut">
              <a:rPr lang="ru-RU"/>
              <a:pPr>
                <a:defRPr/>
              </a:pPr>
              <a:t>18.02.2022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8784B35-9B84-4FC7-BE4A-E4F4D39D5F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67" r:id="rId2"/>
    <p:sldLayoutId id="2147483799" r:id="rId3"/>
    <p:sldLayoutId id="2147483766" r:id="rId4"/>
    <p:sldLayoutId id="2147483800" r:id="rId5"/>
    <p:sldLayoutId id="2147483765" r:id="rId6"/>
    <p:sldLayoutId id="2147483764" r:id="rId7"/>
    <p:sldLayoutId id="2147483801" r:id="rId8"/>
    <p:sldLayoutId id="2147483802" r:id="rId9"/>
    <p:sldLayoutId id="2147483763" r:id="rId10"/>
    <p:sldLayoutId id="214748376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60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prstClr val="black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B13D2C7-4D0A-401F-B023-A78B0B9DFF1C}" type="datetimeFigureOut">
              <a:rPr lang="ru-RU"/>
              <a:pPr>
                <a:defRPr/>
              </a:pPr>
              <a:t>18.02.2022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prstClr val="black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prstClr val="black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D354404-20F2-42BF-908F-15DDC1E948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773" r:id="rId2"/>
    <p:sldLayoutId id="2147483804" r:id="rId3"/>
    <p:sldLayoutId id="2147483772" r:id="rId4"/>
    <p:sldLayoutId id="2147483805" r:id="rId5"/>
    <p:sldLayoutId id="2147483771" r:id="rId6"/>
    <p:sldLayoutId id="2147483770" r:id="rId7"/>
    <p:sldLayoutId id="2147483806" r:id="rId8"/>
    <p:sldLayoutId id="2147483807" r:id="rId9"/>
    <p:sldLayoutId id="2147483769" r:id="rId10"/>
    <p:sldLayoutId id="214748376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0185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prstClr val="black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521EC1E-CF80-4B2A-957C-D095D5B39332}" type="datetimeFigureOut">
              <a:rPr lang="ru-RU"/>
              <a:pPr>
                <a:defRPr/>
              </a:pPr>
              <a:t>18.02.2022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prstClr val="black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prstClr val="black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A37D528-D8FA-45B1-BCB4-99687237B8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785" r:id="rId2"/>
    <p:sldLayoutId id="2147483814" r:id="rId3"/>
    <p:sldLayoutId id="2147483784" r:id="rId4"/>
    <p:sldLayoutId id="2147483815" r:id="rId5"/>
    <p:sldLayoutId id="2147483783" r:id="rId6"/>
    <p:sldLayoutId id="2147483782" r:id="rId7"/>
    <p:sldLayoutId id="2147483816" r:id="rId8"/>
    <p:sldLayoutId id="2147483817" r:id="rId9"/>
    <p:sldLayoutId id="2147483781" r:id="rId10"/>
    <p:sldLayoutId id="214748378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4761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prstClr val="black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BFF0CC0-D25D-4A5D-BFA9-37048CB3E4FA}" type="datetimeFigureOut">
              <a:rPr lang="ru-RU"/>
              <a:pPr>
                <a:defRPr/>
              </a:pPr>
              <a:t>18.02.2022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prstClr val="black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prstClr val="black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73A31B4-295B-45B1-9861-6CB50D7486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797" r:id="rId2"/>
    <p:sldLayoutId id="2147483824" r:id="rId3"/>
    <p:sldLayoutId id="2147483796" r:id="rId4"/>
    <p:sldLayoutId id="2147483825" r:id="rId5"/>
    <p:sldLayoutId id="2147483795" r:id="rId6"/>
    <p:sldLayoutId id="2147483794" r:id="rId7"/>
    <p:sldLayoutId id="2147483826" r:id="rId8"/>
    <p:sldLayoutId id="2147483827" r:id="rId9"/>
    <p:sldLayoutId id="2147483793" r:id="rId10"/>
    <p:sldLayoutId id="214748379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674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Monotype Corsiva" panose="03010101010201010101" pitchFamily="66" charset="0"/>
              </a:rPr>
              <a:t/>
            </a:r>
            <a:br>
              <a:rPr lang="ru-RU" sz="1600" dirty="0" smtClean="0">
                <a:latin typeface="Monotype Corsiva" panose="03010101010201010101" pitchFamily="66" charset="0"/>
              </a:rPr>
            </a:b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дошкольное образовательное учреждение -</a:t>
            </a:r>
            <a:b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  «Солнышко» Тукаевского муниципального района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Татарстан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Экологический </a:t>
            </a:r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по теме: </a:t>
            </a:r>
            <a:b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Сохраним наш поселок вместе</a:t>
            </a:r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работы: Долгова Валентина Николаевна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Сосновый Бор. 2017г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1026" name="Picture 2" descr="C:\Users\Надежда\Desktop\ЭКО проект2\эковесна\DSCN1832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417846" y="2276872"/>
            <a:ext cx="4059943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4" name="Picture 2" descr="C:\Users\Надежда\Desktop\ЭКО проект2\эковесна\DSCN1832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570246" y="2429272"/>
            <a:ext cx="4059943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олнышко\Desktop\ЭКО проект3\для ПРЕЗЕН\субботник\GEDC48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6" t="20312" r="16719"/>
          <a:stretch/>
        </p:blipFill>
        <p:spPr bwMode="auto">
          <a:xfrm>
            <a:off x="3923928" y="908720"/>
            <a:ext cx="4003774" cy="30760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634082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Акция </a:t>
            </a:r>
            <a:r>
              <a:rPr lang="ru-RU" sz="24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благоустройству </a:t>
            </a:r>
            <a:r>
              <a:rPr lang="ru-RU" sz="24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территории детского сада «Подари детям сказку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4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Солнышко\Desktop\ЭКО проект3\для ПРЕЗЕН\субботник\GEDC481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0" r="7813" b="11562"/>
          <a:stretch/>
        </p:blipFill>
        <p:spPr bwMode="auto">
          <a:xfrm>
            <a:off x="236628" y="1772816"/>
            <a:ext cx="3687300" cy="39389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Солнышко\Desktop\ЭКО проект3\для ПРЕЗЕН\эковесна МОЯ\Порядок прежде всего\P_20170526_18291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8" r="12917"/>
          <a:stretch/>
        </p:blipFill>
        <p:spPr bwMode="auto">
          <a:xfrm>
            <a:off x="4499992" y="3951560"/>
            <a:ext cx="3168352" cy="28046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19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750"/>
          </a:xfrm>
        </p:spPr>
        <p:txBody>
          <a:bodyPr/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16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 реализации проекта</a:t>
            </a:r>
            <a:r>
              <a:rPr lang="ru-RU" sz="13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приобретение детьми навыков бережного, созидательного отношения к окружающему миру; расширение кругозора воспитанников;</a:t>
            </a:r>
            <a:br>
              <a:rPr lang="ru-RU" sz="1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вовлечение родителей воспитанников в активное эколого-образовательное пространство детского сада;</a:t>
            </a:r>
            <a:br>
              <a:rPr lang="ru-RU" sz="1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 развитие умственных способностей детей, которые проявляются в умении экспериментировать, исследовать, анализировать, делать выводы;</a:t>
            </a:r>
            <a:br>
              <a:rPr lang="ru-RU" sz="1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объединение педагогического коллектива и родителей  в работе над проектом, сплочение детского коллектива;</a:t>
            </a:r>
            <a:br>
              <a:rPr lang="ru-RU" sz="1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воспитание навыков экологически безопасного поведения в природе;</a:t>
            </a:r>
            <a:br>
              <a:rPr lang="ru-RU" sz="1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  создание на территории и в помещении детского сада предметно-развивающей среды, которая научит понимать окружающий мир;</a:t>
            </a:r>
            <a:br>
              <a:rPr lang="ru-RU" sz="1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7. появления желания общаться с природой и отражать свои впечатления через различные виды деятельности;</a:t>
            </a:r>
            <a:br>
              <a:rPr lang="ru-RU" sz="1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8. воспитания трудолюбия, любознательности, желания постоянно открывать что- то новое.</a:t>
            </a:r>
            <a:br>
              <a:rPr lang="ru-RU" sz="1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07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674136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0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проекта</a:t>
            </a:r>
            <a:r>
              <a:rPr lang="ru-RU" sz="20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0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Облагородили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территорию детского сада  и очистили от  мусора близлежащую природную зону.</a:t>
            </a:r>
            <a:b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Повысили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экологическую культуру дошкольников ДОУ и их родителей.</a:t>
            </a:r>
            <a:b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Участвовали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одержали победу в Республиканском конкурсе «Эковесна-2017»  в номинации «Экосад».</a:t>
            </a:r>
            <a:b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Обогатили 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 – развивающую среду в группах, в детском саду  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ДОУ  установили эко боксы.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5.В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ходе экспериментальной деятельности у детей сформировали навыки элементарной исследовательской деятельности. Воспитали  желание трудиться, видя результаты своего труда в объектах природы. </a:t>
            </a:r>
            <a:b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Дошкольники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научились передавать свои чувства в рисунках, поделках и произведениях.</a:t>
            </a: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49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712968" cy="639472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1600" u="sng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Список использованной литературы:  </a:t>
            </a:r>
            <a:r>
              <a:rPr lang="ru-RU" sz="1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1. </a:t>
            </a:r>
            <a:r>
              <a:rPr lang="ru-RU" sz="1600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Соломенникова</a:t>
            </a:r>
            <a:r>
              <a:rPr lang="ru-RU" sz="16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О.А. Формирование элементарных экологических представлений у детей дошкольного возраста в условиях реализации Программы воспитания и обучения в детском саду </a:t>
            </a:r>
            <a:r>
              <a:rPr lang="ru-RU" sz="16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6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</a:t>
            </a:r>
            <a:r>
              <a:rPr lang="ru-RU" sz="16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  <a:r>
              <a:rPr lang="ru-RU" sz="1600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О.А.Соломенникова</a:t>
            </a:r>
            <a:r>
              <a:rPr lang="ru-RU" sz="16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Диагностика экологических знаний дошкольников / О. </a:t>
            </a:r>
            <a:r>
              <a:rPr lang="ru-RU" sz="16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Соломенникова</a:t>
            </a:r>
            <a:r>
              <a:rPr lang="ru-RU" sz="1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</a:t>
            </a:r>
            <a:r>
              <a:rPr lang="ru-RU" sz="16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Дошкольное </a:t>
            </a:r>
            <a:r>
              <a:rPr lang="ru-RU" sz="1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воспитание.-2004.-№7.-С.21-27.</a:t>
            </a:r>
            <a:br>
              <a:rPr lang="ru-RU" sz="1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3. Аксенова</a:t>
            </a:r>
            <a:r>
              <a:rPr lang="ru-RU" sz="1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З.Ф. Войди в природу другом. Экологическое воспитание дошкольников. – Москва: ТЦ Сфера, 2011. – 128 с</a:t>
            </a:r>
            <a:r>
              <a:rPr lang="ru-RU" sz="16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r>
              <a:rPr lang="ru-RU" sz="1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4. Луконина</a:t>
            </a:r>
            <a:r>
              <a:rPr lang="ru-RU" sz="1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Н.Н. Утренники в детском саду: Сценарии о природе / Н.Н. Луконина, Л.Е. </a:t>
            </a:r>
            <a:r>
              <a:rPr lang="ru-RU" sz="16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Чадова</a:t>
            </a:r>
            <a:r>
              <a:rPr lang="ru-RU" sz="1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- Москва: Айрис- пресс, 2002. - 240с.: ил. </a:t>
            </a:r>
            <a:br>
              <a:rPr lang="ru-RU" sz="1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5. </a:t>
            </a:r>
            <a:r>
              <a:rPr lang="ru-RU" sz="1600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Мазильникова</a:t>
            </a:r>
            <a:r>
              <a:rPr lang="ru-RU" sz="1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Н.Н. Эколого-</a:t>
            </a:r>
            <a:r>
              <a:rPr lang="ru-RU" sz="16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валеологическое</a:t>
            </a:r>
            <a:r>
              <a:rPr lang="ru-RU" sz="1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воспитание дошкольников. Организация прогулок в летний период / Н.Н. </a:t>
            </a:r>
            <a:r>
              <a:rPr lang="ru-RU" sz="16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Мазильникова</a:t>
            </a:r>
            <a:r>
              <a:rPr lang="ru-RU" sz="1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С.В. Терехина. – Санкт-Петербург: ООО «ИЗДАТЕЛЬСТВО «ДЕТСТВО-ПРЕСС», 2013. – 96с.</a:t>
            </a:r>
            <a:br>
              <a:rPr lang="ru-RU" sz="1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6. Николаева</a:t>
            </a:r>
            <a:r>
              <a:rPr lang="ru-RU" sz="1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С.Н. Теория и методика экологического образования детей: Учеб. пособие для студ. </a:t>
            </a:r>
            <a:r>
              <a:rPr lang="ru-RU" sz="16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высш</a:t>
            </a:r>
            <a:r>
              <a:rPr lang="ru-RU" sz="1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пед</a:t>
            </a:r>
            <a:r>
              <a:rPr lang="ru-RU" sz="1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учеб. заведений. - Москва: Издательский центр «Академия», 2002. - 336с.</a:t>
            </a:r>
            <a:br>
              <a:rPr lang="ru-RU" sz="1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7. Рыжова</a:t>
            </a:r>
            <a:r>
              <a:rPr lang="ru-RU" sz="1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Н.А. Воздух вокруг нас: [метод. пособие] / Н.А. Рыжова, С.И. Мусиенко. – 2-е изд. – Москва: Обруч, 2013. – 208с.: ил.</a:t>
            </a:r>
            <a:br>
              <a:rPr lang="ru-RU" sz="1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17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229" y="6350"/>
            <a:ext cx="8928992" cy="610669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</a:t>
            </a:r>
            <a:r>
              <a:rPr lang="ru-RU" sz="20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 </a:t>
            </a:r>
            <a:r>
              <a:rPr lang="ru-RU" sz="20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проекта</a:t>
            </a:r>
            <a:br>
              <a:rPr lang="ru-RU" sz="20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 детский сад «Солнышко» расположен на  месте бывшей барской усадьбы Татищева, которая была окружена тенистыми аллеями из сосен и елей, яблоневым и вишневым садами. На территории усадьбы находился огромный пруд с чистейшей водой, дно которого было выложено природным камнем, а с лева от пруда- родник с питьевой водой. Это место было очень живописным и люди целыми семьями любили там отдыхать.</a:t>
            </a:r>
            <a:b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развитием технического прогресса: строительство детских лагерей отдыха КамАЗа в поселке, возведение свинокомплекса; часть соснового бора была вырублена. В  одну из аномальных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зим (-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50 градусов) все плодовые деревья вымерзли, что усугубило экологическую обстановку. С годами  люди  разучились бережно относиться к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природе; вырубали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деревья, устраивали свалки в лесу, незаконно истребляли диких зверей.  В связи с этим экология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ухудшилась; 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пруд обмелел, родник заилился, некоторые виды животных и растений исчезли.</a:t>
            </a:r>
            <a:b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Причиной экологического ухудшения  является- потребительское отношение человека к окружаемому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миру.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Именно поэтому задачи изменения мировоззрения человека и экологического развития ребенка представляются первоочередными. Детский сад является первым звеном системы непрерывного экологического образования, так как в этот период ребенок проходит самый интенсивный духовный и интеллектуальный путь развития. </a:t>
            </a:r>
            <a:b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Познания природы возможно только при непосредственном взаимодействии с ней и в этом нам помогает наиболее эффективный метод – метод экологических проектов, который подразумевает совместную деятельность педагогов, детей и родителей.</a:t>
            </a:r>
            <a:b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 fontScale="90000"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Тип проекта: </a:t>
            </a:r>
            <a:r>
              <a:rPr lang="ru-RU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исследовательско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творческий.</a:t>
            </a:r>
            <a:b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 </a:t>
            </a:r>
            <a:r>
              <a:rPr lang="ru-RU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проекта:</a:t>
            </a:r>
            <a:r>
              <a:rPr lang="ru-RU" sz="2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редней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продолжительности март- май 2017 года.</a:t>
            </a:r>
            <a:b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Проблема: 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насколько засорена природная зона  нашего поселка бытовыми отходами, влияет ли это на людей и животных и как относятся население поселка Сосновый Бор к этой проблеме.</a:t>
            </a:r>
            <a:b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Гипотеза: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 предполагаем, если благоустроить территорию детского сада  и очистить  близлежащую природную зону  от мусора, то произойдет экологическое улучшение и  нам будет приятно жить в таком поселке. </a:t>
            </a:r>
            <a:b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6178698"/>
          </a:xfrm>
        </p:spPr>
        <p:txBody>
          <a:bodyPr>
            <a:no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облагородить территорию детского сада  и очистить  близлежащую природную зону;   сформировать экологическую культуру дошкольников ДОУ и их родителей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 проекта</a:t>
            </a:r>
            <a:r>
              <a:rPr lang="ru-RU" sz="20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-изучить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экологическое состояние территории детского сада и близлежащей  природной 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зоны;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-привлечь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внимания воспитанников ДОУ и их родителей к проблеме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разработать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 работы по решению данной 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проблемы;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-организовать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совместные с воспитанниками ДОУ и их родителями  экологические десанты по уборке территории детского сада и близлежащей  природной  зоны.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/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18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  <a:r>
              <a:rPr lang="ru-RU" sz="1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1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Подготовительный </a:t>
            </a:r>
            <a:r>
              <a:rPr lang="ru-RU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(с 15 марта по 1 апреля 2017 года): постановка цели и задач, определение направлений, объектов и методов исследования, предварительная работа с педагогами, детьми и их родителями, выбор оборудования и материалов </a:t>
            </a:r>
            <a:br>
              <a:rPr lang="ru-RU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Основной </a:t>
            </a:r>
            <a:r>
              <a:rPr lang="ru-RU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(с 3 апреля  по 22 мая 2017 года): собственно исследовательский: поиск ответов на поставленные вопросы разными способами</a:t>
            </a:r>
            <a:br>
              <a:rPr lang="ru-RU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Заключительный </a:t>
            </a:r>
            <a:r>
              <a:rPr lang="ru-RU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(с 23 мая по 31 мая 2017 года): обобщающий (заключительный): обобщение результатов работы в самой различной форме, их анализ, закрепление полученных знаний, формулировка выводов и, по возможности, составление рекомендаций.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sz="1800" dirty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Участие в конкурсе «</a:t>
            </a:r>
            <a:r>
              <a:rPr lang="ru-RU" sz="1800" dirty="0" err="1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Эковесна</a:t>
            </a:r>
            <a:r>
              <a:rPr lang="ru-RU" sz="1800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»</a:t>
            </a:r>
            <a:r>
              <a:rPr lang="ru-RU" sz="1600" dirty="0">
                <a:effectLst/>
                <a:latin typeface="Times New Roman"/>
                <a:ea typeface="Times New Roman"/>
              </a:rPr>
              <a:t/>
            </a:r>
            <a:br>
              <a:rPr lang="ru-RU" sz="1600" dirty="0">
                <a:effectLst/>
                <a:latin typeface="Times New Roman"/>
                <a:ea typeface="Times New Roman"/>
              </a:rPr>
            </a:br>
            <a:endParaRPr lang="ru-RU" sz="1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Солнышко\Desktop\ЭКО проект3\для ПРЕЗЕН\эковесна МОЯ\DSCN18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1"/>
          <a:stretch/>
        </p:blipFill>
        <p:spPr bwMode="auto">
          <a:xfrm rot="21408605">
            <a:off x="379742" y="1242769"/>
            <a:ext cx="4373744" cy="47302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6" r="7831" b="3203"/>
          <a:stretch/>
        </p:blipFill>
        <p:spPr bwMode="auto">
          <a:xfrm rot="5400000">
            <a:off x="4415400" y="2145440"/>
            <a:ext cx="4869162" cy="34038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655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23"/>
          <a:stretch/>
        </p:blipFill>
        <p:spPr bwMode="auto">
          <a:xfrm>
            <a:off x="395536" y="2363740"/>
            <a:ext cx="5112567" cy="39759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60648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/>
                <a:ea typeface="Times New Roman"/>
              </a:rPr>
              <a:t>Выставка поделок «Космос и дети » из бумаги и бросового материала </a:t>
            </a:r>
            <a:endParaRPr lang="ru-RU" sz="2000" b="1" dirty="0" smtClean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ко </a:t>
            </a:r>
            <a:r>
              <a:rPr lang="ru-RU" sz="2000" b="1" dirty="0">
                <a:solidFill>
                  <a:srgbClr val="C00000"/>
                </a:solidFill>
                <a:latin typeface="Times New Roman"/>
                <a:ea typeface="Times New Roman"/>
              </a:rPr>
              <a:t>Дню космонавтики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8" t="4290" r="23296"/>
          <a:stretch/>
        </p:blipFill>
        <p:spPr bwMode="auto">
          <a:xfrm rot="5400000">
            <a:off x="5507869" y="826382"/>
            <a:ext cx="3394942" cy="33944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244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/>
          </a:bodyPr>
          <a:lstStyle/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2400" dirty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Акция по посадке деревьев «Алея выпускников»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3" y="1124744"/>
            <a:ext cx="4472351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Солнышко\Desktop\ЭКО проект3\для ПРЕЗЕН\родник1\S73F954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8" r="10151"/>
          <a:stretch/>
        </p:blipFill>
        <p:spPr bwMode="auto">
          <a:xfrm>
            <a:off x="5220072" y="836712"/>
            <a:ext cx="3859769" cy="4248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19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778098"/>
          </a:xfrm>
        </p:spPr>
        <p:txBody>
          <a:bodyPr>
            <a:noAutofit/>
          </a:bodyPr>
          <a:lstStyle/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Познавательная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экскурсия, экологический десант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Живи родник»</a:t>
            </a:r>
          </a:p>
        </p:txBody>
      </p:sp>
      <p:pic>
        <p:nvPicPr>
          <p:cNvPr id="8194" name="Picture 2" descr="C:\Users\Солнышко\Desktop\ЭКО проект3\для ПРЕЗЕН\родник1\S73F943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5" r="15454"/>
          <a:stretch/>
        </p:blipFill>
        <p:spPr bwMode="auto">
          <a:xfrm>
            <a:off x="4139953" y="1235538"/>
            <a:ext cx="4752527" cy="54338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Солнышко\Desktop\ЭКО проект3\для ПРЕЗЕН\родник1\S73F942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09" r="10727"/>
          <a:stretch/>
        </p:blipFill>
        <p:spPr bwMode="auto">
          <a:xfrm>
            <a:off x="179513" y="1196752"/>
            <a:ext cx="3960440" cy="5143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07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ткрыт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Открыт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Открыт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Открыт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599</TotalTime>
  <Words>82</Words>
  <Application>Microsoft Office PowerPoint</Application>
  <PresentationFormat>Экран (4:3)</PresentationFormat>
  <Paragraphs>15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Тема Office</vt:lpstr>
      <vt:lpstr>Открытая</vt:lpstr>
      <vt:lpstr>1_Открытая</vt:lpstr>
      <vt:lpstr>3_Открытая</vt:lpstr>
      <vt:lpstr>5_Открытая</vt:lpstr>
      <vt:lpstr> Муниципальное бюджетное дошкольное образовательное учреждение - детский сад   «Солнышко» Тукаевского муниципального района  Республики Татарстан  Экологический проект по теме:  « Сохраним наш поселок вместе»                                                                                                                                                                                                                                      Автор работы: Долгова Валентина Николаевна                                                                                  п. Сосновый Бор. 2017г </vt:lpstr>
      <vt:lpstr>                                                         Актуальность проекта Наш детский сад «Солнышко» расположен на  месте бывшей барской усадьбы Татищева, которая была окружена тенистыми аллеями из сосен и елей, яблоневым и вишневым садами. На территории усадьбы находился огромный пруд с чистейшей водой, дно которого было выложено природным камнем, а с лева от пруда- родник с питьевой водой. Это место было очень живописным и люди целыми семьями любили там отдыхать. С развитием технического прогресса: строительство детских лагерей отдыха КамАЗа в поселке, возведение свинокомплекса; часть соснового бора была вырублена. В  одну из аномальных зим (-50 градусов) все плодовые деревья вымерзли, что усугубило экологическую обстановку. С годами  люди  разучились бережно относиться к природе; вырубали деревья, устраивали свалки в лесу, незаконно истребляли диких зверей.  В связи с этим экология ухудшилась;  пруд обмелел, родник заилился, некоторые виды животных и растений исчезли. Причиной экологического ухудшения  является- потребительское отношение человека к окружаемому миру.  Именно поэтому задачи изменения мировоззрения человека и экологического развития ребенка представляются первоочередными. Детский сад является первым звеном системы непрерывного экологического образования, так как в этот период ребенок проходит самый интенсивный духовный и интеллектуальный путь развития.  Познания природы возможно только при непосредственном взаимодействии с ней и в этом нам помогает наиболее эффективный метод – метод экологических проектов, который подразумевает совместную деятельность педагогов, детей и родителей. </vt:lpstr>
      <vt:lpstr> Тип проекта: исследовательско- творческий. Вид проекта: средней продолжительности март- май 2017 года. Проблема:  насколько засорена природная зона  нашего поселка бытовыми отходами, влияет ли это на людей и животных и как относятся население поселка Сосновый Бор к этой проблеме. Гипотеза: мы  предполагаем, если благоустроить территорию детского сада  и очистить  близлежащую природную зону  от мусора, то произойдет экологическое улучшение и  нам будет приятно жить в таком поселке.  </vt:lpstr>
      <vt:lpstr>Цель проекта: облагородить территорию детского сада  и очистить  близлежащую природную зону;   сформировать экологическую культуру дошкольников ДОУ и их родителей.  Задачи проекта: -изучить экологическое состояние территории детского сада и близлежащей  природной  зоны; -привлечь внимания воспитанников ДОУ и их родителей к проблеме ;  - разработать план работы по решению данной  проблемы; -организовать совместные с воспитанниками ДОУ и их родителями  экологические десанты по уборке территории детского сада и близлежащей  природной  зоны.</vt:lpstr>
      <vt:lpstr>Этапы реализации проекта:  1. Подготовительный (с 15 марта по 1 апреля 2017 года): постановка цели и задач, определение направлений, объектов и методов исследования, предварительная работа с педагогами, детьми и их родителями, выбор оборудования и материалов  2. Основной (с 3 апреля  по 22 мая 2017 года): собственно исследовательский: поиск ответов на поставленные вопросы разными способами 3. Заключительный (с 23 мая по 31 мая 2017 года): обобщающий (заключительный): обобщение результатов работы в самой различной форме, их анализ, закрепление полученных знаний, формулировка выводов и, по возможности, составление рекомендаций.</vt:lpstr>
      <vt:lpstr>Участие в конкурсе «Эковесна» </vt:lpstr>
      <vt:lpstr>Презентация PowerPoint</vt:lpstr>
      <vt:lpstr>Акция по посадке деревьев «Алея выпускников»</vt:lpstr>
      <vt:lpstr>Познавательная экскурсия, экологический десант  «Живи родник»</vt:lpstr>
      <vt:lpstr> Акция по благоустройству территории детского сада «Подари детям сказку» </vt:lpstr>
      <vt:lpstr>Ожидаемые результаты реализации проекта 1. приобретение детьми навыков бережного, созидательного отношения к окружающему миру; расширение кругозора воспитанников; 2. вовлечение родителей воспитанников в активное эколого-образовательное пространство детского сада; 3.  развитие умственных способностей детей, которые проявляются в умении экспериментировать, исследовать, анализировать, делать выводы; 4. объединение педагогического коллектива и родителей  в работе над проектом, сплочение детского коллектива; 5. воспитание навыков экологически безопасного поведения в природе; 6.  создание на территории и в помещении детского сада предметно-развивающей среды, которая научит понимать окружающий мир; 7. появления желания общаться с природой и отражать свои впечатления через различные виды деятельности; 8. воспитания трудолюбия, любознательности, желания постоянно открывать что- то новое. </vt:lpstr>
      <vt:lpstr>Результаты проекта: 1. Облагородили территорию детского сада  и очистили от  мусора близлежащую природную зону. 2. Повысили экологическую культуру дошкольников ДОУ и их родителей. 3. Участвовали и одержали победу в Республиканском конкурсе «Эковесна-2017»  в номинации «Экосад». 4. Обогатили  предметно – развивающую среду в группах, в детском саду  На территории ДОУ  установили эко боксы.  5.В ходе экспериментальной деятельности у детей сформировали навыки элементарной исследовательской деятельности. Воспитали  желание трудиться, видя результаты своего труда в объектах природы.  6. Дошкольники научились передавать свои чувства в рисунках, поделках и произведениях. </vt:lpstr>
      <vt:lpstr>Список использованной литературы:   1. Соломенникова О.А. Формирование элементарных экологических представлений у детей дошкольного возраста в условиях реализации Программы воспитания и обучения в детском саду  2. О.А.Соломенникова Диагностика экологических знаний дошкольников / О. Соломенникова  Дошкольное воспитание.-2004.-№7.-С.21-27. 3. Аксенова, З.Ф. Войди в природу другом. Экологическое воспитание дошкольников. – Москва: ТЦ Сфера, 2011. – 128 с. 4. Луконина, Н.Н. Утренники в детском саду: Сценарии о природе / Н.Н. Луконина, Л.Е. Чадова. - Москва: Айрис- пресс, 2002. - 240с.: ил.  5. Мазильникова, Н.Н. Эколого-валеологическое воспитание дошкольников. Организация прогулок в летний период / Н.Н. Мазильникова, С.В. Терехина. – Санкт-Петербург: ООО «ИЗДАТЕЛЬСТВО «ДЕТСТВО-ПРЕСС», 2013. – 96с. 6. Николаева, С.Н. Теория и методика экологического образования детей: Учеб. пособие для студ. высш. пед. учеб. заведений. - Москва: Издательский центр «Академия», 2002. - 336с. 7. Рыжова, Н.А. Воздух вокруг нас: [метод. пособие] / Н.А. Рыжова, С.И. Мусиенко. – 2-е изд. – Москва: Обруч, 2013. – 208с.: ил.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Муниципальное бюджетное дошкольное образовательное учреждение - детский сад   «Солнышко» Тукаевского муниципального района  Республики Татарстан  Экологический проект по теме:  « Сохраним наш поселок вместе»                                                                                                                                                                                                                  Автор работы: Долгова Валентина Николаевна                                                                                Пугачева Наталья Хаимовна                                                                              Кичатая Лариса Андреевна    </dc:title>
  <dc:creator>Солнышко</dc:creator>
  <cp:lastModifiedBy>Воспитатель</cp:lastModifiedBy>
  <cp:revision>44</cp:revision>
  <dcterms:created xsi:type="dcterms:W3CDTF">2018-04-05T14:48:22Z</dcterms:created>
  <dcterms:modified xsi:type="dcterms:W3CDTF">2022-02-18T12:30:58Z</dcterms:modified>
</cp:coreProperties>
</file>